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0" r:id="rId4"/>
  </p:sldMasterIdLst>
  <p:notesMasterIdLst>
    <p:notesMasterId r:id="rId13"/>
  </p:notesMasterIdLst>
  <p:sldIdLst>
    <p:sldId id="256" r:id="rId5"/>
    <p:sldId id="258" r:id="rId6"/>
    <p:sldId id="259" r:id="rId7"/>
    <p:sldId id="260" r:id="rId8"/>
    <p:sldId id="270" r:id="rId9"/>
    <p:sldId id="271" r:id="rId10"/>
    <p:sldId id="261" r:id="rId11"/>
    <p:sldId id="257"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8E144C5-EF2E-48E2-BDA4-2EB44A608B76}" v="47" dt="2021-06-21T15:45:33.94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958" autoAdjust="0"/>
    <p:restoredTop sz="96101" autoAdjust="0"/>
  </p:normalViewPr>
  <p:slideViewPr>
    <p:cSldViewPr snapToGrid="0">
      <p:cViewPr>
        <p:scale>
          <a:sx n="125" d="100"/>
          <a:sy n="125" d="100"/>
        </p:scale>
        <p:origin x="90" y="-984"/>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78" d="100"/>
          <a:sy n="78" d="100"/>
        </p:scale>
        <p:origin x="2046"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19"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arbara Simons" userId="33a34be6-68ab-4c25-b157-c23bf57aa651" providerId="ADAL" clId="{C094699E-4C66-421C-AD52-BEB4D4CE905B}"/>
    <pc:docChg chg="modSld">
      <pc:chgData name="Barbara Simons" userId="33a34be6-68ab-4c25-b157-c23bf57aa651" providerId="ADAL" clId="{C094699E-4C66-421C-AD52-BEB4D4CE905B}" dt="2021-02-26T14:19:20.240" v="11" actId="20577"/>
      <pc:docMkLst>
        <pc:docMk/>
      </pc:docMkLst>
      <pc:sldChg chg="modNotesTx">
        <pc:chgData name="Barbara Simons" userId="33a34be6-68ab-4c25-b157-c23bf57aa651" providerId="ADAL" clId="{C094699E-4C66-421C-AD52-BEB4D4CE905B}" dt="2021-02-26T14:19:20.240" v="11" actId="20577"/>
        <pc:sldMkLst>
          <pc:docMk/>
          <pc:sldMk cId="288980227" sldId="256"/>
        </pc:sldMkLst>
      </pc:sldChg>
    </pc:docChg>
  </pc:docChgLst>
  <pc:docChgLst>
    <pc:chgData name="Barbara Simons (Education)" userId="33a34be6-68ab-4c25-b157-c23bf57aa651" providerId="ADAL" clId="{98E144C5-EF2E-48E2-BDA4-2EB44A608B76}"/>
    <pc:docChg chg="undo custSel modSld">
      <pc:chgData name="Barbara Simons (Education)" userId="33a34be6-68ab-4c25-b157-c23bf57aa651" providerId="ADAL" clId="{98E144C5-EF2E-48E2-BDA4-2EB44A608B76}" dt="2021-06-21T15:45:33.940" v="230" actId="207"/>
      <pc:docMkLst>
        <pc:docMk/>
      </pc:docMkLst>
      <pc:sldChg chg="addSp delSp modSp">
        <pc:chgData name="Barbara Simons (Education)" userId="33a34be6-68ab-4c25-b157-c23bf57aa651" providerId="ADAL" clId="{98E144C5-EF2E-48E2-BDA4-2EB44A608B76}" dt="2021-06-21T15:32:51.051" v="123" actId="207"/>
        <pc:sldMkLst>
          <pc:docMk/>
          <pc:sldMk cId="36079522" sldId="259"/>
        </pc:sldMkLst>
        <pc:spChg chg="add mod">
          <ac:chgData name="Barbara Simons (Education)" userId="33a34be6-68ab-4c25-b157-c23bf57aa651" providerId="ADAL" clId="{98E144C5-EF2E-48E2-BDA4-2EB44A608B76}" dt="2021-06-21T15:32:51.051" v="123" actId="207"/>
          <ac:spMkLst>
            <pc:docMk/>
            <pc:sldMk cId="36079522" sldId="259"/>
            <ac:spMk id="3" creationId="{EDDD8215-B9DF-4112-8C5F-BD45B4E9B19D}"/>
          </ac:spMkLst>
        </pc:spChg>
        <pc:spChg chg="add mod">
          <ac:chgData name="Barbara Simons (Education)" userId="33a34be6-68ab-4c25-b157-c23bf57aa651" providerId="ADAL" clId="{98E144C5-EF2E-48E2-BDA4-2EB44A608B76}" dt="2021-06-21T15:27:13.519" v="111" actId="1038"/>
          <ac:spMkLst>
            <pc:docMk/>
            <pc:sldMk cId="36079522" sldId="259"/>
            <ac:spMk id="18" creationId="{E7B9E0CC-77D7-4137-9E92-F66DEA0003E1}"/>
          </ac:spMkLst>
        </pc:spChg>
        <pc:spChg chg="add mod">
          <ac:chgData name="Barbara Simons (Education)" userId="33a34be6-68ab-4c25-b157-c23bf57aa651" providerId="ADAL" clId="{98E144C5-EF2E-48E2-BDA4-2EB44A608B76}" dt="2021-06-21T15:26:58.843" v="102" actId="122"/>
          <ac:spMkLst>
            <pc:docMk/>
            <pc:sldMk cId="36079522" sldId="259"/>
            <ac:spMk id="21" creationId="{AF9EDE0A-111E-4D63-835A-1DF2715134EA}"/>
          </ac:spMkLst>
        </pc:spChg>
        <pc:picChg chg="del">
          <ac:chgData name="Barbara Simons (Education)" userId="33a34be6-68ab-4c25-b157-c23bf57aa651" providerId="ADAL" clId="{98E144C5-EF2E-48E2-BDA4-2EB44A608B76}" dt="2021-06-21T15:20:03.912" v="4" actId="478"/>
          <ac:picMkLst>
            <pc:docMk/>
            <pc:sldMk cId="36079522" sldId="259"/>
            <ac:picMk id="5" creationId="{90112878-A057-49E3-B21B-AFA3E0C000EE}"/>
          </ac:picMkLst>
        </pc:picChg>
        <pc:picChg chg="add del mod">
          <ac:chgData name="Barbara Simons (Education)" userId="33a34be6-68ab-4c25-b157-c23bf57aa651" providerId="ADAL" clId="{98E144C5-EF2E-48E2-BDA4-2EB44A608B76}" dt="2021-06-21T15:20:46.847" v="14" actId="478"/>
          <ac:picMkLst>
            <pc:docMk/>
            <pc:sldMk cId="36079522" sldId="259"/>
            <ac:picMk id="16" creationId="{74431A84-704B-4500-AB51-1D627207F074}"/>
          </ac:picMkLst>
        </pc:picChg>
        <pc:picChg chg="add mod">
          <ac:chgData name="Barbara Simons (Education)" userId="33a34be6-68ab-4c25-b157-c23bf57aa651" providerId="ADAL" clId="{98E144C5-EF2E-48E2-BDA4-2EB44A608B76}" dt="2021-06-21T15:20:12.383" v="7" actId="14100"/>
          <ac:picMkLst>
            <pc:docMk/>
            <pc:sldMk cId="36079522" sldId="259"/>
            <ac:picMk id="17" creationId="{4EE80C2F-57F4-4BD8-8DAA-63A225CED022}"/>
          </ac:picMkLst>
        </pc:picChg>
        <pc:picChg chg="add mod">
          <ac:chgData name="Barbara Simons (Education)" userId="33a34be6-68ab-4c25-b157-c23bf57aa651" providerId="ADAL" clId="{98E144C5-EF2E-48E2-BDA4-2EB44A608B76}" dt="2021-06-21T15:20:43.119" v="13" actId="14100"/>
          <ac:picMkLst>
            <pc:docMk/>
            <pc:sldMk cId="36079522" sldId="259"/>
            <ac:picMk id="19" creationId="{2E5C35A1-E560-41E2-8A71-6CC4B4760140}"/>
          </ac:picMkLst>
        </pc:picChg>
        <pc:picChg chg="del">
          <ac:chgData name="Barbara Simons (Education)" userId="33a34be6-68ab-4c25-b157-c23bf57aa651" providerId="ADAL" clId="{98E144C5-EF2E-48E2-BDA4-2EB44A608B76}" dt="2021-06-21T15:20:32.815" v="10" actId="478"/>
          <ac:picMkLst>
            <pc:docMk/>
            <pc:sldMk cId="36079522" sldId="259"/>
            <ac:picMk id="27" creationId="{B948476A-417C-432F-BA8E-7CE019991CBA}"/>
          </ac:picMkLst>
        </pc:picChg>
      </pc:sldChg>
      <pc:sldChg chg="addSp modSp">
        <pc:chgData name="Barbara Simons (Education)" userId="33a34be6-68ab-4c25-b157-c23bf57aa651" providerId="ADAL" clId="{98E144C5-EF2E-48E2-BDA4-2EB44A608B76}" dt="2021-06-21T15:45:33.940" v="230" actId="207"/>
        <pc:sldMkLst>
          <pc:docMk/>
          <pc:sldMk cId="3030546621" sldId="260"/>
        </pc:sldMkLst>
        <pc:spChg chg="add mod">
          <ac:chgData name="Barbara Simons (Education)" userId="33a34be6-68ab-4c25-b157-c23bf57aa651" providerId="ADAL" clId="{98E144C5-EF2E-48E2-BDA4-2EB44A608B76}" dt="2021-06-21T15:36:41.511" v="139" actId="1076"/>
          <ac:spMkLst>
            <pc:docMk/>
            <pc:sldMk cId="3030546621" sldId="260"/>
            <ac:spMk id="2" creationId="{DCC4EF20-D9F9-4404-B50E-3445E59BF1ED}"/>
          </ac:spMkLst>
        </pc:spChg>
        <pc:spChg chg="add mod">
          <ac:chgData name="Barbara Simons (Education)" userId="33a34be6-68ab-4c25-b157-c23bf57aa651" providerId="ADAL" clId="{98E144C5-EF2E-48E2-BDA4-2EB44A608B76}" dt="2021-06-21T15:37:21.704" v="160" actId="1036"/>
          <ac:spMkLst>
            <pc:docMk/>
            <pc:sldMk cId="3030546621" sldId="260"/>
            <ac:spMk id="16" creationId="{A7A23FDF-E00F-4EF0-B5CD-CAACB4CD6727}"/>
          </ac:spMkLst>
        </pc:spChg>
        <pc:spChg chg="add mod">
          <ac:chgData name="Barbara Simons (Education)" userId="33a34be6-68ab-4c25-b157-c23bf57aa651" providerId="ADAL" clId="{98E144C5-EF2E-48E2-BDA4-2EB44A608B76}" dt="2021-06-21T15:23:49.911" v="38" actId="1076"/>
          <ac:spMkLst>
            <pc:docMk/>
            <pc:sldMk cId="3030546621" sldId="260"/>
            <ac:spMk id="17" creationId="{C7A1D296-9A2B-4DDE-B3CE-1D22B508B670}"/>
          </ac:spMkLst>
        </pc:spChg>
        <pc:spChg chg="add mod">
          <ac:chgData name="Barbara Simons (Education)" userId="33a34be6-68ab-4c25-b157-c23bf57aa651" providerId="ADAL" clId="{98E144C5-EF2E-48E2-BDA4-2EB44A608B76}" dt="2021-06-21T15:24:42.146" v="86" actId="1036"/>
          <ac:spMkLst>
            <pc:docMk/>
            <pc:sldMk cId="3030546621" sldId="260"/>
            <ac:spMk id="18" creationId="{B49AAEB1-A52C-4B5B-951E-D87ECF786975}"/>
          </ac:spMkLst>
        </pc:spChg>
        <pc:spChg chg="add mod">
          <ac:chgData name="Barbara Simons (Education)" userId="33a34be6-68ab-4c25-b157-c23bf57aa651" providerId="ADAL" clId="{98E144C5-EF2E-48E2-BDA4-2EB44A608B76}" dt="2021-06-21T15:45:33.940" v="230" actId="207"/>
          <ac:spMkLst>
            <pc:docMk/>
            <pc:sldMk cId="3030546621" sldId="260"/>
            <ac:spMk id="19" creationId="{1F9D4E01-6882-421D-8A0C-DF9AA53D8549}"/>
          </ac:spMkLst>
        </pc:spChg>
        <pc:picChg chg="mod">
          <ac:chgData name="Barbara Simons (Education)" userId="33a34be6-68ab-4c25-b157-c23bf57aa651" providerId="ADAL" clId="{98E144C5-EF2E-48E2-BDA4-2EB44A608B76}" dt="2021-06-21T15:37:16.464" v="151" actId="1036"/>
          <ac:picMkLst>
            <pc:docMk/>
            <pc:sldMk cId="3030546621" sldId="260"/>
            <ac:picMk id="11" creationId="{307D108C-E97E-45E4-A93D-D02C463ED6DD}"/>
          </ac:picMkLst>
        </pc:picChg>
      </pc:sldChg>
      <pc:sldChg chg="addSp delSp modSp">
        <pc:chgData name="Barbara Simons (Education)" userId="33a34be6-68ab-4c25-b157-c23bf57aa651" providerId="ADAL" clId="{98E144C5-EF2E-48E2-BDA4-2EB44A608B76}" dt="2021-06-21T15:42:05.140" v="229" actId="1036"/>
        <pc:sldMkLst>
          <pc:docMk/>
          <pc:sldMk cId="699103311" sldId="270"/>
        </pc:sldMkLst>
        <pc:spChg chg="add mod">
          <ac:chgData name="Barbara Simons (Education)" userId="33a34be6-68ab-4c25-b157-c23bf57aa651" providerId="ADAL" clId="{98E144C5-EF2E-48E2-BDA4-2EB44A608B76}" dt="2021-06-21T15:38:50.111" v="177" actId="1076"/>
          <ac:spMkLst>
            <pc:docMk/>
            <pc:sldMk cId="699103311" sldId="270"/>
            <ac:spMk id="2" creationId="{1ED65BFE-F7F9-4019-BF79-2361BEF68D39}"/>
          </ac:spMkLst>
        </pc:spChg>
        <pc:spChg chg="add mod">
          <ac:chgData name="Barbara Simons (Education)" userId="33a34be6-68ab-4c25-b157-c23bf57aa651" providerId="ADAL" clId="{98E144C5-EF2E-48E2-BDA4-2EB44A608B76}" dt="2021-06-21T15:40:02.149" v="204" actId="1035"/>
          <ac:spMkLst>
            <pc:docMk/>
            <pc:sldMk cId="699103311" sldId="270"/>
            <ac:spMk id="4" creationId="{883B91C1-E4B2-4E6E-AE52-AB0A3A5531E4}"/>
          </ac:spMkLst>
        </pc:spChg>
        <pc:picChg chg="del">
          <ac:chgData name="Barbara Simons (Education)" userId="33a34be6-68ab-4c25-b157-c23bf57aa651" providerId="ADAL" clId="{98E144C5-EF2E-48E2-BDA4-2EB44A608B76}" dt="2021-06-21T15:40:06.689" v="205" actId="478"/>
          <ac:picMkLst>
            <pc:docMk/>
            <pc:sldMk cId="699103311" sldId="270"/>
            <ac:picMk id="18" creationId="{59531E6D-0DB0-4815-8F36-AFFA92423508}"/>
          </ac:picMkLst>
        </pc:picChg>
        <pc:picChg chg="mod">
          <ac:chgData name="Barbara Simons (Education)" userId="33a34be6-68ab-4c25-b157-c23bf57aa651" providerId="ADAL" clId="{98E144C5-EF2E-48E2-BDA4-2EB44A608B76}" dt="2021-06-21T15:39:58.951" v="201" actId="1036"/>
          <ac:picMkLst>
            <pc:docMk/>
            <pc:sldMk cId="699103311" sldId="270"/>
            <ac:picMk id="19" creationId="{CDE2A023-3F83-4E52-8D42-81FD79218C02}"/>
          </ac:picMkLst>
        </pc:picChg>
        <pc:picChg chg="add mod">
          <ac:chgData name="Barbara Simons (Education)" userId="33a34be6-68ab-4c25-b157-c23bf57aa651" providerId="ADAL" clId="{98E144C5-EF2E-48E2-BDA4-2EB44A608B76}" dt="2021-06-21T15:42:05.140" v="229" actId="1036"/>
          <ac:picMkLst>
            <pc:docMk/>
            <pc:sldMk cId="699103311" sldId="270"/>
            <ac:picMk id="20" creationId="{EEFFC624-2EB8-4DC1-A003-D9ED934D51FA}"/>
          </ac:picMkLst>
        </pc:picChg>
      </pc:sldChg>
    </pc:docChg>
  </pc:docChgLst>
</pc:chgInfo>
</file>

<file path=ppt/diagrams/_rels/data1.xml.rels><?xml version="1.0" encoding="UTF-8" standalone="yes"?>
<Relationships xmlns="http://schemas.openxmlformats.org/package/2006/relationships"><Relationship Id="rId1" Type="http://schemas.openxmlformats.org/officeDocument/2006/relationships/hyperlink" Target="https://highlandcouncilpsychologicalservice.wordpress.com/supporting-learners/" TargetMode="External"/></Relationships>
</file>

<file path=ppt/diagrams/_rels/drawing1.xml.rels><?xml version="1.0" encoding="UTF-8" standalone="yes"?>
<Relationships xmlns="http://schemas.openxmlformats.org/package/2006/relationships"><Relationship Id="rId1" Type="http://schemas.openxmlformats.org/officeDocument/2006/relationships/hyperlink" Target="https://highlandcouncilpsychologicalservice.wordpress.com/supporting-learners/" TargetMode="Externa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5DC6C49-CAB4-45D8-B718-9BF4809BB282}"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69B9A577-8466-40D8-B4E7-E3BE7ED83073}">
      <dgm:prSet/>
      <dgm:spPr/>
      <dgm:t>
        <a:bodyPr/>
        <a:lstStyle/>
        <a:p>
          <a:pPr>
            <a:lnSpc>
              <a:spcPct val="100000"/>
            </a:lnSpc>
          </a:pPr>
          <a:r>
            <a:rPr lang="en-GB" b="0" dirty="0"/>
            <a:t>Psychological Service Home Visiting Teachers</a:t>
          </a:r>
          <a:endParaRPr lang="en-US" b="0" dirty="0"/>
        </a:p>
      </dgm:t>
    </dgm:pt>
    <dgm:pt modelId="{920306B5-E8D8-4797-B5FF-FED572E7FA3B}" type="parTrans" cxnId="{FC18F524-B2AD-4701-A878-1D7FFBA49EC9}">
      <dgm:prSet/>
      <dgm:spPr/>
      <dgm:t>
        <a:bodyPr/>
        <a:lstStyle/>
        <a:p>
          <a:endParaRPr lang="en-US"/>
        </a:p>
      </dgm:t>
    </dgm:pt>
    <dgm:pt modelId="{89758167-5862-4A10-AE57-E4B18B71C0EC}" type="sibTrans" cxnId="{FC18F524-B2AD-4701-A878-1D7FFBA49EC9}">
      <dgm:prSet/>
      <dgm:spPr/>
      <dgm:t>
        <a:bodyPr/>
        <a:lstStyle/>
        <a:p>
          <a:endParaRPr lang="en-US"/>
        </a:p>
      </dgm:t>
    </dgm:pt>
    <dgm:pt modelId="{71329577-2A71-4D17-91B5-57BF8AEF3739}">
      <dgm:prSet/>
      <dgm:spPr/>
      <dgm:t>
        <a:bodyPr/>
        <a:lstStyle/>
        <a:p>
          <a:pPr>
            <a:lnSpc>
              <a:spcPct val="100000"/>
            </a:lnSpc>
          </a:pPr>
          <a:r>
            <a:rPr lang="en-GB" dirty="0"/>
            <a:t>EASEYS for ASN and Play Ideas</a:t>
          </a:r>
          <a:endParaRPr lang="en-US" dirty="0"/>
        </a:p>
      </dgm:t>
    </dgm:pt>
    <dgm:pt modelId="{D0E1022D-F502-4F59-9348-72FA91C3161D}" type="parTrans" cxnId="{F34D46D5-BC60-4284-9ECE-750652E23EF8}">
      <dgm:prSet/>
      <dgm:spPr/>
      <dgm:t>
        <a:bodyPr/>
        <a:lstStyle/>
        <a:p>
          <a:endParaRPr lang="en-US"/>
        </a:p>
      </dgm:t>
    </dgm:pt>
    <dgm:pt modelId="{919F25A5-4872-4C0A-BBA1-5A6AA18E0767}" type="sibTrans" cxnId="{F34D46D5-BC60-4284-9ECE-750652E23EF8}">
      <dgm:prSet/>
      <dgm:spPr/>
      <dgm:t>
        <a:bodyPr/>
        <a:lstStyle/>
        <a:p>
          <a:endParaRPr lang="en-US"/>
        </a:p>
      </dgm:t>
    </dgm:pt>
    <dgm:pt modelId="{A10687B2-9C71-4671-8E69-BE3EB6DD4668}">
      <dgm:prSet custT="1"/>
      <dgm:spPr/>
      <dgm:t>
        <a:bodyPr/>
        <a:lstStyle/>
        <a:p>
          <a:pPr>
            <a:lnSpc>
              <a:spcPct val="100000"/>
            </a:lnSpc>
          </a:pPr>
          <a:r>
            <a:rPr lang="en-GB" sz="2400" dirty="0">
              <a:hlinkClick xmlns:r="http://schemas.openxmlformats.org/officeDocument/2006/relationships" r:id="rId1"/>
            </a:rPr>
            <a:t>https://highlandcouncilpsychologicalservice.wordpress.com/supporting-learners/</a:t>
          </a:r>
          <a:endParaRPr lang="en-US" sz="2400" dirty="0"/>
        </a:p>
      </dgm:t>
    </dgm:pt>
    <dgm:pt modelId="{29653006-3ED9-4C5B-A2A6-1C33022ACB2F}" type="parTrans" cxnId="{3D16DC7C-DB50-48F7-B1CF-190EFDD5FD85}">
      <dgm:prSet/>
      <dgm:spPr/>
      <dgm:t>
        <a:bodyPr/>
        <a:lstStyle/>
        <a:p>
          <a:endParaRPr lang="en-US"/>
        </a:p>
      </dgm:t>
    </dgm:pt>
    <dgm:pt modelId="{54E6AD40-B58D-4184-A05E-0E764B9E205D}" type="sibTrans" cxnId="{3D16DC7C-DB50-48F7-B1CF-190EFDD5FD85}">
      <dgm:prSet/>
      <dgm:spPr/>
      <dgm:t>
        <a:bodyPr/>
        <a:lstStyle/>
        <a:p>
          <a:endParaRPr lang="en-US"/>
        </a:p>
      </dgm:t>
    </dgm:pt>
    <dgm:pt modelId="{54C9B660-1D34-4A50-A603-AC28C85709D4}" type="pres">
      <dgm:prSet presAssocID="{55DC6C49-CAB4-45D8-B718-9BF4809BB282}" presName="vert0" presStyleCnt="0">
        <dgm:presLayoutVars>
          <dgm:dir/>
          <dgm:animOne val="branch"/>
          <dgm:animLvl val="lvl"/>
        </dgm:presLayoutVars>
      </dgm:prSet>
      <dgm:spPr/>
    </dgm:pt>
    <dgm:pt modelId="{69843D41-D2FF-4649-A10C-836D40DF1F28}" type="pres">
      <dgm:prSet presAssocID="{69B9A577-8466-40D8-B4E7-E3BE7ED83073}" presName="thickLine" presStyleLbl="alignNode1" presStyleIdx="0" presStyleCnt="3"/>
      <dgm:spPr/>
    </dgm:pt>
    <dgm:pt modelId="{95DDFB5B-346F-492B-ACC9-F4BCA4C81379}" type="pres">
      <dgm:prSet presAssocID="{69B9A577-8466-40D8-B4E7-E3BE7ED83073}" presName="horz1" presStyleCnt="0"/>
      <dgm:spPr/>
    </dgm:pt>
    <dgm:pt modelId="{59BE13BC-2F30-41D3-ACBF-8A51FED1BD34}" type="pres">
      <dgm:prSet presAssocID="{69B9A577-8466-40D8-B4E7-E3BE7ED83073}" presName="tx1" presStyleLbl="revTx" presStyleIdx="0" presStyleCnt="3"/>
      <dgm:spPr/>
    </dgm:pt>
    <dgm:pt modelId="{16F57DDB-1CBA-429A-86C8-6137D889A29C}" type="pres">
      <dgm:prSet presAssocID="{69B9A577-8466-40D8-B4E7-E3BE7ED83073}" presName="vert1" presStyleCnt="0"/>
      <dgm:spPr/>
    </dgm:pt>
    <dgm:pt modelId="{11CF7AF5-809C-47F7-81F7-DC477D38C896}" type="pres">
      <dgm:prSet presAssocID="{71329577-2A71-4D17-91B5-57BF8AEF3739}" presName="thickLine" presStyleLbl="alignNode1" presStyleIdx="1" presStyleCnt="3"/>
      <dgm:spPr/>
    </dgm:pt>
    <dgm:pt modelId="{4AE9F7BA-EF4D-4D35-9EBB-AE74BC9E2D6F}" type="pres">
      <dgm:prSet presAssocID="{71329577-2A71-4D17-91B5-57BF8AEF3739}" presName="horz1" presStyleCnt="0"/>
      <dgm:spPr/>
    </dgm:pt>
    <dgm:pt modelId="{276CB7A0-4DE3-4333-9214-ABA1EBB07FC7}" type="pres">
      <dgm:prSet presAssocID="{71329577-2A71-4D17-91B5-57BF8AEF3739}" presName="tx1" presStyleLbl="revTx" presStyleIdx="1" presStyleCnt="3"/>
      <dgm:spPr/>
    </dgm:pt>
    <dgm:pt modelId="{16AF0D0D-08DB-4530-AAAA-8FF6D4C92525}" type="pres">
      <dgm:prSet presAssocID="{71329577-2A71-4D17-91B5-57BF8AEF3739}" presName="vert1" presStyleCnt="0"/>
      <dgm:spPr/>
    </dgm:pt>
    <dgm:pt modelId="{C8C568E5-E8E4-4846-9EB3-9AA481AF0243}" type="pres">
      <dgm:prSet presAssocID="{A10687B2-9C71-4671-8E69-BE3EB6DD4668}" presName="thickLine" presStyleLbl="alignNode1" presStyleIdx="2" presStyleCnt="3"/>
      <dgm:spPr/>
    </dgm:pt>
    <dgm:pt modelId="{75FEE2CA-E32E-4395-8654-5A574D72CB7C}" type="pres">
      <dgm:prSet presAssocID="{A10687B2-9C71-4671-8E69-BE3EB6DD4668}" presName="horz1" presStyleCnt="0"/>
      <dgm:spPr/>
    </dgm:pt>
    <dgm:pt modelId="{0FEADB7E-4A67-4649-9B33-C61BD9075FFD}" type="pres">
      <dgm:prSet presAssocID="{A10687B2-9C71-4671-8E69-BE3EB6DD4668}" presName="tx1" presStyleLbl="revTx" presStyleIdx="2" presStyleCnt="3"/>
      <dgm:spPr/>
    </dgm:pt>
    <dgm:pt modelId="{50E47B56-C894-4FF6-8480-15471D6A80E5}" type="pres">
      <dgm:prSet presAssocID="{A10687B2-9C71-4671-8E69-BE3EB6DD4668}" presName="vert1" presStyleCnt="0"/>
      <dgm:spPr/>
    </dgm:pt>
  </dgm:ptLst>
  <dgm:cxnLst>
    <dgm:cxn modelId="{C1F1B214-F897-458C-A643-6339310A333A}" type="presOf" srcId="{71329577-2A71-4D17-91B5-57BF8AEF3739}" destId="{276CB7A0-4DE3-4333-9214-ABA1EBB07FC7}" srcOrd="0" destOrd="0" presId="urn:microsoft.com/office/officeart/2008/layout/LinedList"/>
    <dgm:cxn modelId="{FC18F524-B2AD-4701-A878-1D7FFBA49EC9}" srcId="{55DC6C49-CAB4-45D8-B718-9BF4809BB282}" destId="{69B9A577-8466-40D8-B4E7-E3BE7ED83073}" srcOrd="0" destOrd="0" parTransId="{920306B5-E8D8-4797-B5FF-FED572E7FA3B}" sibTransId="{89758167-5862-4A10-AE57-E4B18B71C0EC}"/>
    <dgm:cxn modelId="{B2FA382F-CCF9-4532-95B9-8942806F75DA}" type="presOf" srcId="{A10687B2-9C71-4671-8E69-BE3EB6DD4668}" destId="{0FEADB7E-4A67-4649-9B33-C61BD9075FFD}" srcOrd="0" destOrd="0" presId="urn:microsoft.com/office/officeart/2008/layout/LinedList"/>
    <dgm:cxn modelId="{3D16DC7C-DB50-48F7-B1CF-190EFDD5FD85}" srcId="{55DC6C49-CAB4-45D8-B718-9BF4809BB282}" destId="{A10687B2-9C71-4671-8E69-BE3EB6DD4668}" srcOrd="2" destOrd="0" parTransId="{29653006-3ED9-4C5B-A2A6-1C33022ACB2F}" sibTransId="{54E6AD40-B58D-4184-A05E-0E764B9E205D}"/>
    <dgm:cxn modelId="{2582BFB7-F46A-464A-94B4-9E273AF26EC1}" type="presOf" srcId="{69B9A577-8466-40D8-B4E7-E3BE7ED83073}" destId="{59BE13BC-2F30-41D3-ACBF-8A51FED1BD34}" srcOrd="0" destOrd="0" presId="urn:microsoft.com/office/officeart/2008/layout/LinedList"/>
    <dgm:cxn modelId="{F34D46D5-BC60-4284-9ECE-750652E23EF8}" srcId="{55DC6C49-CAB4-45D8-B718-9BF4809BB282}" destId="{71329577-2A71-4D17-91B5-57BF8AEF3739}" srcOrd="1" destOrd="0" parTransId="{D0E1022D-F502-4F59-9348-72FA91C3161D}" sibTransId="{919F25A5-4872-4C0A-BBA1-5A6AA18E0767}"/>
    <dgm:cxn modelId="{38A467FF-0873-48F7-AAE4-0D5F9CC2ACB2}" type="presOf" srcId="{55DC6C49-CAB4-45D8-B718-9BF4809BB282}" destId="{54C9B660-1D34-4A50-A603-AC28C85709D4}" srcOrd="0" destOrd="0" presId="urn:microsoft.com/office/officeart/2008/layout/LinedList"/>
    <dgm:cxn modelId="{2587E4EA-3639-47AA-A9FC-DDE408D6DF8E}" type="presParOf" srcId="{54C9B660-1D34-4A50-A603-AC28C85709D4}" destId="{69843D41-D2FF-4649-A10C-836D40DF1F28}" srcOrd="0" destOrd="0" presId="urn:microsoft.com/office/officeart/2008/layout/LinedList"/>
    <dgm:cxn modelId="{D998FEE4-A43A-443A-9EC9-2F9E94E053EA}" type="presParOf" srcId="{54C9B660-1D34-4A50-A603-AC28C85709D4}" destId="{95DDFB5B-346F-492B-ACC9-F4BCA4C81379}" srcOrd="1" destOrd="0" presId="urn:microsoft.com/office/officeart/2008/layout/LinedList"/>
    <dgm:cxn modelId="{34FE9FF8-1372-4B5D-A894-1FBFAF741905}" type="presParOf" srcId="{95DDFB5B-346F-492B-ACC9-F4BCA4C81379}" destId="{59BE13BC-2F30-41D3-ACBF-8A51FED1BD34}" srcOrd="0" destOrd="0" presId="urn:microsoft.com/office/officeart/2008/layout/LinedList"/>
    <dgm:cxn modelId="{26C616E5-4663-4C58-998D-027B3D322FA9}" type="presParOf" srcId="{95DDFB5B-346F-492B-ACC9-F4BCA4C81379}" destId="{16F57DDB-1CBA-429A-86C8-6137D889A29C}" srcOrd="1" destOrd="0" presId="urn:microsoft.com/office/officeart/2008/layout/LinedList"/>
    <dgm:cxn modelId="{F99763C4-4B0F-426A-82C8-7E0855F65A79}" type="presParOf" srcId="{54C9B660-1D34-4A50-A603-AC28C85709D4}" destId="{11CF7AF5-809C-47F7-81F7-DC477D38C896}" srcOrd="2" destOrd="0" presId="urn:microsoft.com/office/officeart/2008/layout/LinedList"/>
    <dgm:cxn modelId="{6D2FD5E7-CC18-4026-A5FC-6741930739E9}" type="presParOf" srcId="{54C9B660-1D34-4A50-A603-AC28C85709D4}" destId="{4AE9F7BA-EF4D-4D35-9EBB-AE74BC9E2D6F}" srcOrd="3" destOrd="0" presId="urn:microsoft.com/office/officeart/2008/layout/LinedList"/>
    <dgm:cxn modelId="{005359D0-20AD-4221-AB95-D156B2AF131D}" type="presParOf" srcId="{4AE9F7BA-EF4D-4D35-9EBB-AE74BC9E2D6F}" destId="{276CB7A0-4DE3-4333-9214-ABA1EBB07FC7}" srcOrd="0" destOrd="0" presId="urn:microsoft.com/office/officeart/2008/layout/LinedList"/>
    <dgm:cxn modelId="{D88B7FAB-CFC7-442B-BEBB-D509F69A10EC}" type="presParOf" srcId="{4AE9F7BA-EF4D-4D35-9EBB-AE74BC9E2D6F}" destId="{16AF0D0D-08DB-4530-AAAA-8FF6D4C92525}" srcOrd="1" destOrd="0" presId="urn:microsoft.com/office/officeart/2008/layout/LinedList"/>
    <dgm:cxn modelId="{6E48E085-E585-48B4-A9A2-B261896843C8}" type="presParOf" srcId="{54C9B660-1D34-4A50-A603-AC28C85709D4}" destId="{C8C568E5-E8E4-4846-9EB3-9AA481AF0243}" srcOrd="4" destOrd="0" presId="urn:microsoft.com/office/officeart/2008/layout/LinedList"/>
    <dgm:cxn modelId="{B79DEBD4-D199-4137-B40D-501DDAE6FD74}" type="presParOf" srcId="{54C9B660-1D34-4A50-A603-AC28C85709D4}" destId="{75FEE2CA-E32E-4395-8654-5A574D72CB7C}" srcOrd="5" destOrd="0" presId="urn:microsoft.com/office/officeart/2008/layout/LinedList"/>
    <dgm:cxn modelId="{AEE443F3-F871-402E-9311-A80F7E9F3FA6}" type="presParOf" srcId="{75FEE2CA-E32E-4395-8654-5A574D72CB7C}" destId="{0FEADB7E-4A67-4649-9B33-C61BD9075FFD}" srcOrd="0" destOrd="0" presId="urn:microsoft.com/office/officeart/2008/layout/LinedList"/>
    <dgm:cxn modelId="{805159D8-9B5B-43EA-84F7-04A3E4F92817}" type="presParOf" srcId="{75FEE2CA-E32E-4395-8654-5A574D72CB7C}" destId="{50E47B56-C894-4FF6-8480-15471D6A80E5}"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843D41-D2FF-4649-A10C-836D40DF1F28}">
      <dsp:nvSpPr>
        <dsp:cNvPr id="0" name=""/>
        <dsp:cNvSpPr/>
      </dsp:nvSpPr>
      <dsp:spPr>
        <a:xfrm>
          <a:off x="0" y="1736"/>
          <a:ext cx="10831133"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9BE13BC-2F30-41D3-ACBF-8A51FED1BD34}">
      <dsp:nvSpPr>
        <dsp:cNvPr id="0" name=""/>
        <dsp:cNvSpPr/>
      </dsp:nvSpPr>
      <dsp:spPr>
        <a:xfrm>
          <a:off x="0" y="1736"/>
          <a:ext cx="10831133" cy="11845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1450" tIns="171450" rIns="171450" bIns="171450" numCol="1" spcCol="1270" anchor="t" anchorCtr="0">
          <a:noAutofit/>
        </a:bodyPr>
        <a:lstStyle/>
        <a:p>
          <a:pPr marL="0" lvl="0" indent="0" algn="l" defTabSz="2000250">
            <a:lnSpc>
              <a:spcPct val="100000"/>
            </a:lnSpc>
            <a:spcBef>
              <a:spcPct val="0"/>
            </a:spcBef>
            <a:spcAft>
              <a:spcPct val="35000"/>
            </a:spcAft>
            <a:buNone/>
          </a:pPr>
          <a:r>
            <a:rPr lang="en-GB" sz="4500" b="0" kern="1200" dirty="0"/>
            <a:t>Psychological Service Home Visiting Teachers</a:t>
          </a:r>
          <a:endParaRPr lang="en-US" sz="4500" b="0" kern="1200" dirty="0"/>
        </a:p>
      </dsp:txBody>
      <dsp:txXfrm>
        <a:off x="0" y="1736"/>
        <a:ext cx="10831133" cy="1184529"/>
      </dsp:txXfrm>
    </dsp:sp>
    <dsp:sp modelId="{11CF7AF5-809C-47F7-81F7-DC477D38C896}">
      <dsp:nvSpPr>
        <dsp:cNvPr id="0" name=""/>
        <dsp:cNvSpPr/>
      </dsp:nvSpPr>
      <dsp:spPr>
        <a:xfrm>
          <a:off x="0" y="1186265"/>
          <a:ext cx="10831133"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76CB7A0-4DE3-4333-9214-ABA1EBB07FC7}">
      <dsp:nvSpPr>
        <dsp:cNvPr id="0" name=""/>
        <dsp:cNvSpPr/>
      </dsp:nvSpPr>
      <dsp:spPr>
        <a:xfrm>
          <a:off x="0" y="1186265"/>
          <a:ext cx="10831133" cy="11845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1450" tIns="171450" rIns="171450" bIns="171450" numCol="1" spcCol="1270" anchor="t" anchorCtr="0">
          <a:noAutofit/>
        </a:bodyPr>
        <a:lstStyle/>
        <a:p>
          <a:pPr marL="0" lvl="0" indent="0" algn="l" defTabSz="2000250">
            <a:lnSpc>
              <a:spcPct val="100000"/>
            </a:lnSpc>
            <a:spcBef>
              <a:spcPct val="0"/>
            </a:spcBef>
            <a:spcAft>
              <a:spcPct val="35000"/>
            </a:spcAft>
            <a:buNone/>
          </a:pPr>
          <a:r>
            <a:rPr lang="en-GB" sz="4500" kern="1200" dirty="0"/>
            <a:t>EASEYS for ASN and Play Ideas</a:t>
          </a:r>
          <a:endParaRPr lang="en-US" sz="4500" kern="1200" dirty="0"/>
        </a:p>
      </dsp:txBody>
      <dsp:txXfrm>
        <a:off x="0" y="1186265"/>
        <a:ext cx="10831133" cy="1184529"/>
      </dsp:txXfrm>
    </dsp:sp>
    <dsp:sp modelId="{C8C568E5-E8E4-4846-9EB3-9AA481AF0243}">
      <dsp:nvSpPr>
        <dsp:cNvPr id="0" name=""/>
        <dsp:cNvSpPr/>
      </dsp:nvSpPr>
      <dsp:spPr>
        <a:xfrm>
          <a:off x="0" y="2370795"/>
          <a:ext cx="10831133"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FEADB7E-4A67-4649-9B33-C61BD9075FFD}">
      <dsp:nvSpPr>
        <dsp:cNvPr id="0" name=""/>
        <dsp:cNvSpPr/>
      </dsp:nvSpPr>
      <dsp:spPr>
        <a:xfrm>
          <a:off x="0" y="2370795"/>
          <a:ext cx="10831133" cy="11845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100000"/>
            </a:lnSpc>
            <a:spcBef>
              <a:spcPct val="0"/>
            </a:spcBef>
            <a:spcAft>
              <a:spcPct val="35000"/>
            </a:spcAft>
            <a:buNone/>
          </a:pPr>
          <a:r>
            <a:rPr lang="en-GB" sz="2400" kern="1200" dirty="0">
              <a:hlinkClick xmlns:r="http://schemas.openxmlformats.org/officeDocument/2006/relationships" r:id="rId1"/>
            </a:rPr>
            <a:t>https://highlandcouncilpsychologicalservice.wordpress.com/supporting-learners/</a:t>
          </a:r>
          <a:endParaRPr lang="en-US" sz="2400" kern="1200" dirty="0"/>
        </a:p>
      </dsp:txBody>
      <dsp:txXfrm>
        <a:off x="0" y="2370795"/>
        <a:ext cx="10831133" cy="1184529"/>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62A3EC8-A578-4ABB-AA9E-4762F30608EE}" type="datetimeFigureOut">
              <a:rPr lang="en-GB" smtClean="0"/>
              <a:t>21/06/2021</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F3CACA5-1BC5-469F-BF30-963AE89CF953}" type="slidenum">
              <a:rPr lang="en-GB" smtClean="0"/>
              <a:t>‹#›</a:t>
            </a:fld>
            <a:endParaRPr lang="en-GB"/>
          </a:p>
        </p:txBody>
      </p:sp>
    </p:spTree>
    <p:extLst>
      <p:ext uri="{BB962C8B-B14F-4D97-AF65-F5344CB8AC3E}">
        <p14:creationId xmlns:p14="http://schemas.microsoft.com/office/powerpoint/2010/main" val="2327727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a:t>8 </a:t>
            </a:r>
            <a:r>
              <a:rPr lang="en-GB" sz="1200" dirty="0"/>
              <a:t>teachers across Highland. </a:t>
            </a:r>
          </a:p>
          <a:p>
            <a:r>
              <a:rPr lang="en-GB" sz="1200" dirty="0"/>
              <a:t>Support children with additional support needs from 0-3 at home and with their transition into ELCs</a:t>
            </a:r>
          </a:p>
          <a:p>
            <a:r>
              <a:rPr lang="en-GB" sz="1200" dirty="0"/>
              <a:t>Support for settings from EPs and PSHVTS – consultation and training</a:t>
            </a:r>
          </a:p>
          <a:p>
            <a:endParaRPr lang="en-GB" sz="1200" dirty="0"/>
          </a:p>
          <a:p>
            <a:r>
              <a:rPr lang="en-GB" dirty="0"/>
              <a:t>We link our work with ELCs and our support of children to Realising The Ambition, looking at:</a:t>
            </a:r>
          </a:p>
          <a:p>
            <a:pPr marL="901700" indent="-180975">
              <a:buFont typeface="Arial" panose="020B0604020202020204" pitchFamily="34" charset="0"/>
              <a:buChar char="•"/>
            </a:pPr>
            <a:r>
              <a:rPr lang="en-GB" dirty="0"/>
              <a:t>Spaces</a:t>
            </a:r>
          </a:p>
          <a:p>
            <a:pPr marL="901700" indent="-180975">
              <a:buFont typeface="Arial" panose="020B0604020202020204" pitchFamily="34" charset="0"/>
              <a:buChar char="•"/>
            </a:pPr>
            <a:r>
              <a:rPr lang="en-GB" dirty="0"/>
              <a:t>Experiences</a:t>
            </a:r>
          </a:p>
          <a:p>
            <a:pPr marL="901700" indent="-180975">
              <a:buFont typeface="Arial" panose="020B0604020202020204" pitchFamily="34" charset="0"/>
              <a:buChar char="•"/>
            </a:pPr>
            <a:r>
              <a:rPr lang="en-GB" dirty="0"/>
              <a:t>Interactions</a:t>
            </a:r>
          </a:p>
          <a:p>
            <a:pPr marL="0" indent="0">
              <a:buFont typeface="Arial" panose="020B0604020202020204" pitchFamily="34" charset="0"/>
              <a:buNone/>
            </a:pPr>
            <a:r>
              <a:rPr lang="en-GB" dirty="0"/>
              <a:t>Todays focus is on inclusion in outdoor learning for children with ASN </a:t>
            </a:r>
          </a:p>
          <a:p>
            <a:endParaRPr lang="en-GB" dirty="0"/>
          </a:p>
        </p:txBody>
      </p:sp>
      <p:sp>
        <p:nvSpPr>
          <p:cNvPr id="4" name="Slide Number Placeholder 3"/>
          <p:cNvSpPr>
            <a:spLocks noGrp="1"/>
          </p:cNvSpPr>
          <p:nvPr>
            <p:ph type="sldNum" sz="quarter" idx="5"/>
          </p:nvPr>
        </p:nvSpPr>
        <p:spPr/>
        <p:txBody>
          <a:bodyPr/>
          <a:lstStyle/>
          <a:p>
            <a:fld id="{9F3CACA5-1BC5-469F-BF30-963AE89CF953}" type="slidenum">
              <a:rPr lang="en-GB" smtClean="0"/>
              <a:t>1</a:t>
            </a:fld>
            <a:endParaRPr lang="en-GB"/>
          </a:p>
        </p:txBody>
      </p:sp>
    </p:spTree>
    <p:extLst>
      <p:ext uri="{BB962C8B-B14F-4D97-AF65-F5344CB8AC3E}">
        <p14:creationId xmlns:p14="http://schemas.microsoft.com/office/powerpoint/2010/main" val="32701795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Getting around</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Changes in terrain: </a:t>
            </a:r>
          </a:p>
          <a:p>
            <a:pPr marL="171450" indent="-171450">
              <a:buFont typeface="Arial" panose="020B0604020202020204" pitchFamily="34" charset="0"/>
              <a:buChar char="•"/>
            </a:pPr>
            <a:r>
              <a:rPr lang="en-GB" dirty="0"/>
              <a:t>different levels, rough ground, hills and slopes = Mobility issues, wheels may not cope, children with balance/coordination/visual issues can be unsteady on their feet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t>Visual Impairment – some children who may have difficulty seeing changes in terrain – pathways etc</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Boundaries</a:t>
            </a:r>
            <a:r>
              <a:rPr lang="en-GB" dirty="0"/>
              <a:t>: </a:t>
            </a:r>
          </a:p>
          <a:p>
            <a:pPr marL="171450" indent="-171450">
              <a:buFont typeface="Arial" panose="020B0604020202020204" pitchFamily="34" charset="0"/>
              <a:buChar char="•"/>
            </a:pPr>
            <a:r>
              <a:rPr lang="en-GB" dirty="0"/>
              <a:t>Physical – gates/ fences, Safety aspects for children with little awareness of common dangers</a:t>
            </a:r>
          </a:p>
          <a:p>
            <a:pPr marL="171450" indent="-171450">
              <a:buFont typeface="Arial" panose="020B0604020202020204" pitchFamily="34" charset="0"/>
              <a:buChar char="•"/>
            </a:pPr>
            <a:r>
              <a:rPr lang="en-GB" dirty="0"/>
              <a:t>Children might not recognise ‘rules’ – ‘we can climb but not the boundary walls’, ‘don’t go through the gate’ </a:t>
            </a:r>
            <a:endParaRPr lang="en-GB"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You cant always choose your terrain or boundaries – you have to work with what you have. </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Weather:</a:t>
            </a:r>
          </a:p>
          <a:p>
            <a:r>
              <a:rPr lang="en-GB" b="1" dirty="0"/>
              <a:t>‘There is no such thing as bad weather just the wrong clothing’ but…</a:t>
            </a:r>
          </a:p>
          <a:p>
            <a:pPr marL="171450" indent="-171450">
              <a:buFont typeface="Arial" panose="020B0604020202020204" pitchFamily="34" charset="0"/>
              <a:buChar char="•"/>
            </a:pPr>
            <a:r>
              <a:rPr lang="en-GB" b="0" dirty="0"/>
              <a:t>Challenges in the environment – thunder lightning sunburn heavy rain </a:t>
            </a:r>
          </a:p>
          <a:p>
            <a:pPr marL="171450" indent="-171450">
              <a:buFont typeface="Arial" panose="020B0604020202020204" pitchFamily="34" charset="0"/>
              <a:buChar char="•"/>
            </a:pPr>
            <a:r>
              <a:rPr lang="en-GB" b="0" dirty="0"/>
              <a:t>Some children struggle with - too much weather, sensory overload, </a:t>
            </a:r>
          </a:p>
          <a:p>
            <a:pPr marL="171450" indent="-171450">
              <a:buFont typeface="Arial" panose="020B0604020202020204" pitchFamily="34" charset="0"/>
              <a:buChar char="•"/>
            </a:pPr>
            <a:r>
              <a:rPr lang="en-GB" b="0" dirty="0"/>
              <a:t>Keeping warm – some children struggle to maintain their core body temperature – wheelchair/buggy users – how do you check?</a:t>
            </a:r>
          </a:p>
          <a:p>
            <a:pPr marL="171450" indent="-171450">
              <a:buFont typeface="Arial" panose="020B0604020202020204" pitchFamily="34" charset="0"/>
              <a:buChar char="•"/>
            </a:pPr>
            <a:r>
              <a:rPr lang="en-GB" b="0" dirty="0"/>
              <a:t>Children with neurodevelopmental differences don’t always recognise when they are cold or uncomfortable</a:t>
            </a:r>
            <a:endParaRPr lang="en-GB" dirty="0"/>
          </a:p>
          <a:p>
            <a:pPr marL="171450" indent="-171450">
              <a:buFont typeface="Arial" panose="020B0604020202020204" pitchFamily="34" charset="0"/>
              <a:buChar char="•"/>
            </a:pPr>
            <a:r>
              <a:rPr lang="en-GB" dirty="0"/>
              <a:t>Wet ground impacts on wheels and can look and feel very different for children with VI/ND</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Can I join in?</a:t>
            </a:r>
          </a:p>
          <a:p>
            <a:r>
              <a:rPr lang="en-GB" dirty="0"/>
              <a:t>Can all the children move around all areas of the outdoor space? When they get there can they reach to play with the activities there?</a:t>
            </a:r>
          </a:p>
          <a:p>
            <a:r>
              <a:rPr lang="en-GB" dirty="0"/>
              <a:t>Is the right equipment available outside? </a:t>
            </a:r>
          </a:p>
          <a:p>
            <a:pPr marL="171450" indent="-171450">
              <a:buFont typeface="Arial" panose="020B0604020202020204" pitchFamily="34" charset="0"/>
              <a:buChar char="•"/>
            </a:pPr>
            <a:r>
              <a:rPr lang="en-GB" dirty="0"/>
              <a:t>Some equipment is for indoor use only – some for both; Standing frame indoors, Walking frame indoor and out, etc. Need to know. </a:t>
            </a:r>
          </a:p>
          <a:p>
            <a:pPr marL="171450" indent="-171450">
              <a:buFont typeface="Arial" panose="020B0604020202020204" pitchFamily="34" charset="0"/>
              <a:buChar char="•"/>
            </a:pPr>
            <a:r>
              <a:rPr lang="en-GB" dirty="0"/>
              <a:t>Are the toys and tools matched to the children’s needs; right angled trowel for a child who cant manipulate wrist well, etc.</a:t>
            </a:r>
          </a:p>
          <a:p>
            <a:endParaRPr lang="en-GB" dirty="0"/>
          </a:p>
          <a:p>
            <a:r>
              <a:rPr lang="en-GB" b="1" dirty="0"/>
              <a:t>Differentiation Outdoors: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What’s different from indoors differentiation?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0" dirty="0"/>
              <a:t>If a child needs a quiet, low arousal time inside, how do you provide that outside?</a:t>
            </a:r>
            <a:endParaRPr lang="en-GB" dirty="0"/>
          </a:p>
          <a:p>
            <a:endParaRPr lang="en-GB"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dirty="0"/>
              <a:t>Communication:</a:t>
            </a:r>
            <a:endParaRPr lang="en-GB" b="1" dirty="0"/>
          </a:p>
          <a:p>
            <a:pPr marL="171450" indent="-171450">
              <a:buFont typeface="Arial" panose="020B0604020202020204" pitchFamily="34" charset="0"/>
              <a:buChar char="•"/>
            </a:pPr>
            <a:r>
              <a:rPr lang="en-GB" b="0" dirty="0"/>
              <a:t>Communication supports – how do I know what’s coming next? Are my communication supports inside/outside friendly </a:t>
            </a:r>
          </a:p>
          <a:p>
            <a:pPr marL="171450" indent="-171450">
              <a:buFont typeface="Arial" panose="020B0604020202020204" pitchFamily="34" charset="0"/>
              <a:buChar char="•"/>
            </a:pPr>
            <a:r>
              <a:rPr lang="en-GB" b="0" dirty="0"/>
              <a:t>Knowing what happens in a space – if you have labels inside do you need to label outside? Objects of reference?</a:t>
            </a:r>
          </a:p>
          <a:p>
            <a:pPr marL="0" indent="0">
              <a:buFont typeface="Arial" panose="020B0604020202020204" pitchFamily="34" charset="0"/>
              <a:buNone/>
            </a:pPr>
            <a:endParaRPr lang="en-GB" b="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b="1" dirty="0"/>
              <a:t>Safety:</a:t>
            </a:r>
          </a:p>
          <a:p>
            <a:pPr marL="0" indent="0">
              <a:buFont typeface="Arial" panose="020B0604020202020204" pitchFamily="34" charset="0"/>
              <a:buNone/>
            </a:pPr>
            <a:r>
              <a:rPr lang="en-GB" b="0" dirty="0"/>
              <a:t>This is not about general Risk assessment of your spaces. Its more about managing risks for individual children with ASN </a:t>
            </a:r>
          </a:p>
          <a:p>
            <a:pPr marL="171450" indent="-171450">
              <a:buFont typeface="Arial" panose="020B0604020202020204" pitchFamily="34" charset="0"/>
              <a:buChar char="•"/>
            </a:pPr>
            <a:r>
              <a:rPr lang="en-GB" b="0" dirty="0"/>
              <a:t>How do we provide supported challenge – opportunities to risk take safely?</a:t>
            </a:r>
          </a:p>
          <a:p>
            <a:pPr marL="171450" indent="-171450">
              <a:buFont typeface="Arial" panose="020B0604020202020204" pitchFamily="34" charset="0"/>
              <a:buChar char="•"/>
            </a:pPr>
            <a:r>
              <a:rPr lang="en-GB" b="0" dirty="0"/>
              <a:t>Are there any medical and therapeutic issues to take account of?</a:t>
            </a:r>
          </a:p>
          <a:p>
            <a:pPr marL="0" indent="0">
              <a:buFont typeface="Arial" panose="020B0604020202020204" pitchFamily="34" charset="0"/>
              <a:buNone/>
            </a:pPr>
            <a:endParaRPr lang="en-GB" b="0" dirty="0"/>
          </a:p>
        </p:txBody>
      </p:sp>
      <p:sp>
        <p:nvSpPr>
          <p:cNvPr id="4" name="Slide Number Placeholder 3"/>
          <p:cNvSpPr>
            <a:spLocks noGrp="1"/>
          </p:cNvSpPr>
          <p:nvPr>
            <p:ph type="sldNum" sz="quarter" idx="5"/>
          </p:nvPr>
        </p:nvSpPr>
        <p:spPr/>
        <p:txBody>
          <a:bodyPr/>
          <a:lstStyle/>
          <a:p>
            <a:fld id="{9F3CACA5-1BC5-469F-BF30-963AE89CF953}" type="slidenum">
              <a:rPr lang="en-GB" smtClean="0"/>
              <a:t>2</a:t>
            </a:fld>
            <a:endParaRPr lang="en-GB"/>
          </a:p>
        </p:txBody>
      </p:sp>
    </p:spTree>
    <p:extLst>
      <p:ext uri="{BB962C8B-B14F-4D97-AF65-F5344CB8AC3E}">
        <p14:creationId xmlns:p14="http://schemas.microsoft.com/office/powerpoint/2010/main" val="215648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latin typeface="+mn-lt"/>
                <a:ea typeface="+mn-ea"/>
                <a:cs typeface="+mn-cs"/>
              </a:rPr>
              <a:t>Portable pathways for Easy </a:t>
            </a:r>
            <a:r>
              <a:rPr lang="en-US" b="1" dirty="0"/>
              <a:t>Access</a:t>
            </a:r>
          </a:p>
          <a:p>
            <a:r>
              <a:rPr lang="en-US" dirty="0"/>
              <a:t>Portable pathways can help buggies, walking frames and wheelchairs cope with some variations in terrain and wet ground. </a:t>
            </a:r>
          </a:p>
          <a:p>
            <a:r>
              <a:rPr lang="en-US" dirty="0"/>
              <a:t>They can be moved where you need them.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t>Hi-Visibility edge markers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for children with VI  - Changes in surface and levels may need to be marked and made clear </a:t>
            </a:r>
            <a:r>
              <a:rPr lang="en-US" dirty="0"/>
              <a:t>e.g.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from playground to grass – may not be visible in poor weather</a:t>
            </a:r>
          </a:p>
          <a:p>
            <a:pPr marL="171450" indent="-171450">
              <a:buFont typeface="Arial" panose="020B0604020202020204" pitchFamily="34" charset="0"/>
              <a:buChar char="•"/>
            </a:pPr>
            <a:r>
              <a:rPr lang="en-US" dirty="0"/>
              <a:t>edge markers on steps </a:t>
            </a:r>
          </a:p>
          <a:p>
            <a:pPr marL="0" indent="0">
              <a:buFont typeface="Arial" panose="020B0604020202020204" pitchFamily="34" charset="0"/>
              <a:buNone/>
            </a:pPr>
            <a:endParaRPr lang="en-US" dirty="0"/>
          </a:p>
          <a:p>
            <a:pPr marL="0" indent="0">
              <a:buFont typeface="Arial" panose="020B0604020202020204" pitchFamily="34" charset="0"/>
              <a:buNone/>
            </a:pPr>
            <a:r>
              <a:rPr lang="en-US" b="1" dirty="0"/>
              <a:t>Boundaries: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Marking a boundary can create a visual ‘stop’ for children who may not understand ‘rules’.</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t>Have some areas of flat ground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t>So not everywhere is a challenge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Portable mats can also be used to allow children to be on the ground for a different perspective – provide safe areas to lie or crawl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t>Moving between areas easily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t>Need sufficient space between areas, outdoor activities and furniture to allow easy movement for wheelchair users/buggies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t>What if the location of an experience is not accessible?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For ground-based activities, can everyone get on the ground or is there a way the activity can be brought to those that can’t.</a:t>
            </a: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All children need to access and feel wet, cold, mud, sand, leaves, etc. but this could need management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t>having a small amount of leaves on a mat or in a basket so its not a sensory overload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t>Manage in very small steps for children who have sensory aversions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t>Weather</a:t>
            </a:r>
          </a:p>
          <a:p>
            <a:r>
              <a:rPr lang="en-GB" dirty="0"/>
              <a:t>Children need to experience weather but for some children ‘too much weather’ can be overwhelming/ overstimulating</a:t>
            </a:r>
          </a:p>
          <a:p>
            <a:pPr marL="171450" indent="-171450">
              <a:buFont typeface="Arial" panose="020B0604020202020204" pitchFamily="34" charset="0"/>
              <a:buChar char="•"/>
            </a:pPr>
            <a:r>
              <a:rPr lang="en-GB" dirty="0"/>
              <a:t>Provide sheltered spaces to limit wind noise etc</a:t>
            </a:r>
          </a:p>
          <a:p>
            <a:pPr marL="171450" indent="-171450">
              <a:buFont typeface="Arial" panose="020B0604020202020204" pitchFamily="34" charset="0"/>
              <a:buChar char="•"/>
            </a:pPr>
            <a:r>
              <a:rPr lang="en-GB" dirty="0"/>
              <a:t>See through umbrellas to experience rain without sensory impact</a:t>
            </a:r>
          </a:p>
          <a:p>
            <a:pPr marL="171450" indent="-171450">
              <a:buFont typeface="Arial" panose="020B0604020202020204" pitchFamily="34" charset="0"/>
              <a:buChar char="•"/>
            </a:pPr>
            <a:r>
              <a:rPr lang="en-GB" dirty="0"/>
              <a:t>Some children may not recognise when they are cold</a:t>
            </a:r>
          </a:p>
          <a:p>
            <a:pPr marL="171450" indent="-171450">
              <a:buFont typeface="Arial" panose="020B0604020202020204" pitchFamily="34" charset="0"/>
              <a:buChar char="•"/>
            </a:pPr>
            <a:r>
              <a:rPr lang="en-GB" dirty="0"/>
              <a:t>Children with mobility issues may need extra warmth/shelter</a:t>
            </a:r>
          </a:p>
          <a:p>
            <a:endParaRPr lang="en-GB" dirty="0"/>
          </a:p>
          <a:p>
            <a:endParaRPr lang="en-GB" dirty="0"/>
          </a:p>
          <a:p>
            <a:endParaRPr lang="en-GB" dirty="0"/>
          </a:p>
        </p:txBody>
      </p:sp>
      <p:sp>
        <p:nvSpPr>
          <p:cNvPr id="4" name="Slide Number Placeholder 3"/>
          <p:cNvSpPr>
            <a:spLocks noGrp="1"/>
          </p:cNvSpPr>
          <p:nvPr>
            <p:ph type="sldNum" sz="quarter" idx="5"/>
          </p:nvPr>
        </p:nvSpPr>
        <p:spPr/>
        <p:txBody>
          <a:bodyPr/>
          <a:lstStyle/>
          <a:p>
            <a:fld id="{9F3CACA5-1BC5-469F-BF30-963AE89CF953}" type="slidenum">
              <a:rPr lang="en-GB" smtClean="0"/>
              <a:t>3</a:t>
            </a:fld>
            <a:endParaRPr lang="en-GB"/>
          </a:p>
        </p:txBody>
      </p:sp>
    </p:spTree>
    <p:extLst>
      <p:ext uri="{BB962C8B-B14F-4D97-AF65-F5344CB8AC3E}">
        <p14:creationId xmlns:p14="http://schemas.microsoft.com/office/powerpoint/2010/main" val="38463923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kern="1200" dirty="0">
                <a:solidFill>
                  <a:schemeClr val="tx1"/>
                </a:solidFill>
                <a:effectLst/>
                <a:latin typeface="+mn-lt"/>
                <a:ea typeface="+mn-ea"/>
                <a:cs typeface="+mn-cs"/>
              </a:rPr>
              <a:t>Adaptations within spaces</a:t>
            </a:r>
            <a:endParaRPr lang="en-GB" sz="1200" kern="1200" dirty="0">
              <a:solidFill>
                <a:schemeClr val="tx1"/>
              </a:solidFill>
              <a:effectLst/>
              <a:latin typeface="+mn-lt"/>
              <a:ea typeface="+mn-ea"/>
              <a:cs typeface="+mn-cs"/>
            </a:endParaRPr>
          </a:p>
          <a:p>
            <a:r>
              <a:rPr lang="en-GB" dirty="0"/>
              <a:t>This is about adaptations to equipment/furniture</a:t>
            </a:r>
          </a:p>
          <a:p>
            <a:endParaRPr lang="en-GB" dirty="0"/>
          </a:p>
          <a:p>
            <a:r>
              <a:rPr lang="en-US" b="1" dirty="0"/>
              <a:t>Does your outdoor furniture work for all the children?</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Can children get close enough to activities comfortably</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Here are some examples of adapted furniture and resources - Height adjustable furniture etc</a:t>
            </a:r>
            <a:endParaRPr lang="en-US" dirty="0"/>
          </a:p>
          <a:p>
            <a:endParaRPr lang="en-US" dirty="0"/>
          </a:p>
          <a:p>
            <a:r>
              <a:rPr lang="en-US" b="1" dirty="0"/>
              <a:t>Are activities physically accessible?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These are just illustrations to support the principles – they can be done cheaply – a hammock/ sheet where you can manage the level of the experience instead of a swing. Provide the same experience in a different way.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NB: some children will need careful management of some experiences as they can be overwhelming and the effects can be long lasting. Some may not be suitable at all. For some children – consult with their parents and professionals involved to tailor to individual needs. </a:t>
            </a:r>
          </a:p>
          <a:p>
            <a:endParaRPr lang="en-US" dirty="0"/>
          </a:p>
          <a:p>
            <a:r>
              <a:rPr lang="en-US" b="1" dirty="0"/>
              <a:t>Is your furniture socially inclusive?</a:t>
            </a:r>
          </a:p>
          <a:p>
            <a:r>
              <a:rPr lang="en-US" b="0" dirty="0"/>
              <a:t>A picnic table with a space for a buggy/wheelchair</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Can you adapt the furniture you already have?</a:t>
            </a:r>
          </a:p>
          <a:p>
            <a:endParaRPr lang="en-US" dirty="0"/>
          </a:p>
          <a:p>
            <a:r>
              <a:rPr lang="en-US" b="1" dirty="0"/>
              <a:t>Are there special places? </a:t>
            </a:r>
          </a:p>
          <a:p>
            <a:r>
              <a:rPr lang="en-US" b="0" dirty="0"/>
              <a:t>Not just about quiet areas/dens/hideouts for all children</a:t>
            </a:r>
          </a:p>
          <a:p>
            <a:r>
              <a:rPr lang="en-US" dirty="0"/>
              <a:t>How do you provide ‘low arousal spaces’ outside to meet individual needs – managing sensory/ social overload</a:t>
            </a:r>
            <a:endParaRPr lang="en-GB" dirty="0"/>
          </a:p>
        </p:txBody>
      </p:sp>
      <p:sp>
        <p:nvSpPr>
          <p:cNvPr id="4" name="Slide Number Placeholder 3"/>
          <p:cNvSpPr>
            <a:spLocks noGrp="1"/>
          </p:cNvSpPr>
          <p:nvPr>
            <p:ph type="sldNum" sz="quarter" idx="5"/>
          </p:nvPr>
        </p:nvSpPr>
        <p:spPr/>
        <p:txBody>
          <a:bodyPr/>
          <a:lstStyle/>
          <a:p>
            <a:fld id="{9F3CACA5-1BC5-469F-BF30-963AE89CF953}" type="slidenum">
              <a:rPr lang="en-GB" smtClean="0"/>
              <a:t>4</a:t>
            </a:fld>
            <a:endParaRPr lang="en-GB"/>
          </a:p>
        </p:txBody>
      </p:sp>
    </p:spTree>
    <p:extLst>
      <p:ext uri="{BB962C8B-B14F-4D97-AF65-F5344CB8AC3E}">
        <p14:creationId xmlns:p14="http://schemas.microsoft.com/office/powerpoint/2010/main" val="20667372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49"/>
            <a:ext cx="5486400" cy="4558099"/>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Differentiation Outdoors - What’s different from indoors?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This is just a reminder that we need to adapt outdoor experiences as much as we do in indoors - to ensure inclusion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Adapt or differentiate the activity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t>and our expectations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t>Consider the task – small steps, what support is needed with some or all of it?</a:t>
            </a:r>
            <a:endParaRPr lang="en-GB" b="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dirty="0"/>
              <a:t>Do you need to bring some things to a child or use a different (quieter) space</a:t>
            </a: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Consider the role of the adult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t>knowing when to step in and step back</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t>using support strategies - prompting, modelling, backward chaining, etc.</a:t>
            </a:r>
            <a:endParaRPr lang="en-GB"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Using something different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t>adapted tools, Velcro gloves, etc.</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Sensory considerations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dirty="0"/>
              <a:t>Do you need to limit the sensory experience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dirty="0"/>
              <a:t>do you need to add in sensory experiences</a:t>
            </a:r>
          </a:p>
          <a:p>
            <a:pPr lvl="0">
              <a:defRPr/>
            </a:pPr>
            <a:r>
              <a:rPr lang="en-GB" b="1" dirty="0"/>
              <a:t>Generalising skills </a:t>
            </a:r>
          </a:p>
          <a:p>
            <a:pPr lvl="0">
              <a:defRPr/>
            </a:pPr>
            <a:r>
              <a:rPr lang="en-GB" dirty="0"/>
              <a:t>Don’t assume generalisation - Be prepared to reteach a skill in the outdoor space that has already been mastered inside and vice versa. </a:t>
            </a:r>
          </a:p>
          <a:p>
            <a:pPr lvl="0">
              <a:defRPr/>
            </a:pPr>
            <a:endParaRPr lang="en-GB" dirty="0"/>
          </a:p>
          <a:p>
            <a:pPr lvl="0">
              <a:defRPr/>
            </a:pPr>
            <a:r>
              <a:rPr lang="en-GB" dirty="0"/>
              <a:t>Also - Are we hitting the spot? ‘Just because I am joining in doesn’t mean I am enjoying it.’ </a:t>
            </a:r>
          </a:p>
          <a:p>
            <a:pPr lvl="0">
              <a:defRPr/>
            </a:pPr>
            <a:r>
              <a:rPr lang="en-GB" dirty="0"/>
              <a:t>Passive children, limited communication, difficulty making choices, too much support? (Leuven scales)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Are they really participating?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Link to practical Play Ideas sheet</a:t>
            </a:r>
          </a:p>
        </p:txBody>
      </p:sp>
      <p:sp>
        <p:nvSpPr>
          <p:cNvPr id="4" name="Slide Number Placeholder 3"/>
          <p:cNvSpPr>
            <a:spLocks noGrp="1"/>
          </p:cNvSpPr>
          <p:nvPr>
            <p:ph type="sldNum" sz="quarter" idx="5"/>
          </p:nvPr>
        </p:nvSpPr>
        <p:spPr/>
        <p:txBody>
          <a:bodyPr/>
          <a:lstStyle/>
          <a:p>
            <a:fld id="{9F3CACA5-1BC5-469F-BF30-963AE89CF953}" type="slidenum">
              <a:rPr lang="en-GB" smtClean="0"/>
              <a:t>5</a:t>
            </a:fld>
            <a:endParaRPr lang="en-GB"/>
          </a:p>
        </p:txBody>
      </p:sp>
    </p:spTree>
    <p:extLst>
      <p:ext uri="{BB962C8B-B14F-4D97-AF65-F5344CB8AC3E}">
        <p14:creationId xmlns:p14="http://schemas.microsoft.com/office/powerpoint/2010/main" val="23250103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Supporting adult and peer interactions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Adult</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Supporting total communication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t>Supports need to be transferrable to support meaningful interactions - communication supports being used for an individual child need to work inside and out and away from the setting:</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t>Now and next boards, choice boards, visual timetable, BIGmack, PECS,/Chat boards/PODD</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t>Are they portable? Laminated symbols could become wood cookies</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t>Are they waterproof? Electronic equipment in waterproof bags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Conditions can be different; rain/wind, may impact on a child receiving communication messages – they can be distracting or overwhelming – they may not hear or miss visual cues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b="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b="1" dirty="0"/>
              <a:t>Peer</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b="1" dirty="0"/>
              <a:t>Supporting social play interactions: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dirty="0"/>
              <a:t>How do you support turn-taking outside? Do your inside strategies work outside (timers/visual symbols)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t>Making choices, Is everyone’s voice being heard?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t>How can you adapt activities to open up opportunities for peer interactions.  - drainpipe between wheelchair/buggy user and peers for rolling cars etc</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5"/>
          </p:nvPr>
        </p:nvSpPr>
        <p:spPr/>
        <p:txBody>
          <a:bodyPr/>
          <a:lstStyle/>
          <a:p>
            <a:fld id="{9F3CACA5-1BC5-469F-BF30-963AE89CF953}" type="slidenum">
              <a:rPr lang="en-GB" smtClean="0"/>
              <a:t>6</a:t>
            </a:fld>
            <a:endParaRPr lang="en-GB"/>
          </a:p>
        </p:txBody>
      </p:sp>
    </p:spTree>
    <p:extLst>
      <p:ext uri="{BB962C8B-B14F-4D97-AF65-F5344CB8AC3E}">
        <p14:creationId xmlns:p14="http://schemas.microsoft.com/office/powerpoint/2010/main" val="34174782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b="1" dirty="0"/>
              <a:t>Managing Risk and Providing Challenge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b="0" dirty="0"/>
              <a:t>How do we provide supported challenge – opportunities to risk take safely for all?</a:t>
            </a:r>
            <a:r>
              <a:rPr lang="en-GB" b="1" dirty="0"/>
              <a: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dirty="0"/>
              <a:t>C</a:t>
            </a:r>
            <a:r>
              <a:rPr lang="en-GB" dirty="0"/>
              <a:t>hildren need to be exposed to challenges and experiences that may be difficult for them to get in other ways. </a:t>
            </a:r>
            <a:r>
              <a:rPr lang="en-GB" b="0" dirty="0"/>
              <a:t>Identify ways to provide supported challenge. A child can still experience the feeling of being in a swing but perhaps on a blanket or hammock, at a height where the child feels safe but excited. </a:t>
            </a:r>
            <a:r>
              <a:rPr lang="en-GB" dirty="0"/>
              <a:t>The feeling of speed or going downhill but managing the risk to children and staff, </a:t>
            </a:r>
            <a:r>
              <a:rPr lang="en-GB" b="0" dirty="0"/>
              <a:t>etc. </a:t>
            </a:r>
            <a:r>
              <a:rPr lang="en-GB" dirty="0"/>
              <a:t>Challenge = personal growth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b="1"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dirty="0"/>
              <a:t>Setting, sharing and managing boundaries/rules for children who have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dirty="0"/>
              <a:t>limited awareness of common dangers (visual supports/social stories, etc.)</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dirty="0"/>
              <a:t>Communication needs</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dirty="0"/>
              <a:t>Consideration for developmental stage</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b="0" dirty="0"/>
          </a:p>
          <a:p>
            <a:r>
              <a:rPr lang="en-GB" b="1" dirty="0"/>
              <a:t>Medical Considerations</a:t>
            </a:r>
          </a:p>
          <a:p>
            <a:pPr marL="0" indent="0">
              <a:buFont typeface="Arial" panose="020B0604020202020204" pitchFamily="34" charset="0"/>
              <a:buNone/>
            </a:pPr>
            <a:r>
              <a:rPr lang="en-GB" b="0" dirty="0"/>
              <a:t>Some risks are medical. You may need to consider:</a:t>
            </a:r>
          </a:p>
          <a:p>
            <a:pPr marL="171450" indent="-171450">
              <a:buFont typeface="Arial" panose="020B0604020202020204" pitchFamily="34" charset="0"/>
              <a:buChar char="•"/>
            </a:pPr>
            <a:r>
              <a:rPr lang="en-GB" b="0" dirty="0"/>
              <a:t>portable protocols/emergency contacts/checking in more frequently</a:t>
            </a:r>
          </a:p>
          <a:p>
            <a:pPr marL="171450" indent="-171450">
              <a:buFont typeface="Arial" panose="020B0604020202020204" pitchFamily="34" charset="0"/>
              <a:buChar char="•"/>
            </a:pPr>
            <a:r>
              <a:rPr lang="en-GB" b="0" dirty="0"/>
              <a:t>Storage and accessibility of medication</a:t>
            </a:r>
          </a:p>
          <a:p>
            <a:pPr marL="171450" indent="-171450">
              <a:buFont typeface="Arial" panose="020B0604020202020204" pitchFamily="34" charset="0"/>
              <a:buChar char="•"/>
            </a:pPr>
            <a:r>
              <a:rPr lang="en-GB" b="0" dirty="0"/>
              <a:t>Maintaining core body temperature for children where this is an issue</a:t>
            </a:r>
          </a:p>
          <a:p>
            <a:pPr marL="171450" indent="-171450">
              <a:buFont typeface="Arial" panose="020B0604020202020204" pitchFamily="34" charset="0"/>
              <a:buChar char="•"/>
            </a:pPr>
            <a:r>
              <a:rPr lang="en-GB" b="0" dirty="0"/>
              <a:t>Postural management and stretches</a:t>
            </a:r>
          </a:p>
          <a:p>
            <a:pPr marL="171450" indent="-171450">
              <a:buFont typeface="Arial" panose="020B0604020202020204" pitchFamily="34" charset="0"/>
              <a:buChar char="•"/>
            </a:pPr>
            <a:r>
              <a:rPr lang="en-GB" b="0" dirty="0"/>
              <a:t>Responsibilities allocated to specific adults – and shared with everyone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b="1"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b="1" dirty="0"/>
              <a:t>Personalise to your setting and </a:t>
            </a:r>
            <a:r>
              <a:rPr lang="en-GB" sz="1200" b="1" dirty="0"/>
              <a:t>Tailored to your children </a:t>
            </a:r>
            <a:r>
              <a:rPr lang="en-GB" b="1" dirty="0"/>
              <a:t>PLAN AHEAD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b="1"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dirty="0"/>
              <a:t>Risk assessments which identify individual needs and steps to ensure safe approaches (mobility and sensory impairments)</a:t>
            </a:r>
            <a:r>
              <a:rPr lang="en-GB" b="1" dirty="0"/>
              <a:t> </a:t>
            </a:r>
            <a:endParaRPr lang="en-GB" sz="1200" b="1" dirty="0"/>
          </a:p>
          <a:p>
            <a:pPr marL="171450" indent="-171450">
              <a:buFont typeface="Arial" panose="020B0604020202020204" pitchFamily="34" charset="0"/>
              <a:buChar char="•"/>
            </a:pPr>
            <a:r>
              <a:rPr lang="en-GB" dirty="0"/>
              <a:t>Problem solve with the parents and professionals supporting the children.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dirty="0"/>
              <a:t>To meet these challenges you need to personalise - to your children, settings and the community spaces you access. </a:t>
            </a:r>
          </a:p>
          <a:p>
            <a:endParaRPr lang="en-GB" dirty="0"/>
          </a:p>
          <a:p>
            <a:endParaRPr lang="en-GB" dirty="0"/>
          </a:p>
        </p:txBody>
      </p:sp>
      <p:sp>
        <p:nvSpPr>
          <p:cNvPr id="4" name="Slide Number Placeholder 3"/>
          <p:cNvSpPr>
            <a:spLocks noGrp="1"/>
          </p:cNvSpPr>
          <p:nvPr>
            <p:ph type="sldNum" sz="quarter" idx="5"/>
          </p:nvPr>
        </p:nvSpPr>
        <p:spPr/>
        <p:txBody>
          <a:bodyPr/>
          <a:lstStyle/>
          <a:p>
            <a:fld id="{9F3CACA5-1BC5-469F-BF30-963AE89CF953}" type="slidenum">
              <a:rPr lang="en-GB" smtClean="0"/>
              <a:t>7</a:t>
            </a:fld>
            <a:endParaRPr lang="en-GB"/>
          </a:p>
        </p:txBody>
      </p:sp>
    </p:spTree>
    <p:extLst>
      <p:ext uri="{BB962C8B-B14F-4D97-AF65-F5344CB8AC3E}">
        <p14:creationId xmlns:p14="http://schemas.microsoft.com/office/powerpoint/2010/main" val="30546026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dirty="0"/>
          </a:p>
          <a:p>
            <a:r>
              <a:rPr lang="en-GB" b="1" dirty="0"/>
              <a:t>Signpost to </a:t>
            </a:r>
          </a:p>
          <a:p>
            <a:pPr marL="171450" indent="-171450">
              <a:buFont typeface="Arial" panose="020B0604020202020204" pitchFamily="34" charset="0"/>
              <a:buChar char="•"/>
            </a:pPr>
            <a:r>
              <a:rPr lang="en-GB" dirty="0"/>
              <a:t>EASEYS for ASN - Outdoor learning and play </a:t>
            </a:r>
          </a:p>
          <a:p>
            <a:pPr marL="171450" indent="-171450">
              <a:buFont typeface="Arial" panose="020B0604020202020204" pitchFamily="34" charset="0"/>
              <a:buChar char="•"/>
            </a:pPr>
            <a:r>
              <a:rPr lang="en-GB" dirty="0"/>
              <a:t>https://highlandcouncilpsychologicalservice.wordpress.com/supporting-learners/easeys-for-asn/outdoor-learning-and-play/ </a:t>
            </a:r>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r>
              <a:rPr lang="en-GB" dirty="0"/>
              <a:t>Practical Ideas sheet </a:t>
            </a:r>
          </a:p>
          <a:p>
            <a:pPr marL="171450" indent="-171450">
              <a:buFont typeface="Arial" panose="020B0604020202020204" pitchFamily="34" charset="0"/>
              <a:buChar char="•"/>
            </a:pPr>
            <a:r>
              <a:rPr lang="en-GB" dirty="0"/>
              <a:t>https://highlandcouncilpsychologicalservice.files.wordpress.com/2021/01/outdoor-learning-and-play-practical-ideas-jan-2021.pdf</a:t>
            </a:r>
          </a:p>
          <a:p>
            <a:endParaRPr lang="en-GB" dirty="0"/>
          </a:p>
        </p:txBody>
      </p:sp>
      <p:sp>
        <p:nvSpPr>
          <p:cNvPr id="4" name="Slide Number Placeholder 3"/>
          <p:cNvSpPr>
            <a:spLocks noGrp="1"/>
          </p:cNvSpPr>
          <p:nvPr>
            <p:ph type="sldNum" sz="quarter" idx="5"/>
          </p:nvPr>
        </p:nvSpPr>
        <p:spPr/>
        <p:txBody>
          <a:bodyPr/>
          <a:lstStyle/>
          <a:p>
            <a:fld id="{9F3CACA5-1BC5-469F-BF30-963AE89CF953}" type="slidenum">
              <a:rPr lang="en-GB" smtClean="0"/>
              <a:t>8</a:t>
            </a:fld>
            <a:endParaRPr lang="en-GB"/>
          </a:p>
        </p:txBody>
      </p:sp>
    </p:spTree>
    <p:extLst>
      <p:ext uri="{BB962C8B-B14F-4D97-AF65-F5344CB8AC3E}">
        <p14:creationId xmlns:p14="http://schemas.microsoft.com/office/powerpoint/2010/main" val="29947474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14583FE-2694-4D50-97DD-2F330B773530}" type="datetimeFigureOut">
              <a:rPr lang="en-GB" smtClean="0"/>
              <a:t>21/06/2021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1206E43-8E03-45F6-BBF9-1676525825D4}" type="slidenum">
              <a:rPr lang="en-GB" smtClean="0"/>
              <a:t>‹#›</a:t>
            </a:fld>
            <a:endParaRPr lang="en-GB"/>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188966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14583FE-2694-4D50-97DD-2F330B773530}" type="datetimeFigureOut">
              <a:rPr lang="en-GB" smtClean="0"/>
              <a:t>21/06/2021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1206E43-8E03-45F6-BBF9-1676525825D4}" type="slidenum">
              <a:rPr lang="en-GB" smtClean="0"/>
              <a:t>‹#›</a:t>
            </a:fld>
            <a:endParaRPr lang="en-GB"/>
          </a:p>
        </p:txBody>
      </p:sp>
    </p:spTree>
    <p:extLst>
      <p:ext uri="{BB962C8B-B14F-4D97-AF65-F5344CB8AC3E}">
        <p14:creationId xmlns:p14="http://schemas.microsoft.com/office/powerpoint/2010/main" val="36488182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14583FE-2694-4D50-97DD-2F330B773530}" type="datetimeFigureOut">
              <a:rPr lang="en-GB" smtClean="0"/>
              <a:t>21/06/2021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1206E43-8E03-45F6-BBF9-1676525825D4}" type="slidenum">
              <a:rPr lang="en-GB" smtClean="0"/>
              <a:t>‹#›</a:t>
            </a:fld>
            <a:endParaRPr lang="en-GB"/>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716966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8"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14583FE-2694-4D50-97DD-2F330B773530}" type="datetimeFigureOut">
              <a:rPr lang="en-GB" smtClean="0"/>
              <a:t>21/06/2021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1206E43-8E03-45F6-BBF9-1676525825D4}" type="slidenum">
              <a:rPr lang="en-GB" smtClean="0"/>
              <a:t>‹#›</a:t>
            </a:fld>
            <a:endParaRPr lang="en-GB"/>
          </a:p>
        </p:txBody>
      </p:sp>
    </p:spTree>
    <p:extLst>
      <p:ext uri="{BB962C8B-B14F-4D97-AF65-F5344CB8AC3E}">
        <p14:creationId xmlns:p14="http://schemas.microsoft.com/office/powerpoint/2010/main" val="9838561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14583FE-2694-4D50-97DD-2F330B773530}" type="datetimeFigureOut">
              <a:rPr lang="en-GB" smtClean="0"/>
              <a:t>21/06/2021</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71206E43-8E03-45F6-BBF9-1676525825D4}" type="slidenum">
              <a:rPr lang="en-GB" smtClean="0"/>
              <a:t>‹#›</a:t>
            </a:fld>
            <a:endParaRPr lang="en-GB"/>
          </a:p>
        </p:txBody>
      </p:sp>
    </p:spTree>
    <p:extLst>
      <p:ext uri="{BB962C8B-B14F-4D97-AF65-F5344CB8AC3E}">
        <p14:creationId xmlns:p14="http://schemas.microsoft.com/office/powerpoint/2010/main" val="42874532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14583FE-2694-4D50-97DD-2F330B773530}" type="datetimeFigureOut">
              <a:rPr lang="en-GB" smtClean="0"/>
              <a:t>21/06/2021</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1206E43-8E03-45F6-BBF9-1676525825D4}" type="slidenum">
              <a:rPr lang="en-GB" smtClean="0"/>
              <a:t>‹#›</a:t>
            </a:fld>
            <a:endParaRPr lang="en-GB"/>
          </a:p>
        </p:txBody>
      </p:sp>
    </p:spTree>
    <p:extLst>
      <p:ext uri="{BB962C8B-B14F-4D97-AF65-F5344CB8AC3E}">
        <p14:creationId xmlns:p14="http://schemas.microsoft.com/office/powerpoint/2010/main" val="3234087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514583FE-2694-4D50-97DD-2F330B773530}" type="datetimeFigureOut">
              <a:rPr lang="en-GB" smtClean="0"/>
              <a:t>21/06/2021</a:t>
            </a:fld>
            <a:endParaRPr lang="en-GB"/>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GB"/>
          </a:p>
        </p:txBody>
      </p:sp>
      <p:sp>
        <p:nvSpPr>
          <p:cNvPr id="9" name="Slide Number Placeholder 8"/>
          <p:cNvSpPr>
            <a:spLocks noGrp="1"/>
          </p:cNvSpPr>
          <p:nvPr>
            <p:ph type="sldNum" sz="quarter" idx="12"/>
          </p:nvPr>
        </p:nvSpPr>
        <p:spPr/>
        <p:txBody>
          <a:bodyPr/>
          <a:lstStyle/>
          <a:p>
            <a:fld id="{71206E43-8E03-45F6-BBF9-1676525825D4}" type="slidenum">
              <a:rPr lang="en-GB" smtClean="0"/>
              <a:t>‹#›</a:t>
            </a:fld>
            <a:endParaRPr lang="en-GB"/>
          </a:p>
        </p:txBody>
      </p:sp>
    </p:spTree>
    <p:extLst>
      <p:ext uri="{BB962C8B-B14F-4D97-AF65-F5344CB8AC3E}">
        <p14:creationId xmlns:p14="http://schemas.microsoft.com/office/powerpoint/2010/main" val="17122225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514583FE-2694-4D50-97DD-2F330B773530}" type="datetimeFigureOut">
              <a:rPr lang="en-GB" smtClean="0"/>
              <a:t>21/06/2021</a:t>
            </a:fld>
            <a:endParaRPr lang="en-GB"/>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GB"/>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71206E43-8E03-45F6-BBF9-1676525825D4}" type="slidenum">
              <a:rPr lang="en-GB" smtClean="0"/>
              <a:t>‹#›</a:t>
            </a:fld>
            <a:endParaRPr lang="en-GB"/>
          </a:p>
        </p:txBody>
      </p:sp>
    </p:spTree>
    <p:extLst>
      <p:ext uri="{BB962C8B-B14F-4D97-AF65-F5344CB8AC3E}">
        <p14:creationId xmlns:p14="http://schemas.microsoft.com/office/powerpoint/2010/main" val="32137742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14583FE-2694-4D50-97DD-2F330B773530}" type="datetimeFigureOut">
              <a:rPr lang="en-GB" smtClean="0"/>
              <a:t>21/06/2021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1206E43-8E03-45F6-BBF9-1676525825D4}" type="slidenum">
              <a:rPr lang="en-GB" smtClean="0"/>
              <a:t>‹#›</a:t>
            </a:fld>
            <a:endParaRPr lang="en-GB"/>
          </a:p>
        </p:txBody>
      </p:sp>
    </p:spTree>
    <p:extLst>
      <p:ext uri="{BB962C8B-B14F-4D97-AF65-F5344CB8AC3E}">
        <p14:creationId xmlns:p14="http://schemas.microsoft.com/office/powerpoint/2010/main" val="31919027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14583FE-2694-4D50-97DD-2F330B773530}" type="datetimeFigureOut">
              <a:rPr lang="en-GB" smtClean="0"/>
              <a:t>21/06/2021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1206E43-8E03-45F6-BBF9-1676525825D4}" type="slidenum">
              <a:rPr lang="en-GB" smtClean="0"/>
              <a:t>‹#›</a:t>
            </a:fld>
            <a:endParaRPr lang="en-GB"/>
          </a:p>
        </p:txBody>
      </p:sp>
    </p:spTree>
    <p:extLst>
      <p:ext uri="{BB962C8B-B14F-4D97-AF65-F5344CB8AC3E}">
        <p14:creationId xmlns:p14="http://schemas.microsoft.com/office/powerpoint/2010/main" val="36251652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14583FE-2694-4D50-97DD-2F330B773530}" type="datetimeFigureOut">
              <a:rPr lang="en-GB" smtClean="0"/>
              <a:t>21/06/2021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1206E43-8E03-45F6-BBF9-1676525825D4}" type="slidenum">
              <a:rPr lang="en-GB" smtClean="0"/>
              <a:t>‹#›</a:t>
            </a:fld>
            <a:endParaRPr lang="en-GB"/>
          </a:p>
        </p:txBody>
      </p:sp>
    </p:spTree>
    <p:extLst>
      <p:ext uri="{BB962C8B-B14F-4D97-AF65-F5344CB8AC3E}">
        <p14:creationId xmlns:p14="http://schemas.microsoft.com/office/powerpoint/2010/main" val="1888816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514583FE-2694-4D50-97DD-2F330B773530}" type="datetimeFigureOut">
              <a:rPr lang="en-GB" smtClean="0"/>
              <a:t>21/06/2021</a:t>
            </a:fld>
            <a:endParaRPr lang="en-GB"/>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GB"/>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71206E43-8E03-45F6-BBF9-1676525825D4}" type="slidenum">
              <a:rPr lang="en-GB" smtClean="0"/>
              <a:t>‹#›</a:t>
            </a:fld>
            <a:endParaRPr lang="en-GB"/>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36770491"/>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jpg"/><Relationship Id="rId4" Type="http://schemas.openxmlformats.org/officeDocument/2006/relationships/image" Target="../media/image8.JPG"/></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7" Type="http://schemas.openxmlformats.org/officeDocument/2006/relationships/image" Target="cid:717abf4d-8e90-474d-82f7-4782aa941982@GBRP265.PROD.OUTLOOK.COM"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g"/></Relationships>
</file>

<file path=ppt/slides/_rels/slide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17.jp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10" Type="http://schemas.openxmlformats.org/officeDocument/2006/relationships/image" Target="../media/image2.svg"/><Relationship Id="rId4" Type="http://schemas.openxmlformats.org/officeDocument/2006/relationships/diagramLayout" Target="../diagrams/layout1.xml"/><Relationship Id="rId9"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F652E9C-631C-4EA3-A245-0633DA7628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9FA11F79-B78D-4A0E-8847-525316B22B0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944603" y="4325112"/>
            <a:ext cx="71323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250FC8FD-929F-458F-8E9D-79F0FE989A06}"/>
              </a:ext>
            </a:extLst>
          </p:cNvPr>
          <p:cNvSpPr>
            <a:spLocks noGrp="1"/>
          </p:cNvSpPr>
          <p:nvPr>
            <p:ph type="ctrTitle"/>
          </p:nvPr>
        </p:nvSpPr>
        <p:spPr>
          <a:xfrm>
            <a:off x="3836504" y="758952"/>
            <a:ext cx="7319175" cy="3566160"/>
          </a:xfrm>
        </p:spPr>
        <p:txBody>
          <a:bodyPr>
            <a:normAutofit/>
          </a:bodyPr>
          <a:lstStyle/>
          <a:p>
            <a:r>
              <a:rPr lang="en-GB" b="1"/>
              <a:t>Outdoor </a:t>
            </a:r>
            <a:br>
              <a:rPr lang="en-GB" b="1"/>
            </a:br>
            <a:r>
              <a:rPr lang="en-GB" b="1"/>
              <a:t>Learning and Play</a:t>
            </a:r>
            <a:br>
              <a:rPr lang="en-GB"/>
            </a:br>
            <a:endParaRPr lang="en-GB" dirty="0"/>
          </a:p>
        </p:txBody>
      </p:sp>
      <p:sp>
        <p:nvSpPr>
          <p:cNvPr id="3" name="Subtitle 2">
            <a:extLst>
              <a:ext uri="{FF2B5EF4-FFF2-40B4-BE49-F238E27FC236}">
                <a16:creationId xmlns:a16="http://schemas.microsoft.com/office/drawing/2014/main" id="{E6642E95-ACE2-44AE-9C89-3050358FC024}"/>
              </a:ext>
            </a:extLst>
          </p:cNvPr>
          <p:cNvSpPr>
            <a:spLocks noGrp="1"/>
          </p:cNvSpPr>
          <p:nvPr>
            <p:ph type="subTitle" idx="1"/>
          </p:nvPr>
        </p:nvSpPr>
        <p:spPr>
          <a:xfrm>
            <a:off x="3836504" y="4455619"/>
            <a:ext cx="7321946" cy="1643423"/>
          </a:xfrm>
        </p:spPr>
        <p:txBody>
          <a:bodyPr>
            <a:normAutofit fontScale="92500" lnSpcReduction="20000"/>
          </a:bodyPr>
          <a:lstStyle/>
          <a:p>
            <a:r>
              <a:rPr lang="en-GB" dirty="0"/>
              <a:t>An inclusive approach</a:t>
            </a:r>
          </a:p>
          <a:p>
            <a:endParaRPr lang="en-GB" dirty="0"/>
          </a:p>
          <a:p>
            <a:endParaRPr lang="en-GB" dirty="0"/>
          </a:p>
          <a:p>
            <a:r>
              <a:rPr lang="en-GB" dirty="0"/>
              <a:t>Psychological Service Home Visiting Teachers</a:t>
            </a:r>
          </a:p>
          <a:p>
            <a:endParaRPr lang="en-GB" dirty="0"/>
          </a:p>
        </p:txBody>
      </p:sp>
      <p:pic>
        <p:nvPicPr>
          <p:cNvPr id="7" name="Graphic 6" descr="Park scene">
            <a:extLst>
              <a:ext uri="{FF2B5EF4-FFF2-40B4-BE49-F238E27FC236}">
                <a16:creationId xmlns:a16="http://schemas.microsoft.com/office/drawing/2014/main" id="{D5E5586E-D394-4D8E-B7A6-E9DCF27EA34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29818" y="1944907"/>
            <a:ext cx="2449486" cy="2449486"/>
          </a:xfrm>
          <a:prstGeom prst="rect">
            <a:avLst/>
          </a:prstGeom>
        </p:spPr>
      </p:pic>
      <p:sp>
        <p:nvSpPr>
          <p:cNvPr id="14" name="Rectangle 13">
            <a:extLst>
              <a:ext uri="{FF2B5EF4-FFF2-40B4-BE49-F238E27FC236}">
                <a16:creationId xmlns:a16="http://schemas.microsoft.com/office/drawing/2014/main" id="{04D0B784-4306-4620-A278-1F5FFDE5A6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Rectangle 15">
            <a:extLst>
              <a:ext uri="{FF2B5EF4-FFF2-40B4-BE49-F238E27FC236}">
                <a16:creationId xmlns:a16="http://schemas.microsoft.com/office/drawing/2014/main" id="{F2344334-CC5A-4E5A-929E-D7BC8EA8FF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889802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741B58E-3B65-4A01-A276-975AB2CF8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AAC67C3-831B-4AB1-A259-DFB839CAFA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7E193757-B0CB-4911-B9A8-AD39240ED4DB}"/>
              </a:ext>
            </a:extLst>
          </p:cNvPr>
          <p:cNvSpPr>
            <a:spLocks noGrp="1"/>
          </p:cNvSpPr>
          <p:nvPr>
            <p:ph type="title"/>
          </p:nvPr>
        </p:nvSpPr>
        <p:spPr>
          <a:xfrm>
            <a:off x="492370" y="605896"/>
            <a:ext cx="3084844" cy="5646208"/>
          </a:xfrm>
        </p:spPr>
        <p:txBody>
          <a:bodyPr anchor="ctr">
            <a:normAutofit/>
          </a:bodyPr>
          <a:lstStyle/>
          <a:p>
            <a:r>
              <a:rPr lang="en-GB" sz="3600" dirty="0">
                <a:solidFill>
                  <a:srgbClr val="FFFFFF"/>
                </a:solidFill>
              </a:rPr>
              <a:t>Challenges</a:t>
            </a:r>
          </a:p>
        </p:txBody>
      </p:sp>
      <p:sp>
        <p:nvSpPr>
          <p:cNvPr id="12" name="Rectangle 11">
            <a:extLst>
              <a:ext uri="{FF2B5EF4-FFF2-40B4-BE49-F238E27FC236}">
                <a16:creationId xmlns:a16="http://schemas.microsoft.com/office/drawing/2014/main" id="{054B3F04-9EAC-45C0-B3CE-0387EEA10A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Content Placeholder 2">
            <a:extLst>
              <a:ext uri="{FF2B5EF4-FFF2-40B4-BE49-F238E27FC236}">
                <a16:creationId xmlns:a16="http://schemas.microsoft.com/office/drawing/2014/main" id="{C330AA65-03CA-4635-AE73-87757E16D123}"/>
              </a:ext>
            </a:extLst>
          </p:cNvPr>
          <p:cNvSpPr>
            <a:spLocks noGrp="1"/>
          </p:cNvSpPr>
          <p:nvPr>
            <p:ph idx="1"/>
          </p:nvPr>
        </p:nvSpPr>
        <p:spPr>
          <a:xfrm>
            <a:off x="4417454" y="605896"/>
            <a:ext cx="7282176" cy="5646208"/>
          </a:xfrm>
        </p:spPr>
        <p:txBody>
          <a:bodyPr anchor="ctr">
            <a:normAutofit/>
          </a:bodyPr>
          <a:lstStyle/>
          <a:p>
            <a:pPr marL="720725" indent="-179388">
              <a:buFont typeface="Arial" panose="020B0604020202020204" pitchFamily="34" charset="0"/>
              <a:buChar char="•"/>
            </a:pPr>
            <a:r>
              <a:rPr lang="en-GB" sz="2400" dirty="0"/>
              <a:t>Getting around </a:t>
            </a:r>
          </a:p>
          <a:p>
            <a:pPr marL="1013333" lvl="1" indent="-179388">
              <a:buFont typeface="Arial" panose="020B0604020202020204" pitchFamily="34" charset="0"/>
              <a:buChar char="•"/>
            </a:pPr>
            <a:r>
              <a:rPr lang="en-GB" sz="2400" dirty="0"/>
              <a:t>Changes in terrain</a:t>
            </a:r>
          </a:p>
          <a:p>
            <a:pPr marL="1013333" lvl="1" indent="-179388">
              <a:buFont typeface="Arial" panose="020B0604020202020204" pitchFamily="34" charset="0"/>
              <a:buChar char="•"/>
            </a:pPr>
            <a:r>
              <a:rPr lang="en-GB" sz="2400" dirty="0"/>
              <a:t>Boundaries</a:t>
            </a:r>
          </a:p>
          <a:p>
            <a:pPr marL="720725" indent="-179388">
              <a:buFont typeface="Arial" panose="020B0604020202020204" pitchFamily="34" charset="0"/>
              <a:buChar char="•"/>
            </a:pPr>
            <a:r>
              <a:rPr lang="en-GB" sz="2400" dirty="0"/>
              <a:t>Weather</a:t>
            </a:r>
          </a:p>
          <a:p>
            <a:pPr marL="720725" indent="-179388">
              <a:buFont typeface="Arial" panose="020B0604020202020204" pitchFamily="34" charset="0"/>
              <a:buChar char="•"/>
            </a:pPr>
            <a:r>
              <a:rPr lang="en-GB" sz="2400" dirty="0"/>
              <a:t>“Can I join in?”</a:t>
            </a:r>
          </a:p>
          <a:p>
            <a:pPr marL="720725" indent="-179388">
              <a:buFont typeface="Arial" panose="020B0604020202020204" pitchFamily="34" charset="0"/>
              <a:buChar char="•"/>
            </a:pPr>
            <a:r>
              <a:rPr lang="en-GB" sz="2400" dirty="0"/>
              <a:t>Differentiation outdoors</a:t>
            </a:r>
          </a:p>
          <a:p>
            <a:pPr marL="720725" indent="-179388">
              <a:buFont typeface="Arial" panose="020B0604020202020204" pitchFamily="34" charset="0"/>
              <a:buChar char="•"/>
            </a:pPr>
            <a:r>
              <a:rPr lang="en-GB" sz="2400" dirty="0"/>
              <a:t>Communication</a:t>
            </a:r>
          </a:p>
          <a:p>
            <a:pPr marL="720725" indent="-179388">
              <a:buFont typeface="Arial" panose="020B0604020202020204" pitchFamily="34" charset="0"/>
              <a:buChar char="•"/>
            </a:pPr>
            <a:r>
              <a:rPr lang="en-GB" sz="2400" dirty="0"/>
              <a:t>Safety</a:t>
            </a:r>
          </a:p>
          <a:p>
            <a:pPr marL="720725" indent="-179388">
              <a:buFont typeface="Arial" panose="020B0604020202020204" pitchFamily="34" charset="0"/>
              <a:buChar char="•"/>
            </a:pPr>
            <a:endParaRPr lang="en-GB" sz="2400" dirty="0"/>
          </a:p>
          <a:p>
            <a:pPr marL="541337" indent="0" algn="ctr">
              <a:buNone/>
            </a:pPr>
            <a:r>
              <a:rPr lang="en-GB" sz="2400" dirty="0"/>
              <a:t>Meet your challenges with personalised solutions</a:t>
            </a:r>
          </a:p>
          <a:p>
            <a:pPr marL="720725" indent="-179388">
              <a:buFont typeface="Arial" panose="020B0604020202020204" pitchFamily="34" charset="0"/>
              <a:buChar char="•"/>
            </a:pPr>
            <a:endParaRPr lang="en-GB" dirty="0"/>
          </a:p>
        </p:txBody>
      </p:sp>
    </p:spTree>
    <p:extLst>
      <p:ext uri="{BB962C8B-B14F-4D97-AF65-F5344CB8AC3E}">
        <p14:creationId xmlns:p14="http://schemas.microsoft.com/office/powerpoint/2010/main" val="39725759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8" name="Rectangle 67">
            <a:extLst>
              <a:ext uri="{FF2B5EF4-FFF2-40B4-BE49-F238E27FC236}">
                <a16:creationId xmlns:a16="http://schemas.microsoft.com/office/drawing/2014/main" id="{BCCF5787-72B4-4CCA-B368-D7DEB462E5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71DA87A-F101-446B-9621-BA43F81DC3C7}"/>
              </a:ext>
            </a:extLst>
          </p:cNvPr>
          <p:cNvSpPr>
            <a:spLocks noGrp="1"/>
          </p:cNvSpPr>
          <p:nvPr>
            <p:ph type="title"/>
          </p:nvPr>
        </p:nvSpPr>
        <p:spPr>
          <a:xfrm>
            <a:off x="6652256" y="634946"/>
            <a:ext cx="4821283" cy="1450757"/>
          </a:xfrm>
        </p:spPr>
        <p:txBody>
          <a:bodyPr>
            <a:normAutofit/>
          </a:bodyPr>
          <a:lstStyle/>
          <a:p>
            <a:pPr>
              <a:spcAft>
                <a:spcPts val="600"/>
              </a:spcAft>
            </a:pPr>
            <a:r>
              <a:rPr lang="en-GB" b="1" dirty="0"/>
              <a:t>Spaces</a:t>
            </a:r>
            <a:br>
              <a:rPr lang="en-GB" dirty="0"/>
            </a:br>
            <a:r>
              <a:rPr lang="en-GB" dirty="0"/>
              <a:t>Can I get there?</a:t>
            </a:r>
          </a:p>
        </p:txBody>
      </p:sp>
      <p:sp>
        <p:nvSpPr>
          <p:cNvPr id="70" name="Rectangle 69">
            <a:extLst>
              <a:ext uri="{FF2B5EF4-FFF2-40B4-BE49-F238E27FC236}">
                <a16:creationId xmlns:a16="http://schemas.microsoft.com/office/drawing/2014/main" id="{319BD1AF-BE8C-4560-9CAF-CCBB7F5A5F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1733" y="321733"/>
            <a:ext cx="2806700" cy="2764992"/>
          </a:xfrm>
          <a:prstGeom prst="rect">
            <a:avLst/>
          </a:prstGeom>
          <a:solidFill>
            <a:srgbClr val="FFFFFF"/>
          </a:solidFill>
          <a:ln w="63500">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19">
            <a:extLst>
              <a:ext uri="{FF2B5EF4-FFF2-40B4-BE49-F238E27FC236}">
                <a16:creationId xmlns:a16="http://schemas.microsoft.com/office/drawing/2014/main" id="{3D7B8C21-497B-483E-92E5-F1F2EBC35635}"/>
              </a:ext>
            </a:extLst>
          </p:cNvPr>
          <p:cNvPicPr/>
          <p:nvPr/>
        </p:nvPicPr>
        <p:blipFill rotWithShape="1">
          <a:blip r:embed="rId3" cstate="print">
            <a:extLst>
              <a:ext uri="{28A0092B-C50C-407E-A947-70E740481C1C}">
                <a14:useLocalDpi xmlns:a14="http://schemas.microsoft.com/office/drawing/2010/main" val="0"/>
              </a:ext>
            </a:extLst>
          </a:blip>
          <a:srcRect l="6778" t="16153" r="7511" b="38768"/>
          <a:stretch/>
        </p:blipFill>
        <p:spPr bwMode="auto">
          <a:xfrm>
            <a:off x="496794" y="730148"/>
            <a:ext cx="2470772" cy="1960426"/>
          </a:xfrm>
          <a:prstGeom prst="rect">
            <a:avLst/>
          </a:prstGeom>
          <a:extLst>
            <a:ext uri="{53640926-AAD7-44D8-BBD7-CCE9431645EC}">
              <a14:shadowObscured xmlns:a14="http://schemas.microsoft.com/office/drawing/2010/main"/>
            </a:ext>
          </a:extLst>
        </p:spPr>
      </p:pic>
      <p:sp>
        <p:nvSpPr>
          <p:cNvPr id="72" name="Rectangle 71">
            <a:extLst>
              <a:ext uri="{FF2B5EF4-FFF2-40B4-BE49-F238E27FC236}">
                <a16:creationId xmlns:a16="http://schemas.microsoft.com/office/drawing/2014/main" id="{E57CDAE5-F9C7-43EB-B949-4F56262B76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89300" y="321733"/>
            <a:ext cx="2806699" cy="2764991"/>
          </a:xfrm>
          <a:prstGeom prst="rect">
            <a:avLst/>
          </a:prstGeom>
          <a:solidFill>
            <a:srgbClr val="FFFFFF"/>
          </a:solidFill>
          <a:ln w="63500">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4" name="Straight Connector 73">
            <a:extLst>
              <a:ext uri="{FF2B5EF4-FFF2-40B4-BE49-F238E27FC236}">
                <a16:creationId xmlns:a16="http://schemas.microsoft.com/office/drawing/2014/main" id="{E1E6B051-347F-45B5-9BEA-FA0CB3A87AF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763893" y="2085703"/>
            <a:ext cx="4114800"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76" name="Rectangle 75">
            <a:extLst>
              <a:ext uri="{FF2B5EF4-FFF2-40B4-BE49-F238E27FC236}">
                <a16:creationId xmlns:a16="http://schemas.microsoft.com/office/drawing/2014/main" id="{07138E0B-38E4-4D04-ADAD-36978F681C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1733" y="3247592"/>
            <a:ext cx="2806700" cy="2736187"/>
          </a:xfrm>
          <a:prstGeom prst="rect">
            <a:avLst/>
          </a:prstGeom>
          <a:solidFill>
            <a:srgbClr val="FFFFFF"/>
          </a:solidFill>
          <a:ln w="63500">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Rectangle 77">
            <a:extLst>
              <a:ext uri="{FF2B5EF4-FFF2-40B4-BE49-F238E27FC236}">
                <a16:creationId xmlns:a16="http://schemas.microsoft.com/office/drawing/2014/main" id="{91FAD89E-1E30-4308-8BBA-3F847B5E6F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03494" y="3247592"/>
            <a:ext cx="2792505" cy="2736187"/>
          </a:xfrm>
          <a:prstGeom prst="rect">
            <a:avLst/>
          </a:prstGeom>
          <a:solidFill>
            <a:srgbClr val="FFFFFF"/>
          </a:solidFill>
          <a:ln w="63500">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picture containing person, red, outdoor, sledding&#10;&#10;Description automatically generated">
            <a:extLst>
              <a:ext uri="{FF2B5EF4-FFF2-40B4-BE49-F238E27FC236}">
                <a16:creationId xmlns:a16="http://schemas.microsoft.com/office/drawing/2014/main" id="{92860AD8-E015-42F8-878E-1CD121094A20}"/>
              </a:ext>
            </a:extLst>
          </p:cNvPr>
          <p:cNvPicPr>
            <a:picLocks noChangeAspect="1"/>
          </p:cNvPicPr>
          <p:nvPr/>
        </p:nvPicPr>
        <p:blipFill rotWithShape="1">
          <a:blip r:embed="rId4">
            <a:extLst>
              <a:ext uri="{28A0092B-C50C-407E-A947-70E740481C1C}">
                <a14:useLocalDpi xmlns:a14="http://schemas.microsoft.com/office/drawing/2010/main" val="0"/>
              </a:ext>
            </a:extLst>
          </a:blip>
          <a:srcRect l="19868" r="7822"/>
          <a:stretch/>
        </p:blipFill>
        <p:spPr>
          <a:xfrm>
            <a:off x="3464362" y="3478604"/>
            <a:ext cx="2470771" cy="2280790"/>
          </a:xfrm>
          <a:prstGeom prst="rect">
            <a:avLst/>
          </a:prstGeom>
        </p:spPr>
      </p:pic>
      <p:sp>
        <p:nvSpPr>
          <p:cNvPr id="31" name="Content Placeholder 30">
            <a:extLst>
              <a:ext uri="{FF2B5EF4-FFF2-40B4-BE49-F238E27FC236}">
                <a16:creationId xmlns:a16="http://schemas.microsoft.com/office/drawing/2014/main" id="{678C8213-1845-42B0-93A5-6D06DF50D2BC}"/>
              </a:ext>
            </a:extLst>
          </p:cNvPr>
          <p:cNvSpPr>
            <a:spLocks noGrp="1"/>
          </p:cNvSpPr>
          <p:nvPr>
            <p:ph idx="1"/>
          </p:nvPr>
        </p:nvSpPr>
        <p:spPr>
          <a:xfrm>
            <a:off x="6652256" y="2198914"/>
            <a:ext cx="4821283" cy="3670180"/>
          </a:xfrm>
        </p:spPr>
        <p:txBody>
          <a:bodyPr>
            <a:normAutofit/>
          </a:bodyPr>
          <a:lstStyle/>
          <a:p>
            <a:pPr marL="439738" indent="-258763">
              <a:buFont typeface="Arial" panose="020B0604020202020204" pitchFamily="34" charset="0"/>
              <a:buChar char="•"/>
            </a:pPr>
            <a:r>
              <a:rPr lang="en-US" sz="2400" dirty="0"/>
              <a:t>Portable pathways - easy access</a:t>
            </a:r>
          </a:p>
          <a:p>
            <a:pPr marL="439738" indent="-258763">
              <a:buFont typeface="Arial" panose="020B0604020202020204" pitchFamily="34" charset="0"/>
              <a:buChar char="•"/>
            </a:pPr>
            <a:r>
              <a:rPr lang="en-US" sz="2400" dirty="0"/>
              <a:t>Edge and boundary markers </a:t>
            </a:r>
          </a:p>
          <a:p>
            <a:pPr marL="439738" indent="-258763">
              <a:buFont typeface="Arial" panose="020B0604020202020204" pitchFamily="34" charset="0"/>
              <a:buChar char="•"/>
            </a:pPr>
            <a:r>
              <a:rPr lang="en-US" sz="2400" dirty="0"/>
              <a:t>Having some areas of flat ground</a:t>
            </a:r>
          </a:p>
          <a:p>
            <a:pPr marL="439738" indent="-258763">
              <a:buFont typeface="Arial" panose="020B0604020202020204" pitchFamily="34" charset="0"/>
              <a:buChar char="•"/>
            </a:pPr>
            <a:r>
              <a:rPr lang="en-US" sz="2400" dirty="0"/>
              <a:t>Moving between areas easily</a:t>
            </a:r>
          </a:p>
          <a:p>
            <a:pPr marL="439738" indent="-258763">
              <a:buFont typeface="Arial" panose="020B0604020202020204" pitchFamily="34" charset="0"/>
              <a:buChar char="•"/>
            </a:pPr>
            <a:r>
              <a:rPr lang="en-US" sz="2400" dirty="0"/>
              <a:t>What if the location of an experience is not accessible?</a:t>
            </a:r>
          </a:p>
          <a:p>
            <a:pPr marL="439738" indent="-258763">
              <a:buFont typeface="Arial" panose="020B0604020202020204" pitchFamily="34" charset="0"/>
              <a:buChar char="•"/>
            </a:pPr>
            <a:r>
              <a:rPr lang="en-US" sz="2400" dirty="0"/>
              <a:t>Too much weather!</a:t>
            </a:r>
          </a:p>
        </p:txBody>
      </p:sp>
      <p:sp>
        <p:nvSpPr>
          <p:cNvPr id="80" name="Rectangle 79">
            <a:extLst>
              <a:ext uri="{FF2B5EF4-FFF2-40B4-BE49-F238E27FC236}">
                <a16:creationId xmlns:a16="http://schemas.microsoft.com/office/drawing/2014/main" id="{066933E0-D5D8-4983-AC5D-11596BFE9A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2" name="Rectangle 81">
            <a:extLst>
              <a:ext uri="{FF2B5EF4-FFF2-40B4-BE49-F238E27FC236}">
                <a16:creationId xmlns:a16="http://schemas.microsoft.com/office/drawing/2014/main" id="{6DD8A011-73D0-495E-BEA0-8EEE37F3DC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17" name="Picture 16">
            <a:extLst>
              <a:ext uri="{FF2B5EF4-FFF2-40B4-BE49-F238E27FC236}">
                <a16:creationId xmlns:a16="http://schemas.microsoft.com/office/drawing/2014/main" id="{4EE80C2F-57F4-4BD8-8DAA-63A225CED022}"/>
              </a:ext>
            </a:extLst>
          </p:cNvPr>
          <p:cNvPicPr/>
          <p:nvPr/>
        </p:nvPicPr>
        <p:blipFill rotWithShape="1">
          <a:blip r:embed="rId5">
            <a:extLst>
              <a:ext uri="{28A0092B-C50C-407E-A947-70E740481C1C}">
                <a14:useLocalDpi xmlns:a14="http://schemas.microsoft.com/office/drawing/2010/main" val="0"/>
              </a:ext>
            </a:extLst>
          </a:blip>
          <a:srcRect l="7251" t="37405" r="22710"/>
          <a:stretch/>
        </p:blipFill>
        <p:spPr bwMode="auto">
          <a:xfrm>
            <a:off x="3464362" y="542260"/>
            <a:ext cx="2469432" cy="2248131"/>
          </a:xfrm>
          <a:prstGeom prst="rect">
            <a:avLst/>
          </a:prstGeom>
          <a:ln>
            <a:noFill/>
          </a:ln>
          <a:extLst>
            <a:ext uri="{53640926-AAD7-44D8-BBD7-CCE9431645EC}">
              <a14:shadowObscured xmlns:a14="http://schemas.microsoft.com/office/drawing/2010/main"/>
            </a:ext>
          </a:extLst>
        </p:spPr>
      </p:pic>
      <p:sp>
        <p:nvSpPr>
          <p:cNvPr id="18" name="Text Box 2">
            <a:extLst>
              <a:ext uri="{FF2B5EF4-FFF2-40B4-BE49-F238E27FC236}">
                <a16:creationId xmlns:a16="http://schemas.microsoft.com/office/drawing/2014/main" id="{E7B9E0CC-77D7-4137-9E92-F66DEA0003E1}"/>
              </a:ext>
            </a:extLst>
          </p:cNvPr>
          <p:cNvSpPr txBox="1">
            <a:spLocks noChangeArrowheads="1"/>
          </p:cNvSpPr>
          <p:nvPr/>
        </p:nvSpPr>
        <p:spPr bwMode="auto">
          <a:xfrm>
            <a:off x="4071798" y="2809443"/>
            <a:ext cx="1304925" cy="193040"/>
          </a:xfrm>
          <a:prstGeom prst="rect">
            <a:avLst/>
          </a:prstGeom>
          <a:noFill/>
          <a:ln w="9525">
            <a:noFill/>
            <a:miter lim="800000"/>
            <a:headEnd/>
            <a:tailEnd/>
          </a:ln>
        </p:spPr>
        <p:txBody>
          <a:bodyPr rot="0" vert="horz" wrap="square" lIns="91440" tIns="45720" rIns="91440" bIns="45720" anchor="t" anchorCtr="0">
            <a:spAutoFit/>
          </a:bodyPr>
          <a:lstStyle/>
          <a:p>
            <a:pPr>
              <a:lnSpc>
                <a:spcPct val="115000"/>
              </a:lnSpc>
              <a:spcAft>
                <a:spcPts val="0"/>
              </a:spcAft>
            </a:pPr>
            <a:r>
              <a:rPr lang="en-GB" sz="600" dirty="0">
                <a:effectLst/>
                <a:latin typeface="Calibri" panose="020F0502020204030204" pitchFamily="34" charset="0"/>
                <a:ea typeface="Times New Roman" panose="02020603050405020304" pitchFamily="18" charset="0"/>
                <a:cs typeface="Times New Roman" panose="02020603050405020304" pitchFamily="18" charset="0"/>
              </a:rPr>
              <a:t>Amanda </a:t>
            </a:r>
            <a:r>
              <a:rPr lang="en-GB" sz="600" dirty="0" err="1">
                <a:effectLst/>
                <a:latin typeface="Calibri" panose="020F0502020204030204" pitchFamily="34" charset="0"/>
                <a:ea typeface="Times New Roman" panose="02020603050405020304" pitchFamily="18" charset="0"/>
                <a:cs typeface="Times New Roman" panose="02020603050405020304" pitchFamily="18" charset="0"/>
              </a:rPr>
              <a:t>Klamrowski</a:t>
            </a:r>
            <a:r>
              <a:rPr lang="en-GB" sz="600" dirty="0">
                <a:effectLst/>
                <a:latin typeface="Calibri" panose="020F0502020204030204" pitchFamily="34" charset="0"/>
                <a:ea typeface="Times New Roman" panose="02020603050405020304" pitchFamily="18" charset="0"/>
                <a:cs typeface="Times New Roman" panose="02020603050405020304" pitchFamily="18" charset="0"/>
              </a:rPr>
              <a:t> on Pexels.com</a:t>
            </a:r>
            <a:endParaRPr lang="en-GB" sz="1100"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19" name="Picture 18" descr="Background pattern&#10;&#10;Description automatically generated">
            <a:extLst>
              <a:ext uri="{FF2B5EF4-FFF2-40B4-BE49-F238E27FC236}">
                <a16:creationId xmlns:a16="http://schemas.microsoft.com/office/drawing/2014/main" id="{2E5C35A1-E560-41E2-8A71-6CC4B4760140}"/>
              </a:ext>
            </a:extLst>
          </p:cNvPr>
          <p:cNvPicPr/>
          <p:nvPr/>
        </p:nvPicPr>
        <p:blipFill rotWithShape="1">
          <a:blip r:embed="rId6" cstate="print">
            <a:extLst>
              <a:ext uri="{28A0092B-C50C-407E-A947-70E740481C1C}">
                <a14:useLocalDpi xmlns:a14="http://schemas.microsoft.com/office/drawing/2010/main" val="0"/>
              </a:ext>
            </a:extLst>
          </a:blip>
          <a:srcRect r="28402"/>
          <a:stretch/>
        </p:blipFill>
        <p:spPr bwMode="auto">
          <a:xfrm>
            <a:off x="496794" y="3531838"/>
            <a:ext cx="2470772" cy="2227555"/>
          </a:xfrm>
          <a:prstGeom prst="rect">
            <a:avLst/>
          </a:prstGeom>
          <a:ln>
            <a:noFill/>
          </a:ln>
          <a:extLst>
            <a:ext uri="{53640926-AAD7-44D8-BBD7-CCE9431645EC}">
              <a14:shadowObscured xmlns:a14="http://schemas.microsoft.com/office/drawing/2010/main"/>
            </a:ext>
          </a:extLst>
        </p:spPr>
      </p:pic>
      <p:sp>
        <p:nvSpPr>
          <p:cNvPr id="21" name="Text Box 2">
            <a:extLst>
              <a:ext uri="{FF2B5EF4-FFF2-40B4-BE49-F238E27FC236}">
                <a16:creationId xmlns:a16="http://schemas.microsoft.com/office/drawing/2014/main" id="{AF9EDE0A-111E-4D63-835A-1DF2715134EA}"/>
              </a:ext>
            </a:extLst>
          </p:cNvPr>
          <p:cNvSpPr txBox="1">
            <a:spLocks noChangeArrowheads="1"/>
          </p:cNvSpPr>
          <p:nvPr/>
        </p:nvSpPr>
        <p:spPr bwMode="auto">
          <a:xfrm>
            <a:off x="953590" y="2773508"/>
            <a:ext cx="1617248" cy="184666"/>
          </a:xfrm>
          <a:prstGeom prst="rect">
            <a:avLst/>
          </a:prstGeom>
          <a:noFill/>
          <a:ln w="9525">
            <a:noFill/>
            <a:miter lim="800000"/>
            <a:headEnd/>
            <a:tailEnd/>
          </a:ln>
        </p:spPr>
        <p:txBody>
          <a:bodyPr rot="0" vert="horz" wrap="square" lIns="91440" tIns="45720" rIns="91440" bIns="45720" anchor="t" anchorCtr="0">
            <a:spAutoFit/>
          </a:bodyPr>
          <a:lstStyle/>
          <a:p>
            <a:pPr algn="ctr">
              <a:spcBef>
                <a:spcPts val="600"/>
              </a:spcBef>
              <a:spcAft>
                <a:spcPts val="0"/>
              </a:spcAft>
            </a:pPr>
            <a:r>
              <a:rPr lang="en-GB" sz="600" dirty="0">
                <a:effectLst/>
                <a:latin typeface="Calibri" panose="020F0502020204030204" pitchFamily="34" charset="0"/>
                <a:ea typeface="Calibri" panose="020F0502020204030204" pitchFamily="34" charset="0"/>
                <a:cs typeface="Times New Roman" panose="02020603050405020304" pitchFamily="18" charset="0"/>
              </a:rPr>
              <a:t>V </a:t>
            </a:r>
            <a:r>
              <a:rPr lang="en-GB" sz="600" dirty="0" err="1">
                <a:effectLst/>
                <a:latin typeface="Calibri" panose="020F0502020204030204" pitchFamily="34" charset="0"/>
                <a:ea typeface="Calibri" panose="020F0502020204030204" pitchFamily="34" charset="0"/>
                <a:cs typeface="Times New Roman" panose="02020603050405020304" pitchFamily="18" charset="0"/>
              </a:rPr>
              <a:t>Borodinova</a:t>
            </a:r>
            <a:r>
              <a:rPr lang="en-GB" sz="600" dirty="0">
                <a:effectLst/>
                <a:latin typeface="Calibri" panose="020F0502020204030204" pitchFamily="34" charset="0"/>
                <a:ea typeface="Calibri" panose="020F0502020204030204" pitchFamily="34" charset="0"/>
                <a:cs typeface="Times New Roman" panose="02020603050405020304" pitchFamily="18" charset="0"/>
              </a:rPr>
              <a:t> on Pexels.com</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TextBox 2">
            <a:extLst>
              <a:ext uri="{FF2B5EF4-FFF2-40B4-BE49-F238E27FC236}">
                <a16:creationId xmlns:a16="http://schemas.microsoft.com/office/drawing/2014/main" id="{EDDD8215-B9DF-4112-8C5F-BD45B4E9B19D}"/>
              </a:ext>
            </a:extLst>
          </p:cNvPr>
          <p:cNvSpPr txBox="1"/>
          <p:nvPr/>
        </p:nvSpPr>
        <p:spPr>
          <a:xfrm>
            <a:off x="4019411" y="5784783"/>
            <a:ext cx="1191352" cy="184666"/>
          </a:xfrm>
          <a:prstGeom prst="rect">
            <a:avLst/>
          </a:prstGeom>
          <a:noFill/>
        </p:spPr>
        <p:txBody>
          <a:bodyPr wrap="none" rtlCol="0">
            <a:spAutoFit/>
          </a:bodyPr>
          <a:lstStyle/>
          <a:p>
            <a:r>
              <a:rPr lang="fi-FI" sz="600" dirty="0"/>
              <a:t>Tetyana Kovyrina on Pexels.com</a:t>
            </a:r>
            <a:endParaRPr lang="en-GB" sz="600" dirty="0"/>
          </a:p>
        </p:txBody>
      </p:sp>
    </p:spTree>
    <p:extLst>
      <p:ext uri="{BB962C8B-B14F-4D97-AF65-F5344CB8AC3E}">
        <p14:creationId xmlns:p14="http://schemas.microsoft.com/office/powerpoint/2010/main" val="360795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9" name="Rectangle 48">
            <a:extLst>
              <a:ext uri="{FF2B5EF4-FFF2-40B4-BE49-F238E27FC236}">
                <a16:creationId xmlns:a16="http://schemas.microsoft.com/office/drawing/2014/main" id="{B8B1FDAA-59F8-4F9D-96D4-5609017E63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C67D9106-043B-462E-9FBE-273FD19468EA}"/>
              </a:ext>
            </a:extLst>
          </p:cNvPr>
          <p:cNvSpPr>
            <a:spLocks noGrp="1"/>
          </p:cNvSpPr>
          <p:nvPr>
            <p:ph type="title"/>
          </p:nvPr>
        </p:nvSpPr>
        <p:spPr>
          <a:xfrm>
            <a:off x="6620933" y="634946"/>
            <a:ext cx="4928809" cy="1450757"/>
          </a:xfrm>
        </p:spPr>
        <p:txBody>
          <a:bodyPr>
            <a:normAutofit/>
          </a:bodyPr>
          <a:lstStyle/>
          <a:p>
            <a:r>
              <a:rPr lang="en-GB" b="1" dirty="0"/>
              <a:t>Experiences</a:t>
            </a:r>
            <a:br>
              <a:rPr lang="en-GB" dirty="0"/>
            </a:br>
            <a:r>
              <a:rPr lang="en-GB" dirty="0"/>
              <a:t>Can I join in? </a:t>
            </a:r>
          </a:p>
        </p:txBody>
      </p:sp>
      <p:sp>
        <p:nvSpPr>
          <p:cNvPr id="51" name="Rectangle 50">
            <a:extLst>
              <a:ext uri="{FF2B5EF4-FFF2-40B4-BE49-F238E27FC236}">
                <a16:creationId xmlns:a16="http://schemas.microsoft.com/office/drawing/2014/main" id="{CE27FC5C-86EB-4ED5-A25E-A261FF6431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1733" y="321733"/>
            <a:ext cx="3057906" cy="3408237"/>
          </a:xfrm>
          <a:prstGeom prst="rect">
            <a:avLst/>
          </a:prstGeom>
          <a:solidFill>
            <a:srgbClr val="FFFFFF"/>
          </a:solidFill>
          <a:ln w="63500">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picture containing tree, outdoor, building, tepee&#10;&#10;Description automatically generated">
            <a:extLst>
              <a:ext uri="{FF2B5EF4-FFF2-40B4-BE49-F238E27FC236}">
                <a16:creationId xmlns:a16="http://schemas.microsoft.com/office/drawing/2014/main" id="{C7743D3C-64BD-40B5-8D65-F57DF14A631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8336" y="633502"/>
            <a:ext cx="2784700" cy="2784700"/>
          </a:xfrm>
          <a:prstGeom prst="rect">
            <a:avLst/>
          </a:prstGeom>
        </p:spPr>
      </p:pic>
      <p:sp>
        <p:nvSpPr>
          <p:cNvPr id="53" name="Rectangle 52">
            <a:extLst>
              <a:ext uri="{FF2B5EF4-FFF2-40B4-BE49-F238E27FC236}">
                <a16:creationId xmlns:a16="http://schemas.microsoft.com/office/drawing/2014/main" id="{55D19E2B-BF80-498A-B358-ADE14AAE14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28588" y="321734"/>
            <a:ext cx="2567411" cy="1955250"/>
          </a:xfrm>
          <a:prstGeom prst="rect">
            <a:avLst/>
          </a:prstGeom>
          <a:solidFill>
            <a:srgbClr val="FFFFFF"/>
          </a:solidFill>
          <a:ln w="63500">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Content Placeholder 6" descr="A picture containing grass, outdoor, trash&#10;&#10;Description automatically generated">
            <a:extLst>
              <a:ext uri="{FF2B5EF4-FFF2-40B4-BE49-F238E27FC236}">
                <a16:creationId xmlns:a16="http://schemas.microsoft.com/office/drawing/2014/main" id="{DC300947-2846-4DC9-9E85-CF197FD18BC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27911" y="473902"/>
            <a:ext cx="2168766" cy="1626575"/>
          </a:xfrm>
          <a:prstGeom prst="rect">
            <a:avLst/>
          </a:prstGeom>
        </p:spPr>
      </p:pic>
      <p:cxnSp>
        <p:nvCxnSpPr>
          <p:cNvPr id="55" name="Straight Connector 54">
            <a:extLst>
              <a:ext uri="{FF2B5EF4-FFF2-40B4-BE49-F238E27FC236}">
                <a16:creationId xmlns:a16="http://schemas.microsoft.com/office/drawing/2014/main" id="{9287E749-D390-4EE1-91AF-E740BC2605D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746959" y="2085703"/>
            <a:ext cx="4114800"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57" name="Rectangle 56">
            <a:extLst>
              <a:ext uri="{FF2B5EF4-FFF2-40B4-BE49-F238E27FC236}">
                <a16:creationId xmlns:a16="http://schemas.microsoft.com/office/drawing/2014/main" id="{55BDE2AA-E9D1-4C54-9B7D-8500E33A9B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1733" y="3879167"/>
            <a:ext cx="3057906" cy="2104612"/>
          </a:xfrm>
          <a:prstGeom prst="rect">
            <a:avLst/>
          </a:prstGeom>
          <a:solidFill>
            <a:srgbClr val="FFFFFF"/>
          </a:solidFill>
          <a:ln w="63500">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picture containing ground, outdoor, building, brick&#10;&#10;Description automatically generated">
            <a:extLst>
              <a:ext uri="{FF2B5EF4-FFF2-40B4-BE49-F238E27FC236}">
                <a16:creationId xmlns:a16="http://schemas.microsoft.com/office/drawing/2014/main" id="{341DEFFD-2A50-47CA-B399-69C74197C1F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8337" y="4140066"/>
            <a:ext cx="2784700" cy="1566393"/>
          </a:xfrm>
          <a:prstGeom prst="rect">
            <a:avLst/>
          </a:prstGeom>
        </p:spPr>
      </p:pic>
      <p:sp>
        <p:nvSpPr>
          <p:cNvPr id="59" name="Rectangle 58">
            <a:extLst>
              <a:ext uri="{FF2B5EF4-FFF2-40B4-BE49-F238E27FC236}">
                <a16:creationId xmlns:a16="http://schemas.microsoft.com/office/drawing/2014/main" id="{93A247CF-8002-4834-A2DE-150A9A8782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28588" y="2451014"/>
            <a:ext cx="2567411" cy="3532765"/>
          </a:xfrm>
          <a:prstGeom prst="rect">
            <a:avLst/>
          </a:prstGeom>
          <a:solidFill>
            <a:srgbClr val="FFFFFF"/>
          </a:solidFill>
          <a:ln w="63500">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A picture containing outdoor, person&#10;&#10;Description automatically generated">
            <a:extLst>
              <a:ext uri="{FF2B5EF4-FFF2-40B4-BE49-F238E27FC236}">
                <a16:creationId xmlns:a16="http://schemas.microsoft.com/office/drawing/2014/main" id="{307D108C-E97E-45E4-A93D-D02C463ED6D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772011" y="2665343"/>
            <a:ext cx="2043248" cy="3061047"/>
          </a:xfrm>
          <a:prstGeom prst="rect">
            <a:avLst/>
          </a:prstGeom>
        </p:spPr>
      </p:pic>
      <p:sp>
        <p:nvSpPr>
          <p:cNvPr id="42" name="Content Placeholder 16">
            <a:extLst>
              <a:ext uri="{FF2B5EF4-FFF2-40B4-BE49-F238E27FC236}">
                <a16:creationId xmlns:a16="http://schemas.microsoft.com/office/drawing/2014/main" id="{55F46D99-FB43-45DD-A98B-B76F68BE4712}"/>
              </a:ext>
            </a:extLst>
          </p:cNvPr>
          <p:cNvSpPr>
            <a:spLocks noGrp="1"/>
          </p:cNvSpPr>
          <p:nvPr>
            <p:ph idx="1"/>
          </p:nvPr>
        </p:nvSpPr>
        <p:spPr>
          <a:xfrm>
            <a:off x="6620933" y="2198914"/>
            <a:ext cx="4928809" cy="3670180"/>
          </a:xfrm>
        </p:spPr>
        <p:txBody>
          <a:bodyPr>
            <a:normAutofit/>
          </a:bodyPr>
          <a:lstStyle/>
          <a:p>
            <a:pPr marL="439738" indent="-258763">
              <a:buFont typeface="Arial" panose="020B0604020202020204" pitchFamily="34" charset="0"/>
              <a:buChar char="•"/>
            </a:pPr>
            <a:r>
              <a:rPr lang="en-US" sz="2400" dirty="0"/>
              <a:t>Does your outdoor furniture work for all the children?</a:t>
            </a:r>
          </a:p>
          <a:p>
            <a:pPr marL="439738" indent="-258763">
              <a:buFont typeface="Arial" panose="020B0604020202020204" pitchFamily="34" charset="0"/>
              <a:buChar char="•"/>
            </a:pPr>
            <a:r>
              <a:rPr lang="en-US" sz="2400" dirty="0"/>
              <a:t>Are activities physically accessible?</a:t>
            </a:r>
          </a:p>
          <a:p>
            <a:pPr marL="439738" indent="-258763">
              <a:buFont typeface="Arial" panose="020B0604020202020204" pitchFamily="34" charset="0"/>
              <a:buChar char="•"/>
            </a:pPr>
            <a:r>
              <a:rPr lang="en-US" sz="2400" dirty="0"/>
              <a:t>Is your furniture socially inclusive?</a:t>
            </a:r>
          </a:p>
          <a:p>
            <a:pPr marL="439738" indent="-258763">
              <a:buFont typeface="Arial" panose="020B0604020202020204" pitchFamily="34" charset="0"/>
              <a:buChar char="•"/>
            </a:pPr>
            <a:r>
              <a:rPr lang="en-US" sz="2400" dirty="0"/>
              <a:t>Are there special places? </a:t>
            </a:r>
          </a:p>
        </p:txBody>
      </p:sp>
      <p:sp>
        <p:nvSpPr>
          <p:cNvPr id="61" name="Rectangle 60">
            <a:extLst>
              <a:ext uri="{FF2B5EF4-FFF2-40B4-BE49-F238E27FC236}">
                <a16:creationId xmlns:a16="http://schemas.microsoft.com/office/drawing/2014/main" id="{ED9A5BD6-3D22-4CEF-9F07-94755AA61D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 name="Rectangle 62">
            <a:extLst>
              <a:ext uri="{FF2B5EF4-FFF2-40B4-BE49-F238E27FC236}">
                <a16:creationId xmlns:a16="http://schemas.microsoft.com/office/drawing/2014/main" id="{E9BD3314-5F48-4150-B5E4-D3B1028E0A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Text Box 10">
            <a:extLst>
              <a:ext uri="{FF2B5EF4-FFF2-40B4-BE49-F238E27FC236}">
                <a16:creationId xmlns:a16="http://schemas.microsoft.com/office/drawing/2014/main" id="{A7A23FDF-E00F-4EF0-B5CD-CAACB4CD6727}"/>
              </a:ext>
            </a:extLst>
          </p:cNvPr>
          <p:cNvSpPr txBox="1"/>
          <p:nvPr/>
        </p:nvSpPr>
        <p:spPr>
          <a:xfrm>
            <a:off x="3943762" y="5798820"/>
            <a:ext cx="1631655" cy="92333"/>
          </a:xfrm>
          <a:prstGeom prst="rect">
            <a:avLst/>
          </a:prstGeom>
          <a:noFill/>
          <a:ln>
            <a:noFill/>
          </a:ln>
        </p:spPr>
        <p:txBody>
          <a:bodyPr rot="0" spcFirstLastPara="0" vert="horz" wrap="square" lIns="0" tIns="0" rIns="0" bIns="0" numCol="1" spcCol="0" rtlCol="0" fromWordArt="0" anchor="t" anchorCtr="0" forceAA="0" compatLnSpc="1">
            <a:prstTxWarp prst="textNoShape">
              <a:avLst/>
            </a:prstTxWarp>
            <a:spAutoFit/>
          </a:bodyPr>
          <a:lstStyle/>
          <a:p>
            <a:pPr algn="ctr">
              <a:spcAft>
                <a:spcPts val="0"/>
              </a:spcAft>
            </a:pPr>
            <a:r>
              <a:rPr lang="en-GB" sz="600" i="0" dirty="0">
                <a:effectLst/>
                <a:latin typeface="Calibri" panose="020F0502020204030204" pitchFamily="34" charset="0"/>
                <a:ea typeface="Times New Roman" panose="02020603050405020304" pitchFamily="18" charset="0"/>
                <a:cs typeface="Times New Roman" panose="02020603050405020304" pitchFamily="18" charset="0"/>
              </a:rPr>
              <a:t>www.spacekraft.co.uk</a:t>
            </a:r>
            <a:endParaRPr lang="en-GB" sz="9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18" name="Text Box 13">
            <a:extLst>
              <a:ext uri="{FF2B5EF4-FFF2-40B4-BE49-F238E27FC236}">
                <a16:creationId xmlns:a16="http://schemas.microsoft.com/office/drawing/2014/main" id="{B49AAEB1-A52C-4B5B-951E-D87ECF786975}"/>
              </a:ext>
            </a:extLst>
          </p:cNvPr>
          <p:cNvSpPr txBox="1"/>
          <p:nvPr/>
        </p:nvSpPr>
        <p:spPr>
          <a:xfrm>
            <a:off x="3885537" y="2140835"/>
            <a:ext cx="1824990" cy="92710"/>
          </a:xfrm>
          <a:prstGeom prst="rect">
            <a:avLst/>
          </a:prstGeom>
          <a:noFill/>
          <a:ln>
            <a:noFill/>
          </a:ln>
        </p:spPr>
        <p:txBody>
          <a:bodyPr rot="0" spcFirstLastPara="0" vert="horz" wrap="square" lIns="0" tIns="0" rIns="0" bIns="0" numCol="1" spcCol="0" rtlCol="0" fromWordArt="0" anchor="t" anchorCtr="0" forceAA="0" compatLnSpc="1">
            <a:prstTxWarp prst="textNoShape">
              <a:avLst/>
            </a:prstTxWarp>
            <a:spAutoFit/>
          </a:bodyPr>
          <a:lstStyle/>
          <a:p>
            <a:pPr algn="ctr">
              <a:spcAft>
                <a:spcPts val="0"/>
              </a:spcAft>
            </a:pPr>
            <a:r>
              <a:rPr lang="en-GB" sz="600" i="0">
                <a:solidFill>
                  <a:srgbClr val="44546A"/>
                </a:solidFill>
                <a:effectLst/>
                <a:latin typeface="Calibri" panose="020F0502020204030204" pitchFamily="34" charset="0"/>
                <a:ea typeface="Times New Roman" panose="02020603050405020304" pitchFamily="18" charset="0"/>
                <a:cs typeface="Times New Roman" panose="02020603050405020304" pitchFamily="18" charset="0"/>
              </a:rPr>
              <a:t>www.caledoniaplay.com</a:t>
            </a:r>
            <a:endParaRPr lang="en-GB" sz="900" i="1">
              <a:solidFill>
                <a:srgbClr val="44546A"/>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19" name="Text Box 13">
            <a:extLst>
              <a:ext uri="{FF2B5EF4-FFF2-40B4-BE49-F238E27FC236}">
                <a16:creationId xmlns:a16="http://schemas.microsoft.com/office/drawing/2014/main" id="{1F9D4E01-6882-421D-8A0C-DF9AA53D8549}"/>
              </a:ext>
            </a:extLst>
          </p:cNvPr>
          <p:cNvSpPr txBox="1"/>
          <p:nvPr/>
        </p:nvSpPr>
        <p:spPr>
          <a:xfrm>
            <a:off x="963284" y="5786006"/>
            <a:ext cx="1824990" cy="92710"/>
          </a:xfrm>
          <a:prstGeom prst="rect">
            <a:avLst/>
          </a:prstGeom>
          <a:noFill/>
          <a:ln>
            <a:noFill/>
          </a:ln>
        </p:spPr>
        <p:txBody>
          <a:bodyPr rot="0" spcFirstLastPara="0" vert="horz" wrap="square" lIns="0" tIns="0" rIns="0" bIns="0" numCol="1" spcCol="0" rtlCol="0" fromWordArt="0" anchor="t" anchorCtr="0" forceAA="0" compatLnSpc="1">
            <a:prstTxWarp prst="textNoShape">
              <a:avLst/>
            </a:prstTxWarp>
            <a:spAutoFit/>
          </a:bodyPr>
          <a:lstStyle/>
          <a:p>
            <a:pPr algn="ctr">
              <a:spcAft>
                <a:spcPts val="0"/>
              </a:spcAft>
            </a:pPr>
            <a:r>
              <a:rPr lang="en-GB" sz="600" i="0" dirty="0">
                <a:effectLst/>
                <a:latin typeface="Calibri" panose="020F0502020204030204" pitchFamily="34" charset="0"/>
                <a:ea typeface="Times New Roman" panose="02020603050405020304" pitchFamily="18" charset="0"/>
                <a:cs typeface="Times New Roman" panose="02020603050405020304" pitchFamily="18" charset="0"/>
              </a:rPr>
              <a:t>www.caledoniaplay.com</a:t>
            </a:r>
            <a:endParaRPr lang="en-GB" sz="9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2" name="TextBox 1">
            <a:extLst>
              <a:ext uri="{FF2B5EF4-FFF2-40B4-BE49-F238E27FC236}">
                <a16:creationId xmlns:a16="http://schemas.microsoft.com/office/drawing/2014/main" id="{DCC4EF20-D9F9-4404-B50E-3445E59BF1ED}"/>
              </a:ext>
            </a:extLst>
          </p:cNvPr>
          <p:cNvSpPr txBox="1"/>
          <p:nvPr/>
        </p:nvSpPr>
        <p:spPr>
          <a:xfrm>
            <a:off x="1294530" y="3480341"/>
            <a:ext cx="1162498" cy="184666"/>
          </a:xfrm>
          <a:prstGeom prst="rect">
            <a:avLst/>
          </a:prstGeom>
          <a:noFill/>
        </p:spPr>
        <p:txBody>
          <a:bodyPr wrap="none" rtlCol="0">
            <a:spAutoFit/>
          </a:bodyPr>
          <a:lstStyle/>
          <a:p>
            <a:r>
              <a:rPr lang="fi-FI" sz="600" dirty="0"/>
              <a:t>Tatiana Syrikova on Pexels.com</a:t>
            </a:r>
            <a:endParaRPr lang="en-GB" sz="600" dirty="0"/>
          </a:p>
        </p:txBody>
      </p:sp>
    </p:spTree>
    <p:extLst>
      <p:ext uri="{BB962C8B-B14F-4D97-AF65-F5344CB8AC3E}">
        <p14:creationId xmlns:p14="http://schemas.microsoft.com/office/powerpoint/2010/main" val="30305466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2" name="Rectangle 126">
            <a:extLst>
              <a:ext uri="{FF2B5EF4-FFF2-40B4-BE49-F238E27FC236}">
                <a16:creationId xmlns:a16="http://schemas.microsoft.com/office/drawing/2014/main" id="{B8B1FDAA-59F8-4F9D-96D4-5609017E63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C67D9106-043B-462E-9FBE-273FD19468EA}"/>
              </a:ext>
            </a:extLst>
          </p:cNvPr>
          <p:cNvSpPr>
            <a:spLocks noGrp="1"/>
          </p:cNvSpPr>
          <p:nvPr>
            <p:ph type="title"/>
          </p:nvPr>
        </p:nvSpPr>
        <p:spPr>
          <a:xfrm>
            <a:off x="6620933" y="634946"/>
            <a:ext cx="4928809" cy="1450757"/>
          </a:xfrm>
        </p:spPr>
        <p:txBody>
          <a:bodyPr>
            <a:normAutofit/>
          </a:bodyPr>
          <a:lstStyle/>
          <a:p>
            <a:r>
              <a:rPr lang="en-GB" b="1"/>
              <a:t>Experiences</a:t>
            </a:r>
            <a:br>
              <a:rPr lang="en-GB"/>
            </a:br>
            <a:r>
              <a:rPr lang="en-GB"/>
              <a:t>Am I having fun?</a:t>
            </a:r>
            <a:endParaRPr lang="en-GB" dirty="0"/>
          </a:p>
        </p:txBody>
      </p:sp>
      <p:sp>
        <p:nvSpPr>
          <p:cNvPr id="193" name="Rectangle 128">
            <a:extLst>
              <a:ext uri="{FF2B5EF4-FFF2-40B4-BE49-F238E27FC236}">
                <a16:creationId xmlns:a16="http://schemas.microsoft.com/office/drawing/2014/main" id="{CE27FC5C-86EB-4ED5-A25E-A261FF6431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1733" y="321733"/>
            <a:ext cx="3057906" cy="3408237"/>
          </a:xfrm>
          <a:prstGeom prst="rect">
            <a:avLst/>
          </a:prstGeom>
          <a:solidFill>
            <a:srgbClr val="FFFFFF"/>
          </a:solidFill>
          <a:ln w="63500">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picture containing grass, outdoor, person&#10;&#10;Description automatically generated">
            <a:extLst>
              <a:ext uri="{FF2B5EF4-FFF2-40B4-BE49-F238E27FC236}">
                <a16:creationId xmlns:a16="http://schemas.microsoft.com/office/drawing/2014/main" id="{92C23B7D-4982-40EC-A408-C1650F6E4AA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8336" y="633502"/>
            <a:ext cx="2784700" cy="2784700"/>
          </a:xfrm>
          <a:prstGeom prst="rect">
            <a:avLst/>
          </a:prstGeom>
        </p:spPr>
      </p:pic>
      <p:sp>
        <p:nvSpPr>
          <p:cNvPr id="194" name="Rectangle 130">
            <a:extLst>
              <a:ext uri="{FF2B5EF4-FFF2-40B4-BE49-F238E27FC236}">
                <a16:creationId xmlns:a16="http://schemas.microsoft.com/office/drawing/2014/main" id="{55D19E2B-BF80-498A-B358-ADE14AAE14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28588" y="321734"/>
            <a:ext cx="2567411" cy="1955250"/>
          </a:xfrm>
          <a:prstGeom prst="rect">
            <a:avLst/>
          </a:prstGeom>
          <a:solidFill>
            <a:srgbClr val="FFFFFF"/>
          </a:solidFill>
          <a:ln w="63500">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5" name="Straight Connector 132">
            <a:extLst>
              <a:ext uri="{FF2B5EF4-FFF2-40B4-BE49-F238E27FC236}">
                <a16:creationId xmlns:a16="http://schemas.microsoft.com/office/drawing/2014/main" id="{9287E749-D390-4EE1-91AF-E740BC2605D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746959" y="2085703"/>
            <a:ext cx="4114800"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196" name="Rectangle 134">
            <a:extLst>
              <a:ext uri="{FF2B5EF4-FFF2-40B4-BE49-F238E27FC236}">
                <a16:creationId xmlns:a16="http://schemas.microsoft.com/office/drawing/2014/main" id="{55BDE2AA-E9D1-4C54-9B7D-8500E33A9B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1733" y="3879167"/>
            <a:ext cx="3057906" cy="2104612"/>
          </a:xfrm>
          <a:prstGeom prst="rect">
            <a:avLst/>
          </a:prstGeom>
          <a:solidFill>
            <a:srgbClr val="FFFFFF"/>
          </a:solidFill>
          <a:ln w="63500">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7" name="Rectangle 136">
            <a:extLst>
              <a:ext uri="{FF2B5EF4-FFF2-40B4-BE49-F238E27FC236}">
                <a16:creationId xmlns:a16="http://schemas.microsoft.com/office/drawing/2014/main" id="{93A247CF-8002-4834-A2DE-150A9A8782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28588" y="2451014"/>
            <a:ext cx="2567411" cy="3532765"/>
          </a:xfrm>
          <a:prstGeom prst="rect">
            <a:avLst/>
          </a:prstGeom>
          <a:solidFill>
            <a:srgbClr val="FFFFFF"/>
          </a:solidFill>
          <a:ln w="63500">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5" name="Picture 44" descr="A picture containing fresh, arranged, vegetable&#10;&#10;Description automatically generated">
            <a:extLst>
              <a:ext uri="{FF2B5EF4-FFF2-40B4-BE49-F238E27FC236}">
                <a16:creationId xmlns:a16="http://schemas.microsoft.com/office/drawing/2014/main" id="{45EC7520-FEDA-4C96-A7E1-C17886EA843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62557" y="409474"/>
            <a:ext cx="1696298" cy="1704822"/>
          </a:xfrm>
          <a:prstGeom prst="rect">
            <a:avLst/>
          </a:prstGeom>
        </p:spPr>
      </p:pic>
      <p:sp>
        <p:nvSpPr>
          <p:cNvPr id="42" name="Content Placeholder 16">
            <a:extLst>
              <a:ext uri="{FF2B5EF4-FFF2-40B4-BE49-F238E27FC236}">
                <a16:creationId xmlns:a16="http://schemas.microsoft.com/office/drawing/2014/main" id="{55F46D99-FB43-45DD-A98B-B76F68BE4712}"/>
              </a:ext>
            </a:extLst>
          </p:cNvPr>
          <p:cNvSpPr>
            <a:spLocks noGrp="1"/>
          </p:cNvSpPr>
          <p:nvPr>
            <p:ph idx="1"/>
          </p:nvPr>
        </p:nvSpPr>
        <p:spPr>
          <a:xfrm>
            <a:off x="6620933" y="2198914"/>
            <a:ext cx="4928809" cy="3670180"/>
          </a:xfrm>
        </p:spPr>
        <p:txBody>
          <a:bodyPr>
            <a:normAutofit/>
          </a:bodyPr>
          <a:lstStyle/>
          <a:p>
            <a:pPr marL="439738" indent="-258763">
              <a:buFont typeface="Arial" panose="020B0604020202020204" pitchFamily="34" charset="0"/>
              <a:buChar char="•"/>
            </a:pPr>
            <a:r>
              <a:rPr lang="en-GB" sz="2400" dirty="0"/>
              <a:t>Adapt or differentiate the activity </a:t>
            </a:r>
          </a:p>
          <a:p>
            <a:pPr marL="439738" indent="-258763">
              <a:buFont typeface="Arial" panose="020B0604020202020204" pitchFamily="34" charset="0"/>
              <a:buChar char="•"/>
            </a:pPr>
            <a:r>
              <a:rPr lang="en-GB" sz="2400" dirty="0"/>
              <a:t>Role of the adult</a:t>
            </a:r>
          </a:p>
          <a:p>
            <a:pPr marL="439738" indent="-258763">
              <a:buFont typeface="Arial" panose="020B0604020202020204" pitchFamily="34" charset="0"/>
              <a:buChar char="•"/>
            </a:pPr>
            <a:r>
              <a:rPr lang="en-GB" sz="2400" dirty="0"/>
              <a:t>Using a different tool/toy</a:t>
            </a:r>
          </a:p>
          <a:p>
            <a:pPr marL="439738" indent="-258763">
              <a:buFont typeface="Arial" panose="020B0604020202020204" pitchFamily="34" charset="0"/>
              <a:buChar char="•"/>
            </a:pPr>
            <a:r>
              <a:rPr lang="en-GB" sz="2400" dirty="0"/>
              <a:t>Sensory considerations</a:t>
            </a:r>
          </a:p>
          <a:p>
            <a:pPr marL="439738" indent="-258763">
              <a:buFont typeface="Arial" panose="020B0604020202020204" pitchFamily="34" charset="0"/>
              <a:buChar char="•"/>
            </a:pPr>
            <a:r>
              <a:rPr lang="en-GB" sz="2400" dirty="0"/>
              <a:t>Generalising skills</a:t>
            </a:r>
          </a:p>
          <a:p>
            <a:pPr marL="439738" indent="-258763">
              <a:buFont typeface="Arial" panose="020B0604020202020204" pitchFamily="34" charset="0"/>
              <a:buChar char="•"/>
            </a:pPr>
            <a:endParaRPr lang="en-US" dirty="0"/>
          </a:p>
          <a:p>
            <a:pPr marL="439738" indent="-258763">
              <a:buFont typeface="Arial" panose="020B0604020202020204" pitchFamily="34" charset="0"/>
              <a:buChar char="•"/>
            </a:pPr>
            <a:endParaRPr lang="en-US" dirty="0"/>
          </a:p>
          <a:p>
            <a:endParaRPr lang="en-US" dirty="0"/>
          </a:p>
        </p:txBody>
      </p:sp>
      <p:sp>
        <p:nvSpPr>
          <p:cNvPr id="198" name="Rectangle 138">
            <a:extLst>
              <a:ext uri="{FF2B5EF4-FFF2-40B4-BE49-F238E27FC236}">
                <a16:creationId xmlns:a16="http://schemas.microsoft.com/office/drawing/2014/main" id="{ED9A5BD6-3D22-4CEF-9F07-94755AA61D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9" name="Rectangle 140">
            <a:extLst>
              <a:ext uri="{FF2B5EF4-FFF2-40B4-BE49-F238E27FC236}">
                <a16:creationId xmlns:a16="http://schemas.microsoft.com/office/drawing/2014/main" id="{E9BD3314-5F48-4150-B5E4-D3B1028E0A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19" name="Picture 18" descr="A picture containing of a curtain of ribbons ">
            <a:extLst>
              <a:ext uri="{FF2B5EF4-FFF2-40B4-BE49-F238E27FC236}">
                <a16:creationId xmlns:a16="http://schemas.microsoft.com/office/drawing/2014/main" id="{CDE2A023-3F83-4E52-8D42-81FD79218C02}"/>
              </a:ext>
            </a:extLst>
          </p:cNvPr>
          <p:cNvPicPr/>
          <p:nvPr/>
        </p:nvPicPr>
        <p:blipFill rotWithShape="1">
          <a:blip r:embed="rId5" cstate="print">
            <a:extLst>
              <a:ext uri="{28A0092B-C50C-407E-A947-70E740481C1C}">
                <a14:useLocalDpi xmlns:a14="http://schemas.microsoft.com/office/drawing/2010/main" val="0"/>
              </a:ext>
            </a:extLst>
          </a:blip>
          <a:srcRect l="13442" r="8721" b="10577"/>
          <a:stretch/>
        </p:blipFill>
        <p:spPr bwMode="auto">
          <a:xfrm>
            <a:off x="3802046" y="2665621"/>
            <a:ext cx="2053741" cy="2987070"/>
          </a:xfrm>
          <a:prstGeom prst="rect">
            <a:avLst/>
          </a:prstGeom>
          <a:extLst>
            <a:ext uri="{53640926-AAD7-44D8-BBD7-CCE9431645EC}">
              <a14:shadowObscured xmlns:a14="http://schemas.microsoft.com/office/drawing/2010/main"/>
            </a:ext>
          </a:extLst>
        </p:spPr>
      </p:pic>
      <p:sp>
        <p:nvSpPr>
          <p:cNvPr id="2" name="TextBox 1">
            <a:extLst>
              <a:ext uri="{FF2B5EF4-FFF2-40B4-BE49-F238E27FC236}">
                <a16:creationId xmlns:a16="http://schemas.microsoft.com/office/drawing/2014/main" id="{1ED65BFE-F7F9-4019-BF79-2361BEF68D39}"/>
              </a:ext>
            </a:extLst>
          </p:cNvPr>
          <p:cNvSpPr txBox="1"/>
          <p:nvPr/>
        </p:nvSpPr>
        <p:spPr>
          <a:xfrm>
            <a:off x="1323939" y="3460276"/>
            <a:ext cx="1053494" cy="184666"/>
          </a:xfrm>
          <a:prstGeom prst="rect">
            <a:avLst/>
          </a:prstGeom>
          <a:noFill/>
        </p:spPr>
        <p:txBody>
          <a:bodyPr wrap="none" rtlCol="0">
            <a:spAutoFit/>
          </a:bodyPr>
          <a:lstStyle/>
          <a:p>
            <a:r>
              <a:rPr lang="fi-FI" sz="600" dirty="0"/>
              <a:t>Anete Lusina on Pexels.com</a:t>
            </a:r>
            <a:endParaRPr lang="en-GB" sz="600" dirty="0"/>
          </a:p>
        </p:txBody>
      </p:sp>
      <p:sp>
        <p:nvSpPr>
          <p:cNvPr id="4" name="TextBox 3">
            <a:extLst>
              <a:ext uri="{FF2B5EF4-FFF2-40B4-BE49-F238E27FC236}">
                <a16:creationId xmlns:a16="http://schemas.microsoft.com/office/drawing/2014/main" id="{883B91C1-E4B2-4E6E-AE52-AB0A3A5531E4}"/>
              </a:ext>
            </a:extLst>
          </p:cNvPr>
          <p:cNvSpPr txBox="1"/>
          <p:nvPr/>
        </p:nvSpPr>
        <p:spPr>
          <a:xfrm>
            <a:off x="4250295" y="5702518"/>
            <a:ext cx="1120820" cy="184666"/>
          </a:xfrm>
          <a:prstGeom prst="rect">
            <a:avLst/>
          </a:prstGeom>
          <a:noFill/>
        </p:spPr>
        <p:txBody>
          <a:bodyPr wrap="none" rtlCol="0">
            <a:spAutoFit/>
          </a:bodyPr>
          <a:lstStyle/>
          <a:p>
            <a:r>
              <a:rPr lang="it-IT" sz="600" dirty="0"/>
              <a:t>Riccardo Lucon on Pexels.com</a:t>
            </a:r>
            <a:endParaRPr lang="en-GB" sz="600" dirty="0"/>
          </a:p>
        </p:txBody>
      </p:sp>
      <p:pic>
        <p:nvPicPr>
          <p:cNvPr id="20" name="Picture 19">
            <a:extLst>
              <a:ext uri="{FF2B5EF4-FFF2-40B4-BE49-F238E27FC236}">
                <a16:creationId xmlns:a16="http://schemas.microsoft.com/office/drawing/2014/main" id="{EEFFC624-2EB8-4DC1-A003-D9ED934D51FA}"/>
              </a:ext>
            </a:extLst>
          </p:cNvPr>
          <p:cNvPicPr>
            <a:picLocks noChangeAspect="1"/>
          </p:cNvPicPr>
          <p:nvPr/>
        </p:nvPicPr>
        <p:blipFill>
          <a:blip r:embed="rId6" r:link="rId7" cstate="print">
            <a:extLst>
              <a:ext uri="{28A0092B-C50C-407E-A947-70E740481C1C}">
                <a14:useLocalDpi xmlns:a14="http://schemas.microsoft.com/office/drawing/2010/main" val="0"/>
              </a:ext>
            </a:extLst>
          </a:blip>
          <a:srcRect/>
          <a:stretch>
            <a:fillRect/>
          </a:stretch>
        </p:blipFill>
        <p:spPr bwMode="auto">
          <a:xfrm>
            <a:off x="648836" y="4022781"/>
            <a:ext cx="2427993" cy="1819822"/>
          </a:xfrm>
          <a:prstGeom prst="rect">
            <a:avLst/>
          </a:prstGeom>
          <a:noFill/>
          <a:ln>
            <a:noFill/>
          </a:ln>
        </p:spPr>
      </p:pic>
    </p:spTree>
    <p:extLst>
      <p:ext uri="{BB962C8B-B14F-4D97-AF65-F5344CB8AC3E}">
        <p14:creationId xmlns:p14="http://schemas.microsoft.com/office/powerpoint/2010/main" val="6991033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6" name="Rectangle 107">
            <a:extLst>
              <a:ext uri="{FF2B5EF4-FFF2-40B4-BE49-F238E27FC236}">
                <a16:creationId xmlns:a16="http://schemas.microsoft.com/office/drawing/2014/main" id="{605A42EF-68E6-4808-81CD-E5ABD0ED92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C67D9106-043B-462E-9FBE-273FD19468EA}"/>
              </a:ext>
            </a:extLst>
          </p:cNvPr>
          <p:cNvSpPr>
            <a:spLocks noGrp="1"/>
          </p:cNvSpPr>
          <p:nvPr>
            <p:ph type="title"/>
          </p:nvPr>
        </p:nvSpPr>
        <p:spPr>
          <a:xfrm>
            <a:off x="4754885" y="141669"/>
            <a:ext cx="7393577" cy="2024004"/>
          </a:xfrm>
        </p:spPr>
        <p:txBody>
          <a:bodyPr>
            <a:noAutofit/>
          </a:bodyPr>
          <a:lstStyle/>
          <a:p>
            <a:r>
              <a:rPr lang="en-GB" b="1" dirty="0"/>
              <a:t>Interactions</a:t>
            </a:r>
            <a:br>
              <a:rPr lang="en-GB" b="1" dirty="0"/>
            </a:br>
            <a:r>
              <a:rPr lang="en-GB" dirty="0"/>
              <a:t>Do I know what’s happening? </a:t>
            </a:r>
          </a:p>
        </p:txBody>
      </p:sp>
      <p:pic>
        <p:nvPicPr>
          <p:cNvPr id="16" name="Picture 15" descr="A picture containing food&#10;&#10;Description automatically generated">
            <a:extLst>
              <a:ext uri="{FF2B5EF4-FFF2-40B4-BE49-F238E27FC236}">
                <a16:creationId xmlns:a16="http://schemas.microsoft.com/office/drawing/2014/main" id="{694A4858-A6F2-4009-8708-D0BE4F4B749E}"/>
              </a:ext>
            </a:extLst>
          </p:cNvPr>
          <p:cNvPicPr/>
          <p:nvPr/>
        </p:nvPicPr>
        <p:blipFill rotWithShape="1">
          <a:blip r:embed="rId3" cstate="print">
            <a:extLst>
              <a:ext uri="{28A0092B-C50C-407E-A947-70E740481C1C}">
                <a14:useLocalDpi xmlns:a14="http://schemas.microsoft.com/office/drawing/2010/main" val="0"/>
              </a:ext>
            </a:extLst>
          </a:blip>
          <a:srcRect t="16255" b="30885"/>
          <a:stretch/>
        </p:blipFill>
        <p:spPr bwMode="auto">
          <a:xfrm>
            <a:off x="263698" y="2235553"/>
            <a:ext cx="4227490" cy="1615841"/>
          </a:xfrm>
          <a:prstGeom prst="rect">
            <a:avLst/>
          </a:prstGeom>
          <a:extLst>
            <a:ext uri="{53640926-AAD7-44D8-BBD7-CCE9431645EC}">
              <a14:shadowObscured xmlns:a14="http://schemas.microsoft.com/office/drawing/2010/main"/>
            </a:ext>
          </a:extLst>
        </p:spPr>
      </p:pic>
      <p:cxnSp>
        <p:nvCxnSpPr>
          <p:cNvPr id="117" name="Straight Connector 109">
            <a:extLst>
              <a:ext uri="{FF2B5EF4-FFF2-40B4-BE49-F238E27FC236}">
                <a16:creationId xmlns:a16="http://schemas.microsoft.com/office/drawing/2014/main" id="{3C4A154E-1950-4755-A5FC-5998EE0CC1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411684" y="2086188"/>
            <a:ext cx="4748808"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42" name="Content Placeholder 16">
            <a:extLst>
              <a:ext uri="{FF2B5EF4-FFF2-40B4-BE49-F238E27FC236}">
                <a16:creationId xmlns:a16="http://schemas.microsoft.com/office/drawing/2014/main" id="{55F46D99-FB43-45DD-A98B-B76F68BE4712}"/>
              </a:ext>
            </a:extLst>
          </p:cNvPr>
          <p:cNvSpPr>
            <a:spLocks noGrp="1"/>
          </p:cNvSpPr>
          <p:nvPr>
            <p:ph idx="1"/>
          </p:nvPr>
        </p:nvSpPr>
        <p:spPr>
          <a:xfrm>
            <a:off x="4754885" y="2414904"/>
            <a:ext cx="6539093" cy="3670180"/>
          </a:xfrm>
        </p:spPr>
        <p:txBody>
          <a:bodyPr>
            <a:normAutofit/>
          </a:bodyPr>
          <a:lstStyle/>
          <a:p>
            <a:pPr marL="439738" indent="-258763">
              <a:buFont typeface="Arial" panose="020B0604020202020204" pitchFamily="34" charset="0"/>
              <a:buChar char="•"/>
            </a:pPr>
            <a:r>
              <a:rPr lang="en-GB" sz="2800" dirty="0"/>
              <a:t>Supporting total communication </a:t>
            </a:r>
          </a:p>
          <a:p>
            <a:pPr marL="439738" indent="-258763">
              <a:buFont typeface="Arial" panose="020B0604020202020204" pitchFamily="34" charset="0"/>
              <a:buChar char="•"/>
            </a:pPr>
            <a:r>
              <a:rPr lang="en-GB" sz="2800" dirty="0"/>
              <a:t>Consider the impact of elements outside</a:t>
            </a:r>
          </a:p>
          <a:p>
            <a:pPr marL="439738" indent="-258763">
              <a:buFont typeface="Arial" panose="020B0604020202020204" pitchFamily="34" charset="0"/>
              <a:buChar char="•"/>
            </a:pPr>
            <a:endParaRPr lang="en-GB" sz="2800" dirty="0"/>
          </a:p>
          <a:p>
            <a:pPr marL="439738" indent="-258763">
              <a:buFont typeface="Arial" panose="020B0604020202020204" pitchFamily="34" charset="0"/>
              <a:buChar char="•"/>
            </a:pPr>
            <a:r>
              <a:rPr lang="en-GB" sz="2800" dirty="0"/>
              <a:t>Can I play with my friends? </a:t>
            </a:r>
          </a:p>
          <a:p>
            <a:pPr marL="732346" lvl="1" indent="-258763">
              <a:buFont typeface="Arial" panose="020B0604020202020204" pitchFamily="34" charset="0"/>
              <a:buChar char="•"/>
            </a:pPr>
            <a:r>
              <a:rPr lang="en-GB" sz="2400" dirty="0"/>
              <a:t>Supporting social play interactions</a:t>
            </a:r>
          </a:p>
          <a:p>
            <a:pPr marL="439738" indent="-258763">
              <a:buFont typeface="Arial" panose="020B0604020202020204" pitchFamily="34" charset="0"/>
              <a:buChar char="•"/>
            </a:pPr>
            <a:endParaRPr lang="en-US" dirty="0"/>
          </a:p>
          <a:p>
            <a:pPr marL="439738" indent="-258763">
              <a:buFont typeface="Arial" panose="020B0604020202020204" pitchFamily="34" charset="0"/>
              <a:buChar char="•"/>
            </a:pPr>
            <a:endParaRPr lang="en-US" dirty="0"/>
          </a:p>
          <a:p>
            <a:endParaRPr lang="en-US" dirty="0"/>
          </a:p>
        </p:txBody>
      </p:sp>
      <p:sp>
        <p:nvSpPr>
          <p:cNvPr id="118" name="Rectangle 111">
            <a:extLst>
              <a:ext uri="{FF2B5EF4-FFF2-40B4-BE49-F238E27FC236}">
                <a16:creationId xmlns:a16="http://schemas.microsoft.com/office/drawing/2014/main" id="{3FE9C285-56FB-4B36-8ECA-C2D6596AA9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9" name="Rectangle 113">
            <a:extLst>
              <a:ext uri="{FF2B5EF4-FFF2-40B4-BE49-F238E27FC236}">
                <a16:creationId xmlns:a16="http://schemas.microsoft.com/office/drawing/2014/main" id="{937C076B-00B1-4629-B27F-A86F9885FB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Text Box 1">
            <a:extLst>
              <a:ext uri="{FF2B5EF4-FFF2-40B4-BE49-F238E27FC236}">
                <a16:creationId xmlns:a16="http://schemas.microsoft.com/office/drawing/2014/main" id="{99B0B716-26BF-43B9-8C27-2C71BD23314D}"/>
              </a:ext>
            </a:extLst>
          </p:cNvPr>
          <p:cNvSpPr txBox="1"/>
          <p:nvPr/>
        </p:nvSpPr>
        <p:spPr>
          <a:xfrm>
            <a:off x="395547" y="3957622"/>
            <a:ext cx="4227490" cy="584745"/>
          </a:xfrm>
          <a:prstGeom prst="rect">
            <a:avLst/>
          </a:prstGeom>
          <a:solidFill>
            <a:prstClr val="white"/>
          </a:solidFill>
          <a:ln>
            <a:noFill/>
          </a:ln>
        </p:spPr>
        <p:txBody>
          <a:bodyPr rot="0" spcFirstLastPara="0" vert="horz" wrap="square" lIns="0" tIns="0" rIns="0" bIns="0" numCol="1" spcCol="0" rtlCol="0" fromWordArt="0" anchor="t" anchorCtr="0" forceAA="0" compatLnSpc="1">
            <a:prstTxWarp prst="textNoShape">
              <a:avLst/>
            </a:prstTxWarp>
            <a:noAutofit/>
          </a:bodyPr>
          <a:lstStyle/>
          <a:p>
            <a:pPr algn="ctr">
              <a:spcAft>
                <a:spcPts val="0"/>
              </a:spcAft>
            </a:pPr>
            <a:r>
              <a:rPr lang="en-GB" i="1" dirty="0">
                <a:effectLst/>
                <a:latin typeface="Calibri" panose="020F0502020204030204" pitchFamily="34" charset="0"/>
                <a:ea typeface="Times New Roman" panose="02020603050405020304" pitchFamily="18" charset="0"/>
                <a:cs typeface="Times New Roman" panose="02020603050405020304" pitchFamily="18" charset="0"/>
              </a:rPr>
              <a:t>Wood cookie visual timetable: </a:t>
            </a:r>
          </a:p>
          <a:p>
            <a:pPr algn="ctr">
              <a:spcAft>
                <a:spcPts val="0"/>
              </a:spcAft>
            </a:pPr>
            <a:r>
              <a:rPr lang="en-GB" i="1" dirty="0">
                <a:effectLst/>
                <a:latin typeface="Calibri" panose="020F0502020204030204" pitchFamily="34" charset="0"/>
                <a:ea typeface="Times New Roman" panose="02020603050405020304" pitchFamily="18" charset="0"/>
                <a:cs typeface="Times New Roman" panose="02020603050405020304" pitchFamily="18" charset="0"/>
              </a:rPr>
              <a:t>Stramash, Fort William</a:t>
            </a:r>
            <a:endParaRPr lang="en-GB" sz="24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67823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4">
            <a:extLst>
              <a:ext uri="{FF2B5EF4-FFF2-40B4-BE49-F238E27FC236}">
                <a16:creationId xmlns:a16="http://schemas.microsoft.com/office/drawing/2014/main" id="{B9D3A0FC-5D74-4BAC-9DDB-68A942650B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80A0483-6C05-450F-9C16-E299F56A90B2}"/>
              </a:ext>
            </a:extLst>
          </p:cNvPr>
          <p:cNvSpPr>
            <a:spLocks noGrp="1"/>
          </p:cNvSpPr>
          <p:nvPr>
            <p:ph type="title"/>
          </p:nvPr>
        </p:nvSpPr>
        <p:spPr>
          <a:xfrm>
            <a:off x="4974771" y="634946"/>
            <a:ext cx="6574972" cy="1450757"/>
          </a:xfrm>
        </p:spPr>
        <p:txBody>
          <a:bodyPr>
            <a:normAutofit/>
          </a:bodyPr>
          <a:lstStyle/>
          <a:p>
            <a:r>
              <a:rPr lang="en-GB" dirty="0"/>
              <a:t>Am I safe?</a:t>
            </a:r>
          </a:p>
        </p:txBody>
      </p:sp>
      <p:pic>
        <p:nvPicPr>
          <p:cNvPr id="4" name="Picture 3" descr="A picture containing floor, indoor&#10;&#10;Description automatically generated">
            <a:extLst>
              <a:ext uri="{FF2B5EF4-FFF2-40B4-BE49-F238E27FC236}">
                <a16:creationId xmlns:a16="http://schemas.microsoft.com/office/drawing/2014/main" id="{4B3F7C24-F477-45CB-A0E8-7DAB29B3F7A2}"/>
              </a:ext>
            </a:extLst>
          </p:cNvPr>
          <p:cNvPicPr>
            <a:picLocks noChangeAspect="1"/>
          </p:cNvPicPr>
          <p:nvPr/>
        </p:nvPicPr>
        <p:blipFill rotWithShape="1">
          <a:blip r:embed="rId3">
            <a:extLst>
              <a:ext uri="{28A0092B-C50C-407E-A947-70E740481C1C}">
                <a14:useLocalDpi xmlns:a14="http://schemas.microsoft.com/office/drawing/2010/main" val="0"/>
              </a:ext>
            </a:extLst>
          </a:blip>
          <a:srcRect r="390" b="2"/>
          <a:stretch/>
        </p:blipFill>
        <p:spPr>
          <a:xfrm rot="5400000">
            <a:off x="-22546" y="1296626"/>
            <a:ext cx="5314406" cy="4001315"/>
          </a:xfrm>
          <a:prstGeom prst="rect">
            <a:avLst/>
          </a:prstGeom>
        </p:spPr>
      </p:pic>
      <p:cxnSp>
        <p:nvCxnSpPr>
          <p:cNvPr id="23" name="Straight Connector 26">
            <a:extLst>
              <a:ext uri="{FF2B5EF4-FFF2-40B4-BE49-F238E27FC236}">
                <a16:creationId xmlns:a16="http://schemas.microsoft.com/office/drawing/2014/main" id="{69B36A11-4FA0-4989-A465-037DF52469F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74770" y="2086188"/>
            <a:ext cx="6089768"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E3AB92E1-439E-4634-B61C-EA5A084FED50}"/>
              </a:ext>
            </a:extLst>
          </p:cNvPr>
          <p:cNvSpPr>
            <a:spLocks noGrp="1"/>
          </p:cNvSpPr>
          <p:nvPr>
            <p:ph idx="1"/>
          </p:nvPr>
        </p:nvSpPr>
        <p:spPr>
          <a:xfrm>
            <a:off x="4974769" y="2198914"/>
            <a:ext cx="6574973" cy="3670180"/>
          </a:xfrm>
        </p:spPr>
        <p:txBody>
          <a:bodyPr>
            <a:normAutofit/>
          </a:bodyPr>
          <a:lstStyle/>
          <a:p>
            <a:pPr marL="439738" indent="-258763">
              <a:buFont typeface="Arial" panose="020B0604020202020204" pitchFamily="34" charset="0"/>
              <a:buChar char="•"/>
            </a:pPr>
            <a:r>
              <a:rPr lang="en-GB" sz="2400" dirty="0"/>
              <a:t>Managing Risk and Providing Challenge</a:t>
            </a:r>
          </a:p>
          <a:p>
            <a:pPr marL="439738" indent="-258763">
              <a:buFont typeface="Arial" panose="020B0604020202020204" pitchFamily="34" charset="0"/>
              <a:buChar char="•"/>
            </a:pPr>
            <a:r>
              <a:rPr lang="en-GB" sz="2400" dirty="0"/>
              <a:t>Medical Considerations</a:t>
            </a:r>
          </a:p>
          <a:p>
            <a:pPr marL="439738" indent="-258763">
              <a:buFont typeface="Arial" panose="020B0604020202020204" pitchFamily="34" charset="0"/>
              <a:buChar char="•"/>
            </a:pPr>
            <a:endParaRPr lang="en-GB" sz="2400" dirty="0"/>
          </a:p>
          <a:p>
            <a:pPr marL="439738" indent="-258763">
              <a:buFont typeface="Arial" panose="020B0604020202020204" pitchFamily="34" charset="0"/>
              <a:buChar char="•"/>
            </a:pPr>
            <a:r>
              <a:rPr lang="en-GB" sz="2400" dirty="0"/>
              <a:t>Personalise to your setting</a:t>
            </a:r>
          </a:p>
          <a:p>
            <a:pPr marL="439738" indent="-258763">
              <a:buFont typeface="Arial" panose="020B0604020202020204" pitchFamily="34" charset="0"/>
              <a:buChar char="•"/>
            </a:pPr>
            <a:r>
              <a:rPr lang="en-GB" sz="2400" dirty="0"/>
              <a:t>Tailor to your children</a:t>
            </a:r>
          </a:p>
          <a:p>
            <a:pPr marL="439738" indent="-258763">
              <a:buFont typeface="Arial" panose="020B0604020202020204" pitchFamily="34" charset="0"/>
              <a:buChar char="•"/>
            </a:pPr>
            <a:r>
              <a:rPr lang="en-GB" sz="2400" dirty="0"/>
              <a:t>Plan Ahead</a:t>
            </a:r>
          </a:p>
        </p:txBody>
      </p:sp>
      <p:sp>
        <p:nvSpPr>
          <p:cNvPr id="24" name="Rectangle 28">
            <a:extLst>
              <a:ext uri="{FF2B5EF4-FFF2-40B4-BE49-F238E27FC236}">
                <a16:creationId xmlns:a16="http://schemas.microsoft.com/office/drawing/2014/main" id="{B8DB8C60-3B7D-46C5-B1A9-A295D8A485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Rectangle 30">
            <a:extLst>
              <a:ext uri="{FF2B5EF4-FFF2-40B4-BE49-F238E27FC236}">
                <a16:creationId xmlns:a16="http://schemas.microsoft.com/office/drawing/2014/main" id="{7B7006A8-EB46-45ED-977F-BC489E2B7E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517815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CDE16C97-CDFC-4891-8AFB-A33BCBD8DD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6" name="Content Placeholder 2">
            <a:extLst>
              <a:ext uri="{FF2B5EF4-FFF2-40B4-BE49-F238E27FC236}">
                <a16:creationId xmlns:a16="http://schemas.microsoft.com/office/drawing/2014/main" id="{006D6B20-6D0A-4517-9B18-2A19FDF73E8E}"/>
              </a:ext>
            </a:extLst>
          </p:cNvPr>
          <p:cNvGraphicFramePr>
            <a:graphicFrameLocks noGrp="1"/>
          </p:cNvGraphicFramePr>
          <p:nvPr>
            <p:ph idx="1"/>
            <p:extLst>
              <p:ext uri="{D42A27DB-BD31-4B8C-83A1-F6EECF244321}">
                <p14:modId xmlns:p14="http://schemas.microsoft.com/office/powerpoint/2010/main" val="1702498303"/>
              </p:ext>
            </p:extLst>
          </p:nvPr>
        </p:nvGraphicFramePr>
        <p:xfrm>
          <a:off x="772732" y="2468879"/>
          <a:ext cx="10831133" cy="355706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2" name="Rectangle 11">
            <a:extLst>
              <a:ext uri="{FF2B5EF4-FFF2-40B4-BE49-F238E27FC236}">
                <a16:creationId xmlns:a16="http://schemas.microsoft.com/office/drawing/2014/main" id="{E169826A-DEB6-46C3-BC87-8C15BA79F2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Rectangle 13">
            <a:extLst>
              <a:ext uri="{FF2B5EF4-FFF2-40B4-BE49-F238E27FC236}">
                <a16:creationId xmlns:a16="http://schemas.microsoft.com/office/drawing/2014/main" id="{294AB835-3BB7-4792-96BB-F735CE7FA7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6" name="Group 5">
            <a:extLst>
              <a:ext uri="{FF2B5EF4-FFF2-40B4-BE49-F238E27FC236}">
                <a16:creationId xmlns:a16="http://schemas.microsoft.com/office/drawing/2014/main" id="{6EBE4874-9548-4F89-90EC-C94E4B6575D0}"/>
              </a:ext>
            </a:extLst>
          </p:cNvPr>
          <p:cNvGrpSpPr/>
          <p:nvPr/>
        </p:nvGrpSpPr>
        <p:grpSpPr>
          <a:xfrm>
            <a:off x="0" y="0"/>
            <a:ext cx="12192000" cy="2468880"/>
            <a:chOff x="-296214" y="-57860"/>
            <a:chExt cx="12192000" cy="2468880"/>
          </a:xfrm>
        </p:grpSpPr>
        <p:pic>
          <p:nvPicPr>
            <p:cNvPr id="5" name="Picture 4" descr="A picture containing nature&#10;&#10;Description automatically generated">
              <a:extLst>
                <a:ext uri="{FF2B5EF4-FFF2-40B4-BE49-F238E27FC236}">
                  <a16:creationId xmlns:a16="http://schemas.microsoft.com/office/drawing/2014/main" id="{F2876C73-A1E2-4A1E-8AE2-4167C58D421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96214" y="-57860"/>
              <a:ext cx="12192000" cy="2468880"/>
            </a:xfrm>
            <a:prstGeom prst="rect">
              <a:avLst/>
            </a:prstGeom>
          </p:spPr>
        </p:pic>
        <p:sp>
          <p:nvSpPr>
            <p:cNvPr id="13" name="TextBox 12">
              <a:extLst>
                <a:ext uri="{FF2B5EF4-FFF2-40B4-BE49-F238E27FC236}">
                  <a16:creationId xmlns:a16="http://schemas.microsoft.com/office/drawing/2014/main" id="{E461746A-A7E0-42D8-81E6-F5916CF25DA3}"/>
                </a:ext>
              </a:extLst>
            </p:cNvPr>
            <p:cNvSpPr txBox="1"/>
            <p:nvPr/>
          </p:nvSpPr>
          <p:spPr>
            <a:xfrm>
              <a:off x="2291644" y="503924"/>
              <a:ext cx="6479942" cy="1631216"/>
            </a:xfrm>
            <a:prstGeom prst="rect">
              <a:avLst/>
            </a:prstGeom>
            <a:noFill/>
          </p:spPr>
          <p:txBody>
            <a:bodyPr wrap="square" rtlCol="0">
              <a:spAutoFit/>
            </a:bodyPr>
            <a:lstStyle/>
            <a:p>
              <a:pPr>
                <a:spcAft>
                  <a:spcPts val="600"/>
                </a:spcAft>
              </a:pPr>
              <a:r>
                <a:rPr lang="en-GB" sz="2800" dirty="0"/>
                <a:t>EASEYS </a:t>
              </a:r>
              <a:r>
                <a:rPr lang="en-GB" dirty="0"/>
                <a:t>for</a:t>
              </a:r>
              <a:r>
                <a:rPr lang="en-GB" sz="2800" dirty="0"/>
                <a:t> ASN</a:t>
              </a:r>
            </a:p>
            <a:p>
              <a:pPr>
                <a:spcAft>
                  <a:spcPts val="600"/>
                </a:spcAft>
              </a:pPr>
              <a:r>
                <a:rPr lang="en-GB" sz="1600" b="1" dirty="0"/>
                <a:t>E</a:t>
              </a:r>
              <a:r>
                <a:rPr lang="en-GB" sz="1600" dirty="0"/>
                <a:t>ncourage </a:t>
              </a:r>
              <a:r>
                <a:rPr lang="en-GB" sz="1600" b="1" dirty="0"/>
                <a:t>A</a:t>
              </a:r>
              <a:r>
                <a:rPr lang="en-GB" sz="1600" dirty="0"/>
                <a:t>nd </a:t>
              </a:r>
              <a:r>
                <a:rPr lang="en-GB" sz="1600" b="1" dirty="0"/>
                <a:t>S</a:t>
              </a:r>
              <a:r>
                <a:rPr lang="en-GB" sz="1600" dirty="0"/>
                <a:t>upport </a:t>
              </a:r>
              <a:r>
                <a:rPr lang="en-GB" sz="1600" b="1" dirty="0"/>
                <a:t>E</a:t>
              </a:r>
              <a:r>
                <a:rPr lang="en-GB" sz="1600" dirty="0"/>
                <a:t>arly </a:t>
              </a:r>
              <a:r>
                <a:rPr lang="en-GB" sz="1600" b="1" dirty="0"/>
                <a:t>Y</a:t>
              </a:r>
              <a:r>
                <a:rPr lang="en-GB" sz="1600" dirty="0"/>
                <a:t>ears </a:t>
              </a:r>
              <a:r>
                <a:rPr lang="en-GB" sz="1600" b="1" dirty="0"/>
                <a:t>S</a:t>
              </a:r>
              <a:r>
                <a:rPr lang="en-GB" sz="1600" dirty="0"/>
                <a:t>kills for </a:t>
              </a:r>
              <a:r>
                <a:rPr lang="en-GB" sz="1600" b="1" dirty="0"/>
                <a:t>A</a:t>
              </a:r>
              <a:r>
                <a:rPr lang="en-GB" sz="1600" dirty="0"/>
                <a:t>dditional </a:t>
              </a:r>
              <a:r>
                <a:rPr lang="en-GB" sz="1600" b="1" dirty="0"/>
                <a:t>S</a:t>
              </a:r>
              <a:r>
                <a:rPr lang="en-GB" sz="1600" dirty="0"/>
                <a:t>upport </a:t>
              </a:r>
              <a:r>
                <a:rPr lang="en-GB" sz="1600" b="1" dirty="0"/>
                <a:t>N</a:t>
              </a:r>
              <a:r>
                <a:rPr lang="en-GB" sz="1600" dirty="0"/>
                <a:t>eeds</a:t>
              </a:r>
            </a:p>
            <a:p>
              <a:r>
                <a:rPr lang="en-GB" sz="2800" b="1" dirty="0"/>
                <a:t>Outdoor learning and play</a:t>
              </a:r>
              <a:endParaRPr lang="en-GB" sz="2800" dirty="0"/>
            </a:p>
            <a:p>
              <a:endParaRPr lang="en-GB" dirty="0"/>
            </a:p>
          </p:txBody>
        </p:sp>
      </p:grpSp>
      <p:pic>
        <p:nvPicPr>
          <p:cNvPr id="17" name="Graphic 16" descr="Park scene">
            <a:extLst>
              <a:ext uri="{FF2B5EF4-FFF2-40B4-BE49-F238E27FC236}">
                <a16:creationId xmlns:a16="http://schemas.microsoft.com/office/drawing/2014/main" id="{2B768DAE-8BC4-40E5-8F0F-DEE0B024DC8C}"/>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9742515" y="4408514"/>
            <a:ext cx="2449486" cy="2449486"/>
          </a:xfrm>
          <a:prstGeom prst="rect">
            <a:avLst/>
          </a:prstGeom>
        </p:spPr>
      </p:pic>
    </p:spTree>
    <p:extLst>
      <p:ext uri="{BB962C8B-B14F-4D97-AF65-F5344CB8AC3E}">
        <p14:creationId xmlns:p14="http://schemas.microsoft.com/office/powerpoint/2010/main" val="754277974"/>
      </p:ext>
    </p:extLst>
  </p:cSld>
  <p:clrMapOvr>
    <a:masterClrMapping/>
  </p:clrMapOvr>
</p:sld>
</file>

<file path=ppt/theme/theme1.xml><?xml version="1.0" encoding="utf-8"?>
<a:theme xmlns:a="http://schemas.openxmlformats.org/drawingml/2006/main" name="Retrospect">
  <a:themeElements>
    <a:clrScheme name="Retrospect">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6B9F25"/>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D26EA377-59BD-4C9C-9D94-EE8416EE4C7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45BA50B0AEA50A408B1CCE59390A0063" ma:contentTypeVersion="13" ma:contentTypeDescription="Create a new document." ma:contentTypeScope="" ma:versionID="cc5c29379c203b5f64c3f5e750b3d436">
  <xsd:schema xmlns:xsd="http://www.w3.org/2001/XMLSchema" xmlns:xs="http://www.w3.org/2001/XMLSchema" xmlns:p="http://schemas.microsoft.com/office/2006/metadata/properties" xmlns:ns3="f208d9d4-ab53-4bb8-846a-65b2416c60b1" xmlns:ns4="67b068b7-2e2b-4052-af03-84bdb19f149d" targetNamespace="http://schemas.microsoft.com/office/2006/metadata/properties" ma:root="true" ma:fieldsID="8b7dc2a6b589c863167741aeb626e3da" ns3:_="" ns4:_="">
    <xsd:import namespace="f208d9d4-ab53-4bb8-846a-65b2416c60b1"/>
    <xsd:import namespace="67b068b7-2e2b-4052-af03-84bdb19f149d"/>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DateTaken" minOccurs="0"/>
                <xsd:element ref="ns4:MediaServiceLocation" minOccurs="0"/>
                <xsd:element ref="ns4:MediaServiceOCR" minOccurs="0"/>
                <xsd:element ref="ns4:MediaServiceEventHashCode" minOccurs="0"/>
                <xsd:element ref="ns4:MediaServiceGenerationTime" minOccurs="0"/>
                <xsd:element ref="ns4:MediaServiceAutoKeyPoints" minOccurs="0"/>
                <xsd:element ref="ns4: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208d9d4-ab53-4bb8-846a-65b2416c60b1"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7b068b7-2e2b-4052-af03-84bdb19f149d"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MediaServiceAutoTags" ma:internalName="MediaServiceAutoTags"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MediaServiceLocation" ma:internalName="MediaServiceLocation" ma:readOnly="true">
      <xsd:simpleType>
        <xsd:restriction base="dms:Text"/>
      </xsd:simpleType>
    </xsd:element>
    <xsd:element name="MediaServiceOCR" ma:index="16" nillable="true" ma:displayName="MediaServiceOCR" ma:internalName="MediaServiceOCR" ma:readOnly="true">
      <xsd:simpleType>
        <xsd:restriction base="dms:Note">
          <xsd:maxLength value="255"/>
        </xsd:restriction>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DA3CE471-DDBA-4C31-9954-E0D52CC91878}">
  <ds:schemaRefs>
    <ds:schemaRef ds:uri="http://schemas.microsoft.com/sharepoint/v3/contenttype/forms"/>
  </ds:schemaRefs>
</ds:datastoreItem>
</file>

<file path=customXml/itemProps2.xml><?xml version="1.0" encoding="utf-8"?>
<ds:datastoreItem xmlns:ds="http://schemas.openxmlformats.org/officeDocument/2006/customXml" ds:itemID="{68365B0D-CB32-4C76-9C8F-45C0B7FEE9D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208d9d4-ab53-4bb8-846a-65b2416c60b1"/>
    <ds:schemaRef ds:uri="67b068b7-2e2b-4052-af03-84bdb19f14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18711C0-DF88-43E7-B612-4BA7D837F61C}">
  <ds:schemaRefs>
    <ds:schemaRef ds:uri="67b068b7-2e2b-4052-af03-84bdb19f149d"/>
    <ds:schemaRef ds:uri="http://schemas.microsoft.com/office/2006/documentManagement/types"/>
    <ds:schemaRef ds:uri="http://purl.org/dc/elements/1.1/"/>
    <ds:schemaRef ds:uri="f208d9d4-ab53-4bb8-846a-65b2416c60b1"/>
    <ds:schemaRef ds:uri="http://schemas.openxmlformats.org/package/2006/metadata/core-properties"/>
    <ds:schemaRef ds:uri="http://purl.org/dc/terms/"/>
    <ds:schemaRef ds:uri="http://purl.org/dc/dcmitype/"/>
    <ds:schemaRef ds:uri="http://schemas.microsoft.com/office/infopath/2007/PartnerControls"/>
    <ds:schemaRef ds:uri="http://schemas.microsoft.com/office/2006/metadata/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37</TotalTime>
  <Words>1924</Words>
  <Application>Microsoft Office PowerPoint</Application>
  <PresentationFormat>Widescreen</PresentationFormat>
  <Paragraphs>237</Paragraphs>
  <Slides>8</Slides>
  <Notes>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Arial</vt:lpstr>
      <vt:lpstr>Calibri</vt:lpstr>
      <vt:lpstr>Calibri Light</vt:lpstr>
      <vt:lpstr>Retrospect</vt:lpstr>
      <vt:lpstr>Outdoor  Learning and Play </vt:lpstr>
      <vt:lpstr>Challenges</vt:lpstr>
      <vt:lpstr>Spaces Can I get there?</vt:lpstr>
      <vt:lpstr>Experiences Can I join in? </vt:lpstr>
      <vt:lpstr>Experiences Am I having fun?</vt:lpstr>
      <vt:lpstr>Interactions Do I know what’s happening? </vt:lpstr>
      <vt:lpstr>Am I safe?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Outdoor  Learning and Play </dc:title>
  <dc:creator>Barbara Simons</dc:creator>
  <cp:lastModifiedBy>Barbara Simons (Education)</cp:lastModifiedBy>
  <cp:revision>1</cp:revision>
  <dcterms:created xsi:type="dcterms:W3CDTF">2021-02-11T16:27:27Z</dcterms:created>
  <dcterms:modified xsi:type="dcterms:W3CDTF">2021-06-21T15:45:42Z</dcterms:modified>
</cp:coreProperties>
</file>