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6" r:id="rId5"/>
    <p:sldId id="257" r:id="rId6"/>
    <p:sldId id="259" r:id="rId7"/>
    <p:sldId id="260" r:id="rId8"/>
    <p:sldId id="261" r:id="rId9"/>
    <p:sldId id="262" r:id="rId10"/>
    <p:sldId id="258" r:id="rId11"/>
    <p:sldId id="263" r:id="rId12"/>
    <p:sldId id="264" r:id="rId13"/>
    <p:sldId id="265" r:id="rId14"/>
    <p:sldId id="267" r:id="rId15"/>
    <p:sldId id="268" r:id="rId16"/>
    <p:sldId id="269" r:id="rId17"/>
    <p:sldId id="270"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967B1E-1418-4484-9603-37DFEC22FB49}" v="6899" dt="2020-04-13T12:46:25.851"/>
    <p1510:client id="{D51AA962-721C-94E8-3AB1-D48C446D221E}" v="629" dt="2020-04-13T11:59:27.6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8" autoAdjust="0"/>
    <p:restoredTop sz="86372" autoAdjust="0"/>
  </p:normalViewPr>
  <p:slideViewPr>
    <p:cSldViewPr snapToGrid="0">
      <p:cViewPr varScale="1">
        <p:scale>
          <a:sx n="50" d="100"/>
          <a:sy n="50" d="100"/>
        </p:scale>
        <p:origin x="60" y="27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4A935E-2B26-42A9-91DF-47657220201E}" type="datetimeFigureOut">
              <a:rPr lang="en-GB" smtClean="0"/>
              <a:t>06/07/2020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ADC2D6-BCC0-4184-BED3-9DF14459DA5E}" type="slidenum">
              <a:rPr lang="en-GB" smtClean="0"/>
              <a:t>‹#›</a:t>
            </a:fld>
            <a:endParaRPr lang="en-GB"/>
          </a:p>
        </p:txBody>
      </p:sp>
    </p:spTree>
    <p:extLst>
      <p:ext uri="{BB962C8B-B14F-4D97-AF65-F5344CB8AC3E}">
        <p14:creationId xmlns:p14="http://schemas.microsoft.com/office/powerpoint/2010/main" val="3371583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p.me/p9iAc4-c6"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p.me/p9iAc4-c6"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learn.4mentalhealth.com/"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s://eur02.safelinks.protection.outlook.com/?url=https://www.nhs.uk/conditions/stress-anxiety-depression/&amp;data=02|01||609dffd48279405ad48e08d7d4887680|89f0b56e6d164fe89dba176fa940f7c9|0|0|637211555193878502&amp;sdata=8X0xz2XlFaHjrWL2m2OQe5p/tAs7fjxIOj1vvEwkYSo%3D&amp;reserved=0" TargetMode="External"/><Relationship Id="rId4" Type="http://schemas.openxmlformats.org/officeDocument/2006/relationships/hyperlink" Target="https://www.stayingsafe.net"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Teenagers are going through a challenging stage of development.  They quite naturally prefer to spend time with their friends more so than their family.  The current situation might be difficult for them.  </a:t>
            </a:r>
          </a:p>
          <a:p>
            <a:r>
              <a:rPr lang="en-US" dirty="0">
                <a:cs typeface="Calibri"/>
              </a:rPr>
              <a:t>The stage of development that they are at can impact on their mental health as their mental health can impact on their development.  It is important to be aware of the development that is happening and how we can reach out and support young people at what can be a difficult time. </a:t>
            </a:r>
          </a:p>
          <a:p>
            <a:r>
              <a:rPr lang="en-US" dirty="0">
                <a:cs typeface="Calibri"/>
              </a:rPr>
              <a:t>Relationships are key to supporting young people.  </a:t>
            </a:r>
          </a:p>
          <a:p>
            <a:endParaRPr lang="en-US" dirty="0">
              <a:cs typeface="Calibri"/>
            </a:endParaRPr>
          </a:p>
          <a:p>
            <a:r>
              <a:rPr lang="en-US" dirty="0">
                <a:cs typeface="Calibri"/>
              </a:rPr>
              <a:t>Please remember your own self care.  It is important to remember that supporting  young people can bring up things for ourselves.  Identify people that will support you.  Also remember that you might be working </a:t>
            </a:r>
            <a:r>
              <a:rPr lang="en-US" dirty="0" err="1">
                <a:cs typeface="Calibri"/>
              </a:rPr>
              <a:t>outwith</a:t>
            </a:r>
            <a:r>
              <a:rPr lang="en-US" dirty="0">
                <a:cs typeface="Calibri"/>
              </a:rPr>
              <a:t> your normal working environment so think about the processes for sharing information.  </a:t>
            </a:r>
          </a:p>
        </p:txBody>
      </p:sp>
      <p:sp>
        <p:nvSpPr>
          <p:cNvPr id="4" name="Slide Number Placeholder 3"/>
          <p:cNvSpPr>
            <a:spLocks noGrp="1"/>
          </p:cNvSpPr>
          <p:nvPr>
            <p:ph type="sldNum" sz="quarter" idx="5"/>
          </p:nvPr>
        </p:nvSpPr>
        <p:spPr/>
        <p:txBody>
          <a:bodyPr/>
          <a:lstStyle/>
          <a:p>
            <a:fld id="{F7ADC2D6-BCC0-4184-BED3-9DF14459DA5E}" type="slidenum">
              <a:rPr lang="en-GB" smtClean="0"/>
              <a:t>1</a:t>
            </a:fld>
            <a:endParaRPr lang="en-GB"/>
          </a:p>
        </p:txBody>
      </p:sp>
    </p:spTree>
    <p:extLst>
      <p:ext uri="{BB962C8B-B14F-4D97-AF65-F5344CB8AC3E}">
        <p14:creationId xmlns:p14="http://schemas.microsoft.com/office/powerpoint/2010/main" val="918661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important</a:t>
            </a:r>
            <a:r>
              <a:rPr lang="en-GB" baseline="0" dirty="0"/>
              <a:t> to remember that at the heart of all interactions is positive relationships.  All of the information in the other training packages on nurture, positive relationships and emotional literacy, change, loss and bereavement are also key in thinking about how young people’s mental health and emotional wellbeing is supported. </a:t>
            </a:r>
          </a:p>
          <a:p>
            <a:r>
              <a:rPr lang="en-GB" baseline="0" dirty="0"/>
              <a:t>This package helps us to develop this knowledge and think about how we support the mental health of our teenagers. </a:t>
            </a:r>
          </a:p>
          <a:p>
            <a:r>
              <a:rPr lang="en-GB" baseline="0" dirty="0"/>
              <a:t>Please remember the pyramid tells us where we need to start when we think about building a relationship.  If we don’t address the blocks at the base we can’t get to the place that we want to at the top of the pyramid where we problem solve and help young people to goal set.  </a:t>
            </a:r>
          </a:p>
          <a:p>
            <a:endParaRPr lang="en-GB" dirty="0">
              <a:cs typeface="Calibri" panose="020F0502020204030204"/>
            </a:endParaRPr>
          </a:p>
          <a:p>
            <a:r>
              <a:rPr lang="en-GB" dirty="0">
                <a:cs typeface="Calibri" panose="020F0502020204030204"/>
              </a:rPr>
              <a:t>Please remember we can still do all of this and still socially distance! </a:t>
            </a:r>
          </a:p>
          <a:p>
            <a:endParaRPr lang="en-GB" dirty="0">
              <a:cs typeface="Calibri" panose="020F0502020204030204"/>
            </a:endParaRPr>
          </a:p>
        </p:txBody>
      </p:sp>
      <p:sp>
        <p:nvSpPr>
          <p:cNvPr id="4" name="Slide Number Placeholder 3"/>
          <p:cNvSpPr>
            <a:spLocks noGrp="1"/>
          </p:cNvSpPr>
          <p:nvPr>
            <p:ph type="sldNum" sz="quarter" idx="5"/>
          </p:nvPr>
        </p:nvSpPr>
        <p:spPr/>
        <p:txBody>
          <a:bodyPr/>
          <a:lstStyle/>
          <a:p>
            <a:fld id="{F7ADC2D6-BCC0-4184-BED3-9DF14459DA5E}" type="slidenum">
              <a:rPr lang="en-GB" smtClean="0"/>
              <a:t>2</a:t>
            </a:fld>
            <a:endParaRPr lang="en-GB"/>
          </a:p>
        </p:txBody>
      </p:sp>
    </p:spTree>
    <p:extLst>
      <p:ext uri="{BB962C8B-B14F-4D97-AF65-F5344CB8AC3E}">
        <p14:creationId xmlns:p14="http://schemas.microsoft.com/office/powerpoint/2010/main" val="4223964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we sometimes think quite comically about our teenagers.  We can get frustrated about some of their ways.   They aren’t choosing some of these ways but they are a response to the amount of development that is happening within their bodies.  It is a necessary stage of development that they need to go through to become adults who are experienced and able to manage experiences and situations as well as being independent of the adults who have supported them to this stage.  Think about yourselves and how your experiences as a teenager and how they helped you prepare  for adulthood.  You will remember the transitions that you made from being dependent on your parents/carers to being independent ….and the bits in between.  </a:t>
            </a:r>
          </a:p>
          <a:p>
            <a:endParaRPr lang="en-GB" dirty="0"/>
          </a:p>
          <a:p>
            <a:r>
              <a:rPr lang="en-GB" dirty="0"/>
              <a:t>From the time that puberty starts teenagers are going through a huge amount of development.  Their brain is going through a similar process as it did when they were aged 0-3 years old.  They are also making sense of who they are and how they fit into the world.  It is a time of  change….lots of change.  </a:t>
            </a:r>
          </a:p>
        </p:txBody>
      </p:sp>
      <p:sp>
        <p:nvSpPr>
          <p:cNvPr id="4" name="Slide Number Placeholder 3"/>
          <p:cNvSpPr>
            <a:spLocks noGrp="1"/>
          </p:cNvSpPr>
          <p:nvPr>
            <p:ph type="sldNum" sz="quarter" idx="5"/>
          </p:nvPr>
        </p:nvSpPr>
        <p:spPr/>
        <p:txBody>
          <a:bodyPr/>
          <a:lstStyle/>
          <a:p>
            <a:fld id="{F7ADC2D6-BCC0-4184-BED3-9DF14459DA5E}" type="slidenum">
              <a:rPr lang="en-GB" smtClean="0"/>
              <a:t>3</a:t>
            </a:fld>
            <a:endParaRPr lang="en-GB"/>
          </a:p>
        </p:txBody>
      </p:sp>
    </p:spTree>
    <p:extLst>
      <p:ext uri="{BB962C8B-B14F-4D97-AF65-F5344CB8AC3E}">
        <p14:creationId xmlns:p14="http://schemas.microsoft.com/office/powerpoint/2010/main" val="1564304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we know a lot more about brains now due to being able to use MRI scans to see what is happening in brains while they are still alive.  Teenagers will look physically mature in many ways, however their brains are still going through a lot of development.  </a:t>
            </a:r>
          </a:p>
          <a:p>
            <a:r>
              <a:rPr lang="en-GB" dirty="0"/>
              <a:t>As adults, we have skills such as being able to think through situations, assess them and plan.  This is because our prefrontal cortex is developed.  We know from MRI scans that the prefrontal cortex is underdeveloped in teenage brains.  </a:t>
            </a:r>
          </a:p>
          <a:p>
            <a:r>
              <a:rPr lang="en-GB" dirty="0"/>
              <a:t>Teenagers use the limbic system (the emotional part of the brain)  more then adults.  This helps us to explain many of the reactions that we might be familiar with.   </a:t>
            </a:r>
          </a:p>
        </p:txBody>
      </p:sp>
      <p:sp>
        <p:nvSpPr>
          <p:cNvPr id="4" name="Slide Number Placeholder 3"/>
          <p:cNvSpPr>
            <a:spLocks noGrp="1"/>
          </p:cNvSpPr>
          <p:nvPr>
            <p:ph type="sldNum" sz="quarter" idx="5"/>
          </p:nvPr>
        </p:nvSpPr>
        <p:spPr/>
        <p:txBody>
          <a:bodyPr/>
          <a:lstStyle/>
          <a:p>
            <a:fld id="{F7ADC2D6-BCC0-4184-BED3-9DF14459DA5E}" type="slidenum">
              <a:rPr lang="en-GB" smtClean="0"/>
              <a:t>4</a:t>
            </a:fld>
            <a:endParaRPr lang="en-GB"/>
          </a:p>
        </p:txBody>
      </p:sp>
    </p:spTree>
    <p:extLst>
      <p:ext uri="{BB962C8B-B14F-4D97-AF65-F5344CB8AC3E}">
        <p14:creationId xmlns:p14="http://schemas.microsoft.com/office/powerpoint/2010/main" val="1225952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think a bit more about the science of what is happening in the teenage brain.  So if you look at what the prefrontal cortex's role is and think about in teenagers it isn't developed, it helps us to understand the things they struggle with such as being organised – think about the transitions they undergo, especially going into S1 where they have to be organised and remember their timetable, books and much more on a daily basis.  </a:t>
            </a:r>
          </a:p>
          <a:p>
            <a:endParaRPr lang="en-GB" dirty="0">
              <a:cs typeface="Calibri" panose="020F0502020204030204"/>
            </a:endParaRPr>
          </a:p>
          <a:p>
            <a:r>
              <a:rPr lang="en-GB" dirty="0">
                <a:cs typeface="Calibri" panose="020F0502020204030204"/>
              </a:rPr>
              <a:t>The limbic system being the most developed part of the brain helps us to think about some of the mood fluctuations we might see.  Some of the other changes that we notice in this stage of development are:</a:t>
            </a:r>
          </a:p>
          <a:p>
            <a:pPr marL="171450" indent="-171450">
              <a:buFont typeface="Arial"/>
              <a:buChar char="•"/>
            </a:pPr>
            <a:r>
              <a:rPr lang="en-GB" dirty="0">
                <a:cs typeface="Calibri" panose="020F0502020204030204"/>
              </a:rPr>
              <a:t>Sleep – melatonin that chemical in our brain that helps us to sleep starts to be produced later in the evening meaning that bedtimes become later.  </a:t>
            </a:r>
          </a:p>
          <a:p>
            <a:pPr marL="171450" indent="-171450">
              <a:buFont typeface="Arial"/>
              <a:buChar char="•"/>
            </a:pPr>
            <a:r>
              <a:rPr lang="en-GB" dirty="0">
                <a:cs typeface="Calibri" panose="020F0502020204030204"/>
              </a:rPr>
              <a:t>Inability to read faces and understand what people might be thinking - </a:t>
            </a:r>
            <a:r>
              <a:rPr lang="en-GB" dirty="0"/>
              <a:t>Pictures of the </a:t>
            </a:r>
            <a:r>
              <a:rPr lang="en-GB" b="1" dirty="0"/>
              <a:t>brain</a:t>
            </a:r>
            <a:r>
              <a:rPr lang="en-GB" dirty="0"/>
              <a:t> in action show that adolescents' </a:t>
            </a:r>
            <a:r>
              <a:rPr lang="en-GB" b="1" dirty="0"/>
              <a:t>brains work</a:t>
            </a:r>
            <a:r>
              <a:rPr lang="en-GB" dirty="0"/>
              <a:t> differently than adults when they make decisions or solve problems. Their actions are guided more by the emotional and reactive amygdala and less by the thoughtful, logical frontal cortex. ... misread or misinterpret social cues and emotions.</a:t>
            </a:r>
            <a:endParaRPr lang="en-GB" dirty="0">
              <a:cs typeface="Calibri" panose="020F0502020204030204"/>
            </a:endParaRPr>
          </a:p>
          <a:p>
            <a:endParaRPr lang="en-GB" dirty="0">
              <a:cs typeface="Calibri" panose="020F0502020204030204"/>
            </a:endParaRPr>
          </a:p>
          <a:p>
            <a:pPr>
              <a:buFont typeface="Arial"/>
            </a:pPr>
            <a:r>
              <a:rPr lang="en-GB" dirty="0">
                <a:cs typeface="Calibri" panose="020F0502020204030204"/>
              </a:rPr>
              <a:t>What we must remember is that this is an important stage of their development.  Relationships are really key. There is also a window of opportunity to support young people and change outcomes for them if they have experienced adversity in their earlier years.  </a:t>
            </a:r>
          </a:p>
          <a:p>
            <a:pPr>
              <a:buFont typeface="Arial"/>
            </a:pPr>
            <a:r>
              <a:rPr lang="en-GB" dirty="0">
                <a:cs typeface="Calibri" panose="020F0502020204030204"/>
              </a:rPr>
              <a:t>The brain is also like a sponge for new learning as Dan Siegel will talk about in the video on the next slide.  </a:t>
            </a:r>
          </a:p>
          <a:p>
            <a:endParaRPr lang="en-GB" dirty="0">
              <a:cs typeface="Calibri" panose="020F0502020204030204"/>
            </a:endParaRPr>
          </a:p>
        </p:txBody>
      </p:sp>
      <p:sp>
        <p:nvSpPr>
          <p:cNvPr id="4" name="Slide Number Placeholder 3"/>
          <p:cNvSpPr>
            <a:spLocks noGrp="1"/>
          </p:cNvSpPr>
          <p:nvPr>
            <p:ph type="sldNum" sz="quarter" idx="5"/>
          </p:nvPr>
        </p:nvSpPr>
        <p:spPr/>
        <p:txBody>
          <a:bodyPr/>
          <a:lstStyle/>
          <a:p>
            <a:fld id="{F7ADC2D6-BCC0-4184-BED3-9DF14459DA5E}" type="slidenum">
              <a:rPr lang="en-GB" smtClean="0"/>
              <a:t>5</a:t>
            </a:fld>
            <a:endParaRPr lang="en-GB"/>
          </a:p>
        </p:txBody>
      </p:sp>
    </p:spTree>
    <p:extLst>
      <p:ext uri="{BB962C8B-B14F-4D97-AF65-F5344CB8AC3E}">
        <p14:creationId xmlns:p14="http://schemas.microsoft.com/office/powerpoint/2010/main" val="723683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Dan Siegel, in this video helps us to think about teenagers and how we can capture their strengths and deepen our understanding of this developmental stage. </a:t>
            </a:r>
          </a:p>
        </p:txBody>
      </p:sp>
      <p:sp>
        <p:nvSpPr>
          <p:cNvPr id="4" name="Slide Number Placeholder 3"/>
          <p:cNvSpPr>
            <a:spLocks noGrp="1"/>
          </p:cNvSpPr>
          <p:nvPr>
            <p:ph type="sldNum" sz="quarter" idx="5"/>
          </p:nvPr>
        </p:nvSpPr>
        <p:spPr/>
        <p:txBody>
          <a:bodyPr/>
          <a:lstStyle/>
          <a:p>
            <a:fld id="{F7ADC2D6-BCC0-4184-BED3-9DF14459DA5E}" type="slidenum">
              <a:rPr lang="en-GB" smtClean="0"/>
              <a:t>6</a:t>
            </a:fld>
            <a:endParaRPr lang="en-GB"/>
          </a:p>
        </p:txBody>
      </p:sp>
    </p:spTree>
    <p:extLst>
      <p:ext uri="{BB962C8B-B14F-4D97-AF65-F5344CB8AC3E}">
        <p14:creationId xmlns:p14="http://schemas.microsoft.com/office/powerpoint/2010/main" val="3188022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the prefrontal cortex isn’t working then we, as adults around teenagers, need to step in at times and be their prefrontal cortex.  If we think about the wellbeing indicators and how they assess our wellbeing it helps us to think about the tasks we need to support them with to in turn support their wellbeing.  </a:t>
            </a:r>
          </a:p>
          <a:p>
            <a:r>
              <a:rPr lang="en-GB" dirty="0"/>
              <a:t>For example - Safe – teenagers like to engage in risk taking behaviours due their brain not being able to think ahead, plan and assess situations – sometimes we need to support them to think about this, do the planning and help them to assess situations and prepare for them.   </a:t>
            </a:r>
          </a:p>
          <a:p>
            <a:r>
              <a:rPr lang="en-GB" dirty="0">
                <a:cs typeface="Calibri"/>
              </a:rPr>
              <a:t>This is a good blog to read to have a better understanding of how teenagers might be managing at the moment </a:t>
            </a:r>
            <a:r>
              <a:rPr lang="en-GB" dirty="0">
                <a:hlinkClick r:id="rId3"/>
              </a:rPr>
              <a:t>Getting through lockdown together with teenagers </a:t>
            </a:r>
            <a:endParaRPr lang="en-GB" dirty="0"/>
          </a:p>
          <a:p>
            <a:endParaRPr lang="en-GB" dirty="0">
              <a:cs typeface="Calibri"/>
            </a:endParaRPr>
          </a:p>
          <a:p>
            <a:endParaRPr lang="en-GB" dirty="0">
              <a:cs typeface="Calibri"/>
            </a:endParaRPr>
          </a:p>
          <a:p>
            <a:endParaRPr lang="en-GB" dirty="0">
              <a:cs typeface="Calibri"/>
            </a:endParaRPr>
          </a:p>
        </p:txBody>
      </p:sp>
      <p:sp>
        <p:nvSpPr>
          <p:cNvPr id="4" name="Slide Number Placeholder 3"/>
          <p:cNvSpPr>
            <a:spLocks noGrp="1"/>
          </p:cNvSpPr>
          <p:nvPr>
            <p:ph type="sldNum" sz="quarter" idx="5"/>
          </p:nvPr>
        </p:nvSpPr>
        <p:spPr/>
        <p:txBody>
          <a:bodyPr/>
          <a:lstStyle/>
          <a:p>
            <a:fld id="{F7ADC2D6-BCC0-4184-BED3-9DF14459DA5E}" type="slidenum">
              <a:rPr lang="en-GB" smtClean="0"/>
              <a:t>7</a:t>
            </a:fld>
            <a:endParaRPr lang="en-GB"/>
          </a:p>
        </p:txBody>
      </p:sp>
    </p:spTree>
    <p:extLst>
      <p:ext uri="{BB962C8B-B14F-4D97-AF65-F5344CB8AC3E}">
        <p14:creationId xmlns:p14="http://schemas.microsoft.com/office/powerpoint/2010/main" val="913749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These steps help to think about what you might notice and how you can respond.  </a:t>
            </a:r>
          </a:p>
        </p:txBody>
      </p:sp>
      <p:sp>
        <p:nvSpPr>
          <p:cNvPr id="4" name="Slide Number Placeholder 3"/>
          <p:cNvSpPr>
            <a:spLocks noGrp="1"/>
          </p:cNvSpPr>
          <p:nvPr>
            <p:ph type="sldNum" sz="quarter" idx="5"/>
          </p:nvPr>
        </p:nvSpPr>
        <p:spPr/>
        <p:txBody>
          <a:bodyPr/>
          <a:lstStyle/>
          <a:p>
            <a:fld id="{F7ADC2D6-BCC0-4184-BED3-9DF14459DA5E}" type="slidenum">
              <a:rPr lang="en-GB" smtClean="0"/>
              <a:t>8</a:t>
            </a:fld>
            <a:endParaRPr lang="en-GB"/>
          </a:p>
        </p:txBody>
      </p:sp>
    </p:spTree>
    <p:extLst>
      <p:ext uri="{BB962C8B-B14F-4D97-AF65-F5344CB8AC3E}">
        <p14:creationId xmlns:p14="http://schemas.microsoft.com/office/powerpoint/2010/main" val="2060454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This helps you to think about what you might have noticed, the changes from normal presentation.  Some of what you might observe might be normal teenage reactions, but if you see that some of these are happening regularly and persistently you might want to think about what you could do.  </a:t>
            </a:r>
          </a:p>
        </p:txBody>
      </p:sp>
      <p:sp>
        <p:nvSpPr>
          <p:cNvPr id="4" name="Slide Number Placeholder 3"/>
          <p:cNvSpPr>
            <a:spLocks noGrp="1"/>
          </p:cNvSpPr>
          <p:nvPr>
            <p:ph type="sldNum" sz="quarter" idx="5"/>
          </p:nvPr>
        </p:nvSpPr>
        <p:spPr/>
        <p:txBody>
          <a:bodyPr/>
          <a:lstStyle/>
          <a:p>
            <a:fld id="{F7ADC2D6-BCC0-4184-BED3-9DF14459DA5E}" type="slidenum">
              <a:rPr lang="en-GB" smtClean="0"/>
              <a:t>9</a:t>
            </a:fld>
            <a:endParaRPr lang="en-GB"/>
          </a:p>
        </p:txBody>
      </p:sp>
    </p:spTree>
    <p:extLst>
      <p:ext uri="{BB962C8B-B14F-4D97-AF65-F5344CB8AC3E}">
        <p14:creationId xmlns:p14="http://schemas.microsoft.com/office/powerpoint/2010/main" val="3733250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You might have observed changes in  a young persons presentation.  You might be wondering if you should approach them.  Consider if you are the right person or is there someone else that they might have a relationship with, think about when you do this, how you do it.  </a:t>
            </a:r>
          </a:p>
          <a:p>
            <a:r>
              <a:rPr lang="en-US">
                <a:cs typeface="Calibri"/>
              </a:rPr>
              <a:t>Always be respectful to the young persons privacy.  They might not want to take you up on your offer to chat.  That's okay but if you are worried about them, share with the team.  </a:t>
            </a:r>
            <a:endParaRPr lang="en-US" dirty="0">
              <a:cs typeface="Calibri"/>
            </a:endParaRPr>
          </a:p>
        </p:txBody>
      </p:sp>
      <p:sp>
        <p:nvSpPr>
          <p:cNvPr id="4" name="Slide Number Placeholder 3"/>
          <p:cNvSpPr>
            <a:spLocks noGrp="1"/>
          </p:cNvSpPr>
          <p:nvPr>
            <p:ph type="sldNum" sz="quarter" idx="5"/>
          </p:nvPr>
        </p:nvSpPr>
        <p:spPr/>
        <p:txBody>
          <a:bodyPr/>
          <a:lstStyle/>
          <a:p>
            <a:fld id="{F7ADC2D6-BCC0-4184-BED3-9DF14459DA5E}" type="slidenum">
              <a:rPr lang="en-GB" smtClean="0"/>
              <a:t>10</a:t>
            </a:fld>
            <a:endParaRPr lang="en-GB"/>
          </a:p>
        </p:txBody>
      </p:sp>
    </p:spTree>
    <p:extLst>
      <p:ext uri="{BB962C8B-B14F-4D97-AF65-F5344CB8AC3E}">
        <p14:creationId xmlns:p14="http://schemas.microsoft.com/office/powerpoint/2010/main" val="3025106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Finding ways to be direct and ask people how they are is easy but sometimes the answer can initially be 'fine' we are all masters at trying to avoid talking about what is happening for us.  How are you?  Can I help you?  Is there anything that you would like to talk about?  </a:t>
            </a:r>
          </a:p>
          <a:p>
            <a:r>
              <a:rPr lang="en-US" dirty="0">
                <a:cs typeface="Calibri"/>
              </a:rPr>
              <a:t>Remember to be a good listener and to stay with the young person and not try to fill silences or take the conversation off focus.  </a:t>
            </a:r>
          </a:p>
          <a:p>
            <a:endParaRPr lang="en-US" dirty="0">
              <a:cs typeface="Calibri"/>
            </a:endParaRPr>
          </a:p>
        </p:txBody>
      </p:sp>
      <p:sp>
        <p:nvSpPr>
          <p:cNvPr id="4" name="Slide Number Placeholder 3"/>
          <p:cNvSpPr>
            <a:spLocks noGrp="1"/>
          </p:cNvSpPr>
          <p:nvPr>
            <p:ph type="sldNum" sz="quarter" idx="5"/>
          </p:nvPr>
        </p:nvSpPr>
        <p:spPr/>
        <p:txBody>
          <a:bodyPr/>
          <a:lstStyle/>
          <a:p>
            <a:fld id="{F7ADC2D6-BCC0-4184-BED3-9DF14459DA5E}" type="slidenum">
              <a:rPr lang="en-GB" smtClean="0"/>
              <a:t>11</a:t>
            </a:fld>
            <a:endParaRPr lang="en-GB"/>
          </a:p>
        </p:txBody>
      </p:sp>
    </p:spTree>
    <p:extLst>
      <p:ext uri="{BB962C8B-B14F-4D97-AF65-F5344CB8AC3E}">
        <p14:creationId xmlns:p14="http://schemas.microsoft.com/office/powerpoint/2010/main" val="4037330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worst crisis that a young person could be experiencing is that they are having thoughts of suicide.  </a:t>
            </a:r>
          </a:p>
          <a:p>
            <a:r>
              <a:rPr lang="en-US" dirty="0">
                <a:cs typeface="Calibri"/>
              </a:rPr>
              <a:t>It's really important that you ask this question as it will be hard for the young person to tell you this.  People often worry that asking about suicide can put the idea in someone's head if they hadn't thought about this already.  There has been research about this and this is not true.  If someone is having thoughts of suicide they will be relieved that someone is asking them and will be able to answer.  If they don't they will know that you are someone who is willing to talk about suicide and they could discuss this with again in the future.  </a:t>
            </a:r>
          </a:p>
          <a:p>
            <a:endParaRPr lang="en-US" dirty="0">
              <a:cs typeface="Calibri"/>
            </a:endParaRPr>
          </a:p>
          <a:p>
            <a:r>
              <a:rPr lang="en-US" dirty="0">
                <a:cs typeface="Calibri"/>
              </a:rPr>
              <a:t>When you ask about suicide it is important to ask directly – some examples of ways to ask are:</a:t>
            </a:r>
          </a:p>
          <a:p>
            <a:pPr marL="171450" indent="-171450">
              <a:buFont typeface="Arial"/>
              <a:buChar char="•"/>
            </a:pPr>
            <a:r>
              <a:rPr lang="en-US" dirty="0">
                <a:cs typeface="Calibri"/>
              </a:rPr>
              <a:t>Sometimes when people feel the way that you have been describing to me they might be thinking about suicide, are you thinking about suicide?</a:t>
            </a:r>
          </a:p>
          <a:p>
            <a:pPr marL="171450" indent="-171450">
              <a:buFont typeface="Arial"/>
              <a:buChar char="•"/>
            </a:pPr>
            <a:r>
              <a:rPr lang="en-US" dirty="0">
                <a:cs typeface="Calibri"/>
              </a:rPr>
              <a:t>Do you have thoughts of suicide?  </a:t>
            </a:r>
          </a:p>
          <a:p>
            <a:endParaRPr lang="en-US" dirty="0">
              <a:cs typeface="Calibri"/>
            </a:endParaRPr>
          </a:p>
          <a:p>
            <a:r>
              <a:rPr lang="en-US" dirty="0">
                <a:cs typeface="Calibri"/>
              </a:rPr>
              <a:t>If you are aware that a young person is self harming you should ask them if they are having thoughts of suicide.  52% of young people reported to  have died by suicide in a study by Manchester University had previously self harmed.   Not everyone who self harms does have thoughts of suicide but it's important to ask so that you know how best to help them.  </a:t>
            </a:r>
          </a:p>
          <a:p>
            <a:endParaRPr lang="en-US" dirty="0">
              <a:cs typeface="Calibri"/>
            </a:endParaRPr>
          </a:p>
          <a:p>
            <a:r>
              <a:rPr lang="en-US" dirty="0">
                <a:cs typeface="Calibri"/>
              </a:rPr>
              <a:t>If the young person says yes they do have thoughts of suicide,  you can ask them the following:</a:t>
            </a:r>
          </a:p>
          <a:p>
            <a:pPr marL="171450" indent="-171450">
              <a:buFont typeface="Arial"/>
              <a:buChar char="•"/>
            </a:pPr>
            <a:r>
              <a:rPr lang="en-US" dirty="0">
                <a:cs typeface="Calibri"/>
              </a:rPr>
              <a:t>Is that because you want to die?</a:t>
            </a:r>
          </a:p>
          <a:p>
            <a:pPr marL="171450" indent="-171450">
              <a:buFont typeface="Arial"/>
              <a:buChar char="•"/>
            </a:pPr>
            <a:r>
              <a:rPr lang="en-US" dirty="0">
                <a:cs typeface="Calibri"/>
              </a:rPr>
              <a:t>Or is it because things feel so overwhelming that if you could press 'pause' until things felt easier to cope with you would?  </a:t>
            </a:r>
          </a:p>
          <a:p>
            <a:pPr marL="171450" indent="-171450">
              <a:buFont typeface="Arial"/>
              <a:buChar char="•"/>
            </a:pPr>
            <a:endParaRPr lang="en-US" dirty="0">
              <a:cs typeface="Calibri"/>
            </a:endParaRPr>
          </a:p>
          <a:p>
            <a:r>
              <a:rPr lang="en-US" dirty="0">
                <a:cs typeface="Calibri"/>
              </a:rPr>
              <a:t>You should also ask if they have a plan and find out what that is – do they have a timeframe.  </a:t>
            </a:r>
          </a:p>
          <a:p>
            <a:r>
              <a:rPr lang="en-US" dirty="0">
                <a:cs typeface="Calibri"/>
              </a:rPr>
              <a:t>For a lot of young people just talking about things diffused the feelings but not for all.  Please make sure that you share concerns with appropriate people and use the Highland Practice Model to help you think about what is shared.  </a:t>
            </a:r>
          </a:p>
          <a:p>
            <a:r>
              <a:rPr lang="en-US" dirty="0">
                <a:cs typeface="Calibri"/>
              </a:rPr>
              <a:t>You can also speak to the assigned PMWH for the hub you are working at.  </a:t>
            </a:r>
          </a:p>
          <a:p>
            <a:r>
              <a:rPr lang="en-US" dirty="0">
                <a:cs typeface="Calibri"/>
              </a:rPr>
              <a:t>If there are</a:t>
            </a:r>
            <a:r>
              <a:rPr lang="en-US" b="1" dirty="0">
                <a:cs typeface="Calibri"/>
              </a:rPr>
              <a:t> serious concerns about immediate risk</a:t>
            </a:r>
            <a:r>
              <a:rPr lang="en-US" dirty="0">
                <a:cs typeface="Calibri"/>
              </a:rPr>
              <a:t> please phone the duty line at the Phoenix </a:t>
            </a:r>
            <a:r>
              <a:rPr lang="en-US" dirty="0" err="1">
                <a:cs typeface="Calibri"/>
              </a:rPr>
              <a:t>centre</a:t>
            </a:r>
            <a:r>
              <a:rPr lang="en-US" dirty="0">
                <a:cs typeface="Calibri"/>
              </a:rPr>
              <a:t> to discuss.  </a:t>
            </a:r>
          </a:p>
          <a:p>
            <a:r>
              <a:rPr lang="en-US" dirty="0">
                <a:cs typeface="Calibri"/>
              </a:rPr>
              <a:t>It is important to remember normal child protection guidance and discuss with others at the hub what you might need to share with parents.  </a:t>
            </a:r>
          </a:p>
          <a:p>
            <a:r>
              <a:rPr lang="en-US" dirty="0">
                <a:cs typeface="Calibri"/>
              </a:rPr>
              <a:t>When you spend time talking to a young person a lot of the worries that have caused the distress will  be diffused and it will allow them time to think about some of the more pressing concerns.   </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F7ADC2D6-BCC0-4184-BED3-9DF14459DA5E}" type="slidenum">
              <a:rPr lang="en-GB" smtClean="0"/>
              <a:t>12</a:t>
            </a:fld>
            <a:endParaRPr lang="en-GB"/>
          </a:p>
        </p:txBody>
      </p:sp>
    </p:spTree>
    <p:extLst>
      <p:ext uri="{BB962C8B-B14F-4D97-AF65-F5344CB8AC3E}">
        <p14:creationId xmlns:p14="http://schemas.microsoft.com/office/powerpoint/2010/main" val="2333797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Normalising  feelings is helpful to let young people know that their emotions are things that everyone experiences and there is no shame in having the  e.g. I get angry when people do things like that too – or 'those are normal feelings to have when things like that happen'.   </a:t>
            </a:r>
          </a:p>
          <a:p>
            <a:endParaRPr lang="en-GB" dirty="0">
              <a:cs typeface="Calibri"/>
            </a:endParaRPr>
          </a:p>
          <a:p>
            <a:r>
              <a:rPr lang="en-GB" dirty="0">
                <a:cs typeface="Calibri"/>
              </a:rPr>
              <a:t>Taking a young persons distress seriously and acknowledging their experiences as valid for them is very healing and it is good practice for building their empathy with others too.   </a:t>
            </a:r>
          </a:p>
          <a:p>
            <a:endParaRPr lang="en-GB" dirty="0">
              <a:cs typeface="Calibri"/>
            </a:endParaRPr>
          </a:p>
          <a:p>
            <a:endParaRPr lang="en-GB" dirty="0">
              <a:cs typeface="Calibri"/>
            </a:endParaRPr>
          </a:p>
          <a:p>
            <a:r>
              <a:rPr lang="en-GB" dirty="0">
                <a:cs typeface="Calibri"/>
              </a:rPr>
              <a:t>Helping guide young people to resources that might help them can help.  Sometimes they might need some support to think about what would be helpful.  The CAMHS website has a range of resources for different things.  You can both look at it from an acceptable distance and talk through what might be helpful.  </a:t>
            </a:r>
          </a:p>
          <a:p>
            <a:endParaRPr lang="en-GB" dirty="0">
              <a:cs typeface="Calibri"/>
            </a:endParaRPr>
          </a:p>
          <a:p>
            <a:r>
              <a:rPr lang="en-GB" dirty="0">
                <a:cs typeface="Calibri"/>
              </a:rPr>
              <a:t>The Wellbeing site has a wellbeing plan that young people could complete as well as some good ideas about looking after their wellbeing.  </a:t>
            </a:r>
          </a:p>
          <a:p>
            <a:r>
              <a:rPr lang="en-GB" dirty="0">
                <a:cs typeface="Calibri"/>
              </a:rPr>
              <a:t>The Highland Suicide app and the Safety planning site also have safety plans that can be completed by you and the young person.  </a:t>
            </a:r>
          </a:p>
          <a:p>
            <a:endParaRPr lang="en-GB" dirty="0">
              <a:cs typeface="Calibri"/>
            </a:endParaRPr>
          </a:p>
          <a:p>
            <a:endParaRPr lang="en-GB"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F7ADC2D6-BCC0-4184-BED3-9DF14459DA5E}" type="slidenum">
              <a:rPr lang="en-GB" smtClean="0"/>
              <a:t>13</a:t>
            </a:fld>
            <a:endParaRPr lang="en-GB"/>
          </a:p>
        </p:txBody>
      </p:sp>
    </p:spTree>
    <p:extLst>
      <p:ext uri="{BB962C8B-B14F-4D97-AF65-F5344CB8AC3E}">
        <p14:creationId xmlns:p14="http://schemas.microsoft.com/office/powerpoint/2010/main" val="184467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Engaging regularly with a young person is important.  A check in with them can be done on a 1:1 basis but can also be done other subtle ways.  It's important to let them know that you will want to make sure they are okay and they can help you to think about what is an acceptable way of doing this.  You might agree that you will meet with them once a week but they can also let you know if they need to speak to you more often than that – maybe agree a signal for this as asking for help can be hard.  </a:t>
            </a:r>
          </a:p>
          <a:p>
            <a:endParaRPr lang="en-US" dirty="0">
              <a:cs typeface="Calibri"/>
            </a:endParaRPr>
          </a:p>
          <a:p>
            <a:r>
              <a:rPr lang="en-US" dirty="0">
                <a:cs typeface="Calibri"/>
              </a:rPr>
              <a:t>Speaking to professionals – if you feel that you would like to speak about a young person and your concerns please contact the assigned Primary Mental Health worker and/or Educational Psychologist.  They can provide you with relevant support and help to think about if other support is required.  </a:t>
            </a:r>
          </a:p>
          <a:p>
            <a:endParaRPr lang="en-US" dirty="0">
              <a:cs typeface="Calibri"/>
            </a:endParaRPr>
          </a:p>
          <a:p>
            <a:r>
              <a:rPr lang="en-US" dirty="0">
                <a:cs typeface="Calibri"/>
              </a:rPr>
              <a:t>Further learning for teachers re mental health by SAMH can be accessed </a:t>
            </a:r>
            <a:r>
              <a:rPr lang="en-US" dirty="0">
                <a:hlinkClick r:id="rId3"/>
              </a:rPr>
              <a:t>here</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F7ADC2D6-BCC0-4184-BED3-9DF14459DA5E}" type="slidenum">
              <a:rPr lang="en-GB" smtClean="0"/>
              <a:t>14</a:t>
            </a:fld>
            <a:endParaRPr lang="en-GB"/>
          </a:p>
        </p:txBody>
      </p:sp>
    </p:spTree>
    <p:extLst>
      <p:ext uri="{BB962C8B-B14F-4D97-AF65-F5344CB8AC3E}">
        <p14:creationId xmlns:p14="http://schemas.microsoft.com/office/powerpoint/2010/main" val="2286993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Please remember that you are important.  Discuss cases with the link professionals – PMWH and EP.  </a:t>
            </a:r>
          </a:p>
          <a:p>
            <a:r>
              <a:rPr lang="en-US" dirty="0">
                <a:cs typeface="Calibri"/>
              </a:rPr>
              <a:t>Some of the resources below might be helpful:</a:t>
            </a:r>
          </a:p>
          <a:p>
            <a:endParaRPr lang="en-US" dirty="0"/>
          </a:p>
          <a:p>
            <a:r>
              <a:rPr lang="en-US" dirty="0">
                <a:hlinkClick r:id="rId3"/>
              </a:rPr>
              <a:t>http://learn.4mentalhealth.com/</a:t>
            </a:r>
            <a:endParaRPr lang="en-US" dirty="0">
              <a:cs typeface="Calibri"/>
              <a:hlinkClick r:id="rId3"/>
            </a:endParaRPr>
          </a:p>
          <a:p>
            <a:r>
              <a:rPr lang="en-US" dirty="0">
                <a:hlinkClick r:id="rId4"/>
              </a:rPr>
              <a:t>https://www.stayingsafe.net</a:t>
            </a:r>
            <a:endParaRPr lang="en-US" dirty="0">
              <a:cs typeface="Calibri"/>
              <a:hlinkClick r:id="rId4"/>
            </a:endParaRPr>
          </a:p>
          <a:p>
            <a:r>
              <a:rPr lang="en-US" dirty="0">
                <a:hlinkClick r:id="rId5"/>
              </a:rPr>
              <a:t>NHS mental health and wellbeing website</a:t>
            </a:r>
            <a:endParaRPr lang="en-US" dirty="0">
              <a:cs typeface="Calibri"/>
              <a:hlinkClick r:id="rId5"/>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F7ADC2D6-BCC0-4184-BED3-9DF14459DA5E}" type="slidenum">
              <a:rPr lang="en-GB" smtClean="0"/>
              <a:t>15</a:t>
            </a:fld>
            <a:endParaRPr lang="en-GB"/>
          </a:p>
        </p:txBody>
      </p:sp>
    </p:spTree>
    <p:extLst>
      <p:ext uri="{BB962C8B-B14F-4D97-AF65-F5344CB8AC3E}">
        <p14:creationId xmlns:p14="http://schemas.microsoft.com/office/powerpoint/2010/main" val="2368279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C434F-2DEC-4F3C-B181-F086B2A993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A78B882-C309-4A61-BA34-6BB2F67E39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BC0D10C-ECAB-4667-8493-1BAADF2E02EF}"/>
              </a:ext>
            </a:extLst>
          </p:cNvPr>
          <p:cNvSpPr>
            <a:spLocks noGrp="1"/>
          </p:cNvSpPr>
          <p:nvPr>
            <p:ph type="dt" sz="half" idx="10"/>
          </p:nvPr>
        </p:nvSpPr>
        <p:spPr/>
        <p:txBody>
          <a:bodyPr/>
          <a:lstStyle/>
          <a:p>
            <a:fld id="{1DB2FDDD-513A-49F9-ACE6-87EFF11189F1}" type="datetimeFigureOut">
              <a:rPr lang="en-GB" smtClean="0"/>
              <a:t>06/07/2020</a:t>
            </a:fld>
            <a:endParaRPr lang="en-GB"/>
          </a:p>
        </p:txBody>
      </p:sp>
      <p:sp>
        <p:nvSpPr>
          <p:cNvPr id="5" name="Footer Placeholder 4">
            <a:extLst>
              <a:ext uri="{FF2B5EF4-FFF2-40B4-BE49-F238E27FC236}">
                <a16:creationId xmlns:a16="http://schemas.microsoft.com/office/drawing/2014/main" id="{F22240A9-159A-4D51-A9B7-F2ADA521DC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13A56A-9D04-4D84-9C3A-112FFD7CD174}"/>
              </a:ext>
            </a:extLst>
          </p:cNvPr>
          <p:cNvSpPr>
            <a:spLocks noGrp="1"/>
          </p:cNvSpPr>
          <p:nvPr>
            <p:ph type="sldNum" sz="quarter" idx="12"/>
          </p:nvPr>
        </p:nvSpPr>
        <p:spPr/>
        <p:txBody>
          <a:bodyPr/>
          <a:lstStyle/>
          <a:p>
            <a:fld id="{DE7C5247-69A1-44EE-B53D-F7E636A25FF8}" type="slidenum">
              <a:rPr lang="en-GB" smtClean="0"/>
              <a:t>‹#›</a:t>
            </a:fld>
            <a:endParaRPr lang="en-GB"/>
          </a:p>
        </p:txBody>
      </p:sp>
    </p:spTree>
    <p:extLst>
      <p:ext uri="{BB962C8B-B14F-4D97-AF65-F5344CB8AC3E}">
        <p14:creationId xmlns:p14="http://schemas.microsoft.com/office/powerpoint/2010/main" val="1160689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67AF1-C0BC-448C-9BD4-84EB9D44C6A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976460E-1A91-46E1-9731-340EAFB8DA4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6F7D7D-0ECA-4636-8F1E-FB8BBB606635}"/>
              </a:ext>
            </a:extLst>
          </p:cNvPr>
          <p:cNvSpPr>
            <a:spLocks noGrp="1"/>
          </p:cNvSpPr>
          <p:nvPr>
            <p:ph type="dt" sz="half" idx="10"/>
          </p:nvPr>
        </p:nvSpPr>
        <p:spPr/>
        <p:txBody>
          <a:bodyPr/>
          <a:lstStyle/>
          <a:p>
            <a:fld id="{1DB2FDDD-513A-49F9-ACE6-87EFF11189F1}" type="datetimeFigureOut">
              <a:rPr lang="en-GB" smtClean="0"/>
              <a:t>06/07/2020</a:t>
            </a:fld>
            <a:endParaRPr lang="en-GB"/>
          </a:p>
        </p:txBody>
      </p:sp>
      <p:sp>
        <p:nvSpPr>
          <p:cNvPr id="5" name="Footer Placeholder 4">
            <a:extLst>
              <a:ext uri="{FF2B5EF4-FFF2-40B4-BE49-F238E27FC236}">
                <a16:creationId xmlns:a16="http://schemas.microsoft.com/office/drawing/2014/main" id="{0ADBC8D5-BBE5-40DC-A378-19DD2C1C86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4C1903-C3FE-4DC8-AB94-5015375A077E}"/>
              </a:ext>
            </a:extLst>
          </p:cNvPr>
          <p:cNvSpPr>
            <a:spLocks noGrp="1"/>
          </p:cNvSpPr>
          <p:nvPr>
            <p:ph type="sldNum" sz="quarter" idx="12"/>
          </p:nvPr>
        </p:nvSpPr>
        <p:spPr/>
        <p:txBody>
          <a:bodyPr/>
          <a:lstStyle/>
          <a:p>
            <a:fld id="{DE7C5247-69A1-44EE-B53D-F7E636A25FF8}" type="slidenum">
              <a:rPr lang="en-GB" smtClean="0"/>
              <a:t>‹#›</a:t>
            </a:fld>
            <a:endParaRPr lang="en-GB"/>
          </a:p>
        </p:txBody>
      </p:sp>
    </p:spTree>
    <p:extLst>
      <p:ext uri="{BB962C8B-B14F-4D97-AF65-F5344CB8AC3E}">
        <p14:creationId xmlns:p14="http://schemas.microsoft.com/office/powerpoint/2010/main" val="3385362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563CB-83F3-4BAD-BF84-D0B8D262E7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5C1730B-9765-4D22-835C-A6938237CD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B5A98B-65F3-49BA-9AF6-5471BF05327B}"/>
              </a:ext>
            </a:extLst>
          </p:cNvPr>
          <p:cNvSpPr>
            <a:spLocks noGrp="1"/>
          </p:cNvSpPr>
          <p:nvPr>
            <p:ph type="dt" sz="half" idx="10"/>
          </p:nvPr>
        </p:nvSpPr>
        <p:spPr/>
        <p:txBody>
          <a:bodyPr/>
          <a:lstStyle/>
          <a:p>
            <a:fld id="{1DB2FDDD-513A-49F9-ACE6-87EFF11189F1}" type="datetimeFigureOut">
              <a:rPr lang="en-GB" smtClean="0"/>
              <a:t>06/07/2020</a:t>
            </a:fld>
            <a:endParaRPr lang="en-GB"/>
          </a:p>
        </p:txBody>
      </p:sp>
      <p:sp>
        <p:nvSpPr>
          <p:cNvPr id="5" name="Footer Placeholder 4">
            <a:extLst>
              <a:ext uri="{FF2B5EF4-FFF2-40B4-BE49-F238E27FC236}">
                <a16:creationId xmlns:a16="http://schemas.microsoft.com/office/drawing/2014/main" id="{3A0ADDDA-58A4-4CF5-9902-4F970AE685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4AE4A0-43EC-4C58-B6D0-21E8F035C1A1}"/>
              </a:ext>
            </a:extLst>
          </p:cNvPr>
          <p:cNvSpPr>
            <a:spLocks noGrp="1"/>
          </p:cNvSpPr>
          <p:nvPr>
            <p:ph type="sldNum" sz="quarter" idx="12"/>
          </p:nvPr>
        </p:nvSpPr>
        <p:spPr/>
        <p:txBody>
          <a:bodyPr/>
          <a:lstStyle/>
          <a:p>
            <a:fld id="{DE7C5247-69A1-44EE-B53D-F7E636A25FF8}" type="slidenum">
              <a:rPr lang="en-GB" smtClean="0"/>
              <a:t>‹#›</a:t>
            </a:fld>
            <a:endParaRPr lang="en-GB"/>
          </a:p>
        </p:txBody>
      </p:sp>
    </p:spTree>
    <p:extLst>
      <p:ext uri="{BB962C8B-B14F-4D97-AF65-F5344CB8AC3E}">
        <p14:creationId xmlns:p14="http://schemas.microsoft.com/office/powerpoint/2010/main" val="3884523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189B1-2F47-4B82-9261-FE34809AFD6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26B0507-28CD-4300-AFCD-CF52CD88E47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5617816-198F-4539-8860-8722B62B437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821084A-ED2D-4754-87A7-706194452E62}"/>
              </a:ext>
            </a:extLst>
          </p:cNvPr>
          <p:cNvSpPr>
            <a:spLocks noGrp="1"/>
          </p:cNvSpPr>
          <p:nvPr>
            <p:ph type="dt" sz="half" idx="10"/>
          </p:nvPr>
        </p:nvSpPr>
        <p:spPr/>
        <p:txBody>
          <a:bodyPr/>
          <a:lstStyle/>
          <a:p>
            <a:fld id="{1DB2FDDD-513A-49F9-ACE6-87EFF11189F1}" type="datetimeFigureOut">
              <a:rPr lang="en-GB" smtClean="0"/>
              <a:t>06/07/2020</a:t>
            </a:fld>
            <a:endParaRPr lang="en-GB"/>
          </a:p>
        </p:txBody>
      </p:sp>
      <p:sp>
        <p:nvSpPr>
          <p:cNvPr id="6" name="Footer Placeholder 5">
            <a:extLst>
              <a:ext uri="{FF2B5EF4-FFF2-40B4-BE49-F238E27FC236}">
                <a16:creationId xmlns:a16="http://schemas.microsoft.com/office/drawing/2014/main" id="{0B577593-B255-4E91-957C-72C6E1F445C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355CBC-44AB-433E-9AC2-5E3BC19722A7}"/>
              </a:ext>
            </a:extLst>
          </p:cNvPr>
          <p:cNvSpPr>
            <a:spLocks noGrp="1"/>
          </p:cNvSpPr>
          <p:nvPr>
            <p:ph type="sldNum" sz="quarter" idx="12"/>
          </p:nvPr>
        </p:nvSpPr>
        <p:spPr/>
        <p:txBody>
          <a:bodyPr/>
          <a:lstStyle/>
          <a:p>
            <a:fld id="{DE7C5247-69A1-44EE-B53D-F7E636A25FF8}" type="slidenum">
              <a:rPr lang="en-GB" smtClean="0"/>
              <a:t>‹#›</a:t>
            </a:fld>
            <a:endParaRPr lang="en-GB"/>
          </a:p>
        </p:txBody>
      </p:sp>
    </p:spTree>
    <p:extLst>
      <p:ext uri="{BB962C8B-B14F-4D97-AF65-F5344CB8AC3E}">
        <p14:creationId xmlns:p14="http://schemas.microsoft.com/office/powerpoint/2010/main" val="3665274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7ADC7-1FB1-40CC-83A4-F240EC7A806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CBFC54C-D10A-4B7B-B1AD-9400084E4E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AB7C006-E340-45CF-8A71-2F60C00AF08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DF1E9AE-191D-4D09-94CF-8EC51567D5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CDE5D0E-6FB0-4B83-BEEE-72BEF14B9C1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A4CC44F-155B-4BB5-A536-C0934F132E6F}"/>
              </a:ext>
            </a:extLst>
          </p:cNvPr>
          <p:cNvSpPr>
            <a:spLocks noGrp="1"/>
          </p:cNvSpPr>
          <p:nvPr>
            <p:ph type="dt" sz="half" idx="10"/>
          </p:nvPr>
        </p:nvSpPr>
        <p:spPr/>
        <p:txBody>
          <a:bodyPr/>
          <a:lstStyle/>
          <a:p>
            <a:fld id="{1DB2FDDD-513A-49F9-ACE6-87EFF11189F1}" type="datetimeFigureOut">
              <a:rPr lang="en-GB" smtClean="0"/>
              <a:t>06/07/2020</a:t>
            </a:fld>
            <a:endParaRPr lang="en-GB"/>
          </a:p>
        </p:txBody>
      </p:sp>
      <p:sp>
        <p:nvSpPr>
          <p:cNvPr id="8" name="Footer Placeholder 7">
            <a:extLst>
              <a:ext uri="{FF2B5EF4-FFF2-40B4-BE49-F238E27FC236}">
                <a16:creationId xmlns:a16="http://schemas.microsoft.com/office/drawing/2014/main" id="{EADA6265-89F7-4EB5-BF12-2216B5D142E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92A2613-0CF9-47A7-B1C8-5F3A7EB267C7}"/>
              </a:ext>
            </a:extLst>
          </p:cNvPr>
          <p:cNvSpPr>
            <a:spLocks noGrp="1"/>
          </p:cNvSpPr>
          <p:nvPr>
            <p:ph type="sldNum" sz="quarter" idx="12"/>
          </p:nvPr>
        </p:nvSpPr>
        <p:spPr/>
        <p:txBody>
          <a:bodyPr/>
          <a:lstStyle/>
          <a:p>
            <a:fld id="{DE7C5247-69A1-44EE-B53D-F7E636A25FF8}" type="slidenum">
              <a:rPr lang="en-GB" smtClean="0"/>
              <a:t>‹#›</a:t>
            </a:fld>
            <a:endParaRPr lang="en-GB"/>
          </a:p>
        </p:txBody>
      </p:sp>
    </p:spTree>
    <p:extLst>
      <p:ext uri="{BB962C8B-B14F-4D97-AF65-F5344CB8AC3E}">
        <p14:creationId xmlns:p14="http://schemas.microsoft.com/office/powerpoint/2010/main" val="193963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518EB-C634-4909-9F6C-9386E10C135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090B19-01BE-43A7-AF7B-55EB97164D60}"/>
              </a:ext>
            </a:extLst>
          </p:cNvPr>
          <p:cNvSpPr>
            <a:spLocks noGrp="1"/>
          </p:cNvSpPr>
          <p:nvPr>
            <p:ph type="dt" sz="half" idx="10"/>
          </p:nvPr>
        </p:nvSpPr>
        <p:spPr/>
        <p:txBody>
          <a:bodyPr/>
          <a:lstStyle/>
          <a:p>
            <a:fld id="{1DB2FDDD-513A-49F9-ACE6-87EFF11189F1}" type="datetimeFigureOut">
              <a:rPr lang="en-GB" smtClean="0"/>
              <a:t>06/07/2020</a:t>
            </a:fld>
            <a:endParaRPr lang="en-GB"/>
          </a:p>
        </p:txBody>
      </p:sp>
      <p:sp>
        <p:nvSpPr>
          <p:cNvPr id="4" name="Footer Placeholder 3">
            <a:extLst>
              <a:ext uri="{FF2B5EF4-FFF2-40B4-BE49-F238E27FC236}">
                <a16:creationId xmlns:a16="http://schemas.microsoft.com/office/drawing/2014/main" id="{E2EA19BA-9280-447D-81B3-615CA0619F7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EC261B0-101F-4106-931C-06328A5A9819}"/>
              </a:ext>
            </a:extLst>
          </p:cNvPr>
          <p:cNvSpPr>
            <a:spLocks noGrp="1"/>
          </p:cNvSpPr>
          <p:nvPr>
            <p:ph type="sldNum" sz="quarter" idx="12"/>
          </p:nvPr>
        </p:nvSpPr>
        <p:spPr/>
        <p:txBody>
          <a:bodyPr/>
          <a:lstStyle/>
          <a:p>
            <a:fld id="{DE7C5247-69A1-44EE-B53D-F7E636A25FF8}" type="slidenum">
              <a:rPr lang="en-GB" smtClean="0"/>
              <a:t>‹#›</a:t>
            </a:fld>
            <a:endParaRPr lang="en-GB"/>
          </a:p>
        </p:txBody>
      </p:sp>
    </p:spTree>
    <p:extLst>
      <p:ext uri="{BB962C8B-B14F-4D97-AF65-F5344CB8AC3E}">
        <p14:creationId xmlns:p14="http://schemas.microsoft.com/office/powerpoint/2010/main" val="4008842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AEC083-1034-461B-9769-C37DF2FAB679}"/>
              </a:ext>
            </a:extLst>
          </p:cNvPr>
          <p:cNvSpPr>
            <a:spLocks noGrp="1"/>
          </p:cNvSpPr>
          <p:nvPr>
            <p:ph type="dt" sz="half" idx="10"/>
          </p:nvPr>
        </p:nvSpPr>
        <p:spPr/>
        <p:txBody>
          <a:bodyPr/>
          <a:lstStyle/>
          <a:p>
            <a:fld id="{1DB2FDDD-513A-49F9-ACE6-87EFF11189F1}" type="datetimeFigureOut">
              <a:rPr lang="en-GB" smtClean="0"/>
              <a:t>06/07/2020</a:t>
            </a:fld>
            <a:endParaRPr lang="en-GB"/>
          </a:p>
        </p:txBody>
      </p:sp>
      <p:sp>
        <p:nvSpPr>
          <p:cNvPr id="3" name="Footer Placeholder 2">
            <a:extLst>
              <a:ext uri="{FF2B5EF4-FFF2-40B4-BE49-F238E27FC236}">
                <a16:creationId xmlns:a16="http://schemas.microsoft.com/office/drawing/2014/main" id="{AA626078-9CD8-4367-BD93-5231E8FE1F6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C8AA70-1CC4-4551-84AC-7418F0B0ED32}"/>
              </a:ext>
            </a:extLst>
          </p:cNvPr>
          <p:cNvSpPr>
            <a:spLocks noGrp="1"/>
          </p:cNvSpPr>
          <p:nvPr>
            <p:ph type="sldNum" sz="quarter" idx="12"/>
          </p:nvPr>
        </p:nvSpPr>
        <p:spPr/>
        <p:txBody>
          <a:bodyPr/>
          <a:lstStyle/>
          <a:p>
            <a:fld id="{DE7C5247-69A1-44EE-B53D-F7E636A25FF8}" type="slidenum">
              <a:rPr lang="en-GB" smtClean="0"/>
              <a:t>‹#›</a:t>
            </a:fld>
            <a:endParaRPr lang="en-GB"/>
          </a:p>
        </p:txBody>
      </p:sp>
    </p:spTree>
    <p:extLst>
      <p:ext uri="{BB962C8B-B14F-4D97-AF65-F5344CB8AC3E}">
        <p14:creationId xmlns:p14="http://schemas.microsoft.com/office/powerpoint/2010/main" val="1110028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EECD2-182A-45EC-B7C4-ED3916DB35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933F0F4-3C65-4C7A-BFA1-710A7851CB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5C170CF-4B24-410B-8055-9FD25FD76C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5608352-C614-4B04-B434-648173CB3480}"/>
              </a:ext>
            </a:extLst>
          </p:cNvPr>
          <p:cNvSpPr>
            <a:spLocks noGrp="1"/>
          </p:cNvSpPr>
          <p:nvPr>
            <p:ph type="dt" sz="half" idx="10"/>
          </p:nvPr>
        </p:nvSpPr>
        <p:spPr/>
        <p:txBody>
          <a:bodyPr/>
          <a:lstStyle/>
          <a:p>
            <a:fld id="{1DB2FDDD-513A-49F9-ACE6-87EFF11189F1}" type="datetimeFigureOut">
              <a:rPr lang="en-GB" smtClean="0"/>
              <a:t>06/07/2020</a:t>
            </a:fld>
            <a:endParaRPr lang="en-GB"/>
          </a:p>
        </p:txBody>
      </p:sp>
      <p:sp>
        <p:nvSpPr>
          <p:cNvPr id="6" name="Footer Placeholder 5">
            <a:extLst>
              <a:ext uri="{FF2B5EF4-FFF2-40B4-BE49-F238E27FC236}">
                <a16:creationId xmlns:a16="http://schemas.microsoft.com/office/drawing/2014/main" id="{EF093B4C-7866-41ED-80F5-2A653FE8F4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8CF0D23-98C5-4C8B-92D1-43CDBCBC36FF}"/>
              </a:ext>
            </a:extLst>
          </p:cNvPr>
          <p:cNvSpPr>
            <a:spLocks noGrp="1"/>
          </p:cNvSpPr>
          <p:nvPr>
            <p:ph type="sldNum" sz="quarter" idx="12"/>
          </p:nvPr>
        </p:nvSpPr>
        <p:spPr/>
        <p:txBody>
          <a:bodyPr/>
          <a:lstStyle/>
          <a:p>
            <a:fld id="{DE7C5247-69A1-44EE-B53D-F7E636A25FF8}" type="slidenum">
              <a:rPr lang="en-GB" smtClean="0"/>
              <a:t>‹#›</a:t>
            </a:fld>
            <a:endParaRPr lang="en-GB"/>
          </a:p>
        </p:txBody>
      </p:sp>
    </p:spTree>
    <p:extLst>
      <p:ext uri="{BB962C8B-B14F-4D97-AF65-F5344CB8AC3E}">
        <p14:creationId xmlns:p14="http://schemas.microsoft.com/office/powerpoint/2010/main" val="673101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B4707-0232-4FFE-8D8B-3386E37D48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E615BAB-3E54-480D-80C1-56AAAB9BDA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2393222-0AAC-483C-8839-720A8D44E7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018B491-3623-4815-9180-CD950C61E81F}"/>
              </a:ext>
            </a:extLst>
          </p:cNvPr>
          <p:cNvSpPr>
            <a:spLocks noGrp="1"/>
          </p:cNvSpPr>
          <p:nvPr>
            <p:ph type="dt" sz="half" idx="10"/>
          </p:nvPr>
        </p:nvSpPr>
        <p:spPr/>
        <p:txBody>
          <a:bodyPr/>
          <a:lstStyle/>
          <a:p>
            <a:fld id="{1DB2FDDD-513A-49F9-ACE6-87EFF11189F1}" type="datetimeFigureOut">
              <a:rPr lang="en-GB" smtClean="0"/>
              <a:t>06/07/2020</a:t>
            </a:fld>
            <a:endParaRPr lang="en-GB"/>
          </a:p>
        </p:txBody>
      </p:sp>
      <p:sp>
        <p:nvSpPr>
          <p:cNvPr id="6" name="Footer Placeholder 5">
            <a:extLst>
              <a:ext uri="{FF2B5EF4-FFF2-40B4-BE49-F238E27FC236}">
                <a16:creationId xmlns:a16="http://schemas.microsoft.com/office/drawing/2014/main" id="{578FC5AF-F2C9-48D7-9E26-B5063748E4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BBBAA7E-E1F4-4C6C-BD1B-96D31A0978BC}"/>
              </a:ext>
            </a:extLst>
          </p:cNvPr>
          <p:cNvSpPr>
            <a:spLocks noGrp="1"/>
          </p:cNvSpPr>
          <p:nvPr>
            <p:ph type="sldNum" sz="quarter" idx="12"/>
          </p:nvPr>
        </p:nvSpPr>
        <p:spPr/>
        <p:txBody>
          <a:bodyPr/>
          <a:lstStyle/>
          <a:p>
            <a:fld id="{DE7C5247-69A1-44EE-B53D-F7E636A25FF8}" type="slidenum">
              <a:rPr lang="en-GB" smtClean="0"/>
              <a:t>‹#›</a:t>
            </a:fld>
            <a:endParaRPr lang="en-GB"/>
          </a:p>
        </p:txBody>
      </p:sp>
    </p:spTree>
    <p:extLst>
      <p:ext uri="{BB962C8B-B14F-4D97-AF65-F5344CB8AC3E}">
        <p14:creationId xmlns:p14="http://schemas.microsoft.com/office/powerpoint/2010/main" val="2026993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C7D59-1F4F-4BC2-B357-8FD0678A2AB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75BEB5C-C792-432F-A6A4-1FBBAC85F66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B548B8-A894-447D-9A4D-C7A85774CE51}"/>
              </a:ext>
            </a:extLst>
          </p:cNvPr>
          <p:cNvSpPr>
            <a:spLocks noGrp="1"/>
          </p:cNvSpPr>
          <p:nvPr>
            <p:ph type="dt" sz="half" idx="10"/>
          </p:nvPr>
        </p:nvSpPr>
        <p:spPr/>
        <p:txBody>
          <a:bodyPr/>
          <a:lstStyle/>
          <a:p>
            <a:fld id="{1DB2FDDD-513A-49F9-ACE6-87EFF11189F1}" type="datetimeFigureOut">
              <a:rPr lang="en-GB" smtClean="0"/>
              <a:t>06/07/2020</a:t>
            </a:fld>
            <a:endParaRPr lang="en-GB"/>
          </a:p>
        </p:txBody>
      </p:sp>
      <p:sp>
        <p:nvSpPr>
          <p:cNvPr id="5" name="Footer Placeholder 4">
            <a:extLst>
              <a:ext uri="{FF2B5EF4-FFF2-40B4-BE49-F238E27FC236}">
                <a16:creationId xmlns:a16="http://schemas.microsoft.com/office/drawing/2014/main" id="{9E3E0455-EDCA-4CE7-9F02-6C5EBDED85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C2EE61-F0BE-4B8D-A5B6-2325FAE8C501}"/>
              </a:ext>
            </a:extLst>
          </p:cNvPr>
          <p:cNvSpPr>
            <a:spLocks noGrp="1"/>
          </p:cNvSpPr>
          <p:nvPr>
            <p:ph type="sldNum" sz="quarter" idx="12"/>
          </p:nvPr>
        </p:nvSpPr>
        <p:spPr/>
        <p:txBody>
          <a:bodyPr/>
          <a:lstStyle/>
          <a:p>
            <a:fld id="{DE7C5247-69A1-44EE-B53D-F7E636A25FF8}" type="slidenum">
              <a:rPr lang="en-GB" smtClean="0"/>
              <a:t>‹#›</a:t>
            </a:fld>
            <a:endParaRPr lang="en-GB"/>
          </a:p>
        </p:txBody>
      </p:sp>
    </p:spTree>
    <p:extLst>
      <p:ext uri="{BB962C8B-B14F-4D97-AF65-F5344CB8AC3E}">
        <p14:creationId xmlns:p14="http://schemas.microsoft.com/office/powerpoint/2010/main" val="1175658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33270B-1F69-49FB-A80D-37899FD54F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E1E091-26AA-4083-87FF-2A76AA9EDB6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F42F41-04EA-49B0-83AF-39DE15F35E6A}"/>
              </a:ext>
            </a:extLst>
          </p:cNvPr>
          <p:cNvSpPr>
            <a:spLocks noGrp="1"/>
          </p:cNvSpPr>
          <p:nvPr>
            <p:ph type="dt" sz="half" idx="10"/>
          </p:nvPr>
        </p:nvSpPr>
        <p:spPr/>
        <p:txBody>
          <a:bodyPr/>
          <a:lstStyle/>
          <a:p>
            <a:fld id="{1DB2FDDD-513A-49F9-ACE6-87EFF11189F1}" type="datetimeFigureOut">
              <a:rPr lang="en-GB" smtClean="0"/>
              <a:t>06/07/2020</a:t>
            </a:fld>
            <a:endParaRPr lang="en-GB"/>
          </a:p>
        </p:txBody>
      </p:sp>
      <p:sp>
        <p:nvSpPr>
          <p:cNvPr id="5" name="Footer Placeholder 4">
            <a:extLst>
              <a:ext uri="{FF2B5EF4-FFF2-40B4-BE49-F238E27FC236}">
                <a16:creationId xmlns:a16="http://schemas.microsoft.com/office/drawing/2014/main" id="{E401213D-C458-4DA4-AC43-D04363A236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E4A253-ECAD-4C82-9332-4FA764FD525E}"/>
              </a:ext>
            </a:extLst>
          </p:cNvPr>
          <p:cNvSpPr>
            <a:spLocks noGrp="1"/>
          </p:cNvSpPr>
          <p:nvPr>
            <p:ph type="sldNum" sz="quarter" idx="12"/>
          </p:nvPr>
        </p:nvSpPr>
        <p:spPr/>
        <p:txBody>
          <a:bodyPr/>
          <a:lstStyle/>
          <a:p>
            <a:fld id="{DE7C5247-69A1-44EE-B53D-F7E636A25FF8}" type="slidenum">
              <a:rPr lang="en-GB" smtClean="0"/>
              <a:t>‹#›</a:t>
            </a:fld>
            <a:endParaRPr lang="en-GB"/>
          </a:p>
        </p:txBody>
      </p:sp>
    </p:spTree>
    <p:extLst>
      <p:ext uri="{BB962C8B-B14F-4D97-AF65-F5344CB8AC3E}">
        <p14:creationId xmlns:p14="http://schemas.microsoft.com/office/powerpoint/2010/main" val="1460141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E17507-D681-4CB3-8DA8-60A3763FC2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F9F79A9-F036-49C5-9C8F-9F5A606F24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3758FE-4D31-4A83-BD21-F534B3186F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B2FDDD-513A-49F9-ACE6-87EFF11189F1}" type="datetimeFigureOut">
              <a:rPr lang="en-GB" smtClean="0"/>
              <a:t>06/07/2020</a:t>
            </a:fld>
            <a:endParaRPr lang="en-GB"/>
          </a:p>
        </p:txBody>
      </p:sp>
      <p:sp>
        <p:nvSpPr>
          <p:cNvPr id="5" name="Footer Placeholder 4">
            <a:extLst>
              <a:ext uri="{FF2B5EF4-FFF2-40B4-BE49-F238E27FC236}">
                <a16:creationId xmlns:a16="http://schemas.microsoft.com/office/drawing/2014/main" id="{8199296A-820E-45C7-935B-8F10067877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1D9C17C-E162-4E9E-B6E1-83ECB74E2D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C5247-69A1-44EE-B53D-F7E636A25FF8}" type="slidenum">
              <a:rPr lang="en-GB" smtClean="0"/>
              <a:t>‹#›</a:t>
            </a:fld>
            <a:endParaRPr lang="en-GB"/>
          </a:p>
        </p:txBody>
      </p:sp>
    </p:spTree>
    <p:extLst>
      <p:ext uri="{BB962C8B-B14F-4D97-AF65-F5344CB8AC3E}">
        <p14:creationId xmlns:p14="http://schemas.microsoft.com/office/powerpoint/2010/main" val="25535658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www.youtube.com/embed/0O1u5OEc5eY" TargetMode="External"/><Relationship Id="rId5" Type="http://schemas.openxmlformats.org/officeDocument/2006/relationships/image" Target="../media/image3.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hyperlink" Target="https://www.samh.org.uk/documents/How_to_ask_card_Reading_order_2.pdf" TargetMode="External"/><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hyperlink" Target="https://play.google.com/store/apps/details?id=com.faffdigital.PSHighland&amp;hl=en_GB" TargetMode="External"/><Relationship Id="rId4" Type="http://schemas.openxmlformats.org/officeDocument/2006/relationships/hyperlink" Target="https://apps.apple.com/us/app/prevent-suicide-highland/id1436026798"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eur02.safelinks.protection.outlook.com/?url=https://www.camhs-resources.co.uk/&amp;data=02|01||2676bf8b790645ff887308d7d55d952c|89f0b56e6d164fe89dba176fa940f7c9|0|0|637212470212418936&amp;sdata=df6wW5wetPcHdrFQD0aOqwUy9/O1WwsIsuJOI8LhN/c%3D&amp;reserved=0" TargetMode="External"/><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www.annafreud.org/on-my-mind/self-care/" TargetMode="External"/><Relationship Id="rId5" Type="http://schemas.openxmlformats.org/officeDocument/2006/relationships/hyperlink" Target="https://www.stayingsafe.net/youngpeople" TargetMode="External"/><Relationship Id="rId4" Type="http://schemas.openxmlformats.org/officeDocument/2006/relationships/hyperlink" Target="http://learn.4mentalhealth.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5B695B5-9C84-41DF-9570-07365013C644}"/>
              </a:ext>
            </a:extLst>
          </p:cNvPr>
          <p:cNvSpPr>
            <a:spLocks noGrp="1"/>
          </p:cNvSpPr>
          <p:nvPr>
            <p:ph type="ctrTitle"/>
          </p:nvPr>
        </p:nvSpPr>
        <p:spPr>
          <a:xfrm>
            <a:off x="3045368" y="2043663"/>
            <a:ext cx="6105194" cy="2031055"/>
          </a:xfrm>
        </p:spPr>
        <p:txBody>
          <a:bodyPr>
            <a:normAutofit/>
          </a:bodyPr>
          <a:lstStyle/>
          <a:p>
            <a:r>
              <a:rPr lang="en-GB" dirty="0">
                <a:solidFill>
                  <a:srgbClr val="FFFFFF"/>
                </a:solidFill>
              </a:rPr>
              <a:t>Supporting Mental Health </a:t>
            </a:r>
          </a:p>
        </p:txBody>
      </p:sp>
      <p:sp>
        <p:nvSpPr>
          <p:cNvPr id="3" name="Subtitle 2">
            <a:extLst>
              <a:ext uri="{FF2B5EF4-FFF2-40B4-BE49-F238E27FC236}">
                <a16:creationId xmlns:a16="http://schemas.microsoft.com/office/drawing/2014/main" id="{9ED5FFF2-14B2-45B8-9A4C-848D9CE2C26A}"/>
              </a:ext>
            </a:extLst>
          </p:cNvPr>
          <p:cNvSpPr>
            <a:spLocks noGrp="1"/>
          </p:cNvSpPr>
          <p:nvPr>
            <p:ph type="subTitle" idx="1"/>
          </p:nvPr>
        </p:nvSpPr>
        <p:spPr>
          <a:xfrm>
            <a:off x="3045368" y="4074718"/>
            <a:ext cx="6105194" cy="682079"/>
          </a:xfrm>
        </p:spPr>
        <p:txBody>
          <a:bodyPr vert="horz" lIns="91440" tIns="45720" rIns="91440" bIns="45720" rtlCol="0" anchor="t">
            <a:normAutofit/>
          </a:bodyPr>
          <a:lstStyle/>
          <a:p>
            <a:r>
              <a:rPr lang="en-GB" dirty="0">
                <a:solidFill>
                  <a:srgbClr val="FFFFFF"/>
                </a:solidFill>
              </a:rPr>
              <a:t>Thinking about our </a:t>
            </a:r>
            <a:r>
              <a:rPr lang="en-GB">
                <a:solidFill>
                  <a:srgbClr val="FFFFFF"/>
                </a:solidFill>
              </a:rPr>
              <a:t>teenagers</a:t>
            </a:r>
            <a:endParaRPr lang="en-GB" dirty="0">
              <a:solidFill>
                <a:srgbClr val="FFFFFF"/>
              </a:solidFill>
            </a:endParaRPr>
          </a:p>
        </p:txBody>
      </p:sp>
    </p:spTree>
    <p:extLst>
      <p:ext uri="{BB962C8B-B14F-4D97-AF65-F5344CB8AC3E}">
        <p14:creationId xmlns:p14="http://schemas.microsoft.com/office/powerpoint/2010/main" val="85079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B0E4FA-49DF-4FB9-851B-9ED65ACDC5DA}"/>
              </a:ext>
            </a:extLst>
          </p:cNvPr>
          <p:cNvPicPr>
            <a:picLocks noChangeAspect="1"/>
          </p:cNvPicPr>
          <p:nvPr/>
        </p:nvPicPr>
        <p:blipFill>
          <a:blip r:embed="rId3"/>
          <a:stretch>
            <a:fillRect/>
          </a:stretch>
        </p:blipFill>
        <p:spPr>
          <a:xfrm>
            <a:off x="1373447" y="796124"/>
            <a:ext cx="8649325" cy="5707676"/>
          </a:xfrm>
          <a:prstGeom prst="rect">
            <a:avLst/>
          </a:prstGeom>
        </p:spPr>
      </p:pic>
      <p:pic>
        <p:nvPicPr>
          <p:cNvPr id="6" name="Picture 5">
            <a:extLst>
              <a:ext uri="{FF2B5EF4-FFF2-40B4-BE49-F238E27FC236}">
                <a16:creationId xmlns:a16="http://schemas.microsoft.com/office/drawing/2014/main" id="{68DBC654-C31F-48C1-AD1E-E6812791E4D7}"/>
              </a:ext>
            </a:extLst>
          </p:cNvPr>
          <p:cNvPicPr>
            <a:picLocks noChangeAspect="1"/>
          </p:cNvPicPr>
          <p:nvPr/>
        </p:nvPicPr>
        <p:blipFill>
          <a:blip r:embed="rId4"/>
          <a:stretch>
            <a:fillRect/>
          </a:stretch>
        </p:blipFill>
        <p:spPr>
          <a:xfrm>
            <a:off x="10415130" y="5623560"/>
            <a:ext cx="1776870" cy="1090594"/>
          </a:xfrm>
          <a:prstGeom prst="rect">
            <a:avLst/>
          </a:prstGeom>
        </p:spPr>
      </p:pic>
    </p:spTree>
    <p:extLst>
      <p:ext uri="{BB962C8B-B14F-4D97-AF65-F5344CB8AC3E}">
        <p14:creationId xmlns:p14="http://schemas.microsoft.com/office/powerpoint/2010/main" val="3036819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result for maslow hierarchy of need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6" descr="Image result for maslow hierarchy of needs"/>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8325" y="764704"/>
            <a:ext cx="8515350" cy="6093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423592" y="312738"/>
            <a:ext cx="7272808" cy="1077218"/>
          </a:xfrm>
          <a:prstGeom prst="rect">
            <a:avLst/>
          </a:prstGeom>
          <a:noFill/>
        </p:spPr>
        <p:txBody>
          <a:bodyPr wrap="square" rtlCol="0">
            <a:spAutoFit/>
          </a:bodyPr>
          <a:lstStyle/>
          <a:p>
            <a:r>
              <a:rPr lang="en-GB" sz="3200" b="1" dirty="0"/>
              <a:t>Maslow’s Hierarchy of needs – the teenage version </a:t>
            </a:r>
            <a:r>
              <a:rPr lang="en-GB" sz="3200" b="1" dirty="0">
                <a:sym typeface="Wingdings" panose="05000000000000000000" pitchFamily="2" charset="2"/>
              </a:rPr>
              <a:t></a:t>
            </a:r>
            <a:endParaRPr lang="en-GB" sz="3200" b="1" dirty="0"/>
          </a:p>
        </p:txBody>
      </p:sp>
      <p:pic>
        <p:nvPicPr>
          <p:cNvPr id="2" name="Picture 1">
            <a:extLst>
              <a:ext uri="{FF2B5EF4-FFF2-40B4-BE49-F238E27FC236}">
                <a16:creationId xmlns:a16="http://schemas.microsoft.com/office/drawing/2014/main" id="{FD1E58C5-C315-4934-B292-8062E060BF2C}"/>
              </a:ext>
            </a:extLst>
          </p:cNvPr>
          <p:cNvPicPr>
            <a:picLocks noChangeAspect="1"/>
          </p:cNvPicPr>
          <p:nvPr/>
        </p:nvPicPr>
        <p:blipFill>
          <a:blip r:embed="rId4"/>
          <a:stretch>
            <a:fillRect/>
          </a:stretch>
        </p:blipFill>
        <p:spPr>
          <a:xfrm>
            <a:off x="10489432" y="5510115"/>
            <a:ext cx="1702568" cy="1044989"/>
          </a:xfrm>
          <a:prstGeom prst="rect">
            <a:avLst/>
          </a:prstGeom>
        </p:spPr>
      </p:pic>
    </p:spTree>
    <p:extLst>
      <p:ext uri="{BB962C8B-B14F-4D97-AF65-F5344CB8AC3E}">
        <p14:creationId xmlns:p14="http://schemas.microsoft.com/office/powerpoint/2010/main" val="1847049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088" y="549276"/>
            <a:ext cx="8229600" cy="576263"/>
          </a:xfrm>
        </p:spPr>
        <p:txBody>
          <a:bodyPr>
            <a:noAutofit/>
          </a:bodyPr>
          <a:lstStyle/>
          <a:p>
            <a:pPr eaLnBrk="1" hangingPunct="1">
              <a:defRPr/>
            </a:pPr>
            <a:r>
              <a:rPr lang="en-GB" sz="4000" b="1" dirty="0">
                <a:solidFill>
                  <a:srgbClr val="492F92"/>
                </a:solidFill>
                <a:ea typeface="+mn-ea"/>
                <a:cs typeface="Arial" charset="0"/>
              </a:rPr>
              <a:t>Teenage brain development</a:t>
            </a:r>
          </a:p>
        </p:txBody>
      </p:sp>
      <p:sp>
        <p:nvSpPr>
          <p:cNvPr id="37892" name="Rectangle 4"/>
          <p:cNvSpPr>
            <a:spLocks noChangeArrowheads="1"/>
          </p:cNvSpPr>
          <p:nvPr/>
        </p:nvSpPr>
        <p:spPr bwMode="auto">
          <a:xfrm>
            <a:off x="3840480" y="1371599"/>
            <a:ext cx="638556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Font typeface="Arial" charset="0"/>
              <a:buChar char="•"/>
            </a:pPr>
            <a:r>
              <a:rPr lang="en-GB" altLang="en-US" sz="2400" dirty="0"/>
              <a:t>MRI scans – enabled us to see how teenage brains function differently to adults brains.</a:t>
            </a:r>
          </a:p>
          <a:p>
            <a:pPr eaLnBrk="1" hangingPunct="1">
              <a:buFont typeface="Arial" charset="0"/>
              <a:buChar char="•"/>
            </a:pPr>
            <a:r>
              <a:rPr lang="en-GB" altLang="en-US" sz="2400" dirty="0"/>
              <a:t>Teenagers may look physically mature but their brains are still developing.</a:t>
            </a:r>
          </a:p>
          <a:p>
            <a:pPr eaLnBrk="1" hangingPunct="1">
              <a:buFont typeface="Arial" charset="0"/>
              <a:buChar char="•"/>
            </a:pPr>
            <a:r>
              <a:rPr lang="en-GB" altLang="en-US" sz="2400" dirty="0"/>
              <a:t>Adults tend to use the front part (prefrontal cortex) to think, assess and plan. </a:t>
            </a:r>
          </a:p>
          <a:p>
            <a:pPr eaLnBrk="1" hangingPunct="1">
              <a:buFont typeface="Arial" charset="0"/>
              <a:buChar char="•"/>
            </a:pPr>
            <a:r>
              <a:rPr lang="en-GB" altLang="en-US" sz="2400" dirty="0"/>
              <a:t>Scans have shown us that the prefrontal cortex is underdeveloped in teenagers brains.</a:t>
            </a:r>
          </a:p>
          <a:p>
            <a:pPr eaLnBrk="1" hangingPunct="1">
              <a:buFont typeface="Arial" charset="0"/>
              <a:buChar char="•"/>
            </a:pPr>
            <a:r>
              <a:rPr lang="en-GB" altLang="en-US" sz="2400" dirty="0"/>
              <a:t>Teenagers use the limbic system (the emotional part of the brain) more than adults.</a:t>
            </a:r>
          </a:p>
          <a:p>
            <a:pPr eaLnBrk="1" hangingPunct="1">
              <a:buFont typeface="Arial" charset="0"/>
              <a:buChar char="•"/>
            </a:pPr>
            <a:endParaRPr lang="en-GB" altLang="en-US" sz="2000" dirty="0"/>
          </a:p>
        </p:txBody>
      </p:sp>
      <p:cxnSp>
        <p:nvCxnSpPr>
          <p:cNvPr id="10" name="Straight Connector 9"/>
          <p:cNvCxnSpPr/>
          <p:nvPr/>
        </p:nvCxnSpPr>
        <p:spPr bwMode="auto">
          <a:xfrm>
            <a:off x="2010054" y="1194594"/>
            <a:ext cx="7920000" cy="0"/>
          </a:xfrm>
          <a:prstGeom prst="line">
            <a:avLst/>
          </a:prstGeom>
          <a:ln w="50800" cap="rnd">
            <a:gradFill flip="none" rotWithShape="1">
              <a:gsLst>
                <a:gs pos="0">
                  <a:srgbClr val="492F92"/>
                </a:gs>
                <a:gs pos="50000">
                  <a:schemeClr val="bg1"/>
                </a:gs>
                <a:gs pos="100000">
                  <a:srgbClr val="007C4D"/>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050"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59025" y="3218209"/>
            <a:ext cx="3702058"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4297B466-679B-4ADC-B413-AB86D9074D47}"/>
              </a:ext>
            </a:extLst>
          </p:cNvPr>
          <p:cNvPicPr>
            <a:picLocks noChangeAspect="1"/>
          </p:cNvPicPr>
          <p:nvPr/>
        </p:nvPicPr>
        <p:blipFill>
          <a:blip r:embed="rId4"/>
          <a:stretch>
            <a:fillRect/>
          </a:stretch>
        </p:blipFill>
        <p:spPr>
          <a:xfrm>
            <a:off x="9803780" y="4978175"/>
            <a:ext cx="2388220" cy="1465823"/>
          </a:xfrm>
          <a:prstGeom prst="rect">
            <a:avLst/>
          </a:prstGeom>
        </p:spPr>
      </p:pic>
    </p:spTree>
    <p:extLst>
      <p:ext uri="{BB962C8B-B14F-4D97-AF65-F5344CB8AC3E}">
        <p14:creationId xmlns:p14="http://schemas.microsoft.com/office/powerpoint/2010/main" val="2003748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4754" y="260650"/>
            <a:ext cx="6863922" cy="461665"/>
          </a:xfrm>
          <a:prstGeom prst="rect">
            <a:avLst/>
          </a:prstGeom>
          <a:noFill/>
        </p:spPr>
        <p:txBody>
          <a:bodyPr wrap="square" rtlCol="0">
            <a:spAutoFit/>
          </a:bodyPr>
          <a:lstStyle/>
          <a:p>
            <a:r>
              <a:rPr lang="en-GB" sz="2400" b="1" dirty="0">
                <a:latin typeface="Arial" panose="020B0604020202020204" pitchFamily="34" charset="0"/>
                <a:cs typeface="Arial" panose="020B0604020202020204" pitchFamily="34" charset="0"/>
              </a:rPr>
              <a:t>THE SCIENCE…………………</a:t>
            </a:r>
          </a:p>
        </p:txBody>
      </p:sp>
      <p:sp>
        <p:nvSpPr>
          <p:cNvPr id="3" name="TextBox 2"/>
          <p:cNvSpPr txBox="1"/>
          <p:nvPr/>
        </p:nvSpPr>
        <p:spPr>
          <a:xfrm>
            <a:off x="2207568" y="4725145"/>
            <a:ext cx="5782352" cy="3139321"/>
          </a:xfrm>
          <a:prstGeom prst="rect">
            <a:avLst/>
          </a:prstGeom>
          <a:noFill/>
        </p:spPr>
        <p:txBody>
          <a:bodyPr wrap="none" rtlCol="0">
            <a:spAutoFit/>
          </a:bodyPr>
          <a:lstStyle/>
          <a:p>
            <a:r>
              <a:rPr lang="en-GB" sz="2400" b="1" dirty="0">
                <a:latin typeface="Arial" panose="020B0604020202020204" pitchFamily="34" charset="0"/>
                <a:cs typeface="Arial" panose="020B0604020202020204" pitchFamily="34" charset="0"/>
              </a:rPr>
              <a:t>Limbic system</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Fight , Flight or freeze stress response</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Emotional part of brain</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Motivation </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Memory</a:t>
            </a:r>
          </a:p>
          <a:p>
            <a:pPr marL="342900" indent="-342900">
              <a:buFont typeface="Arial" panose="020B0604020202020204" pitchFamily="34" charset="0"/>
              <a:buChar char="•"/>
            </a:pPr>
            <a:endParaRPr lang="en-GB" sz="20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GB" sz="20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GB"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p>
        </p:txBody>
      </p:sp>
      <p:sp>
        <p:nvSpPr>
          <p:cNvPr id="4" name="AutoShape 5" descr="Image result for Prefrontal Cortex Functions Anger"/>
          <p:cNvSpPr>
            <a:spLocks noChangeAspect="1" noChangeArrowheads="1"/>
          </p:cNvSpPr>
          <p:nvPr/>
        </p:nvSpPr>
        <p:spPr bwMode="auto">
          <a:xfrm>
            <a:off x="1587500" y="-814388"/>
            <a:ext cx="1581150" cy="17049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TextBox 4"/>
          <p:cNvSpPr txBox="1"/>
          <p:nvPr/>
        </p:nvSpPr>
        <p:spPr>
          <a:xfrm>
            <a:off x="6384032" y="830201"/>
            <a:ext cx="4032448" cy="2616101"/>
          </a:xfrm>
          <a:prstGeom prst="rect">
            <a:avLst/>
          </a:prstGeom>
          <a:noFill/>
        </p:spPr>
        <p:txBody>
          <a:bodyPr wrap="square" rtlCol="0">
            <a:spAutoFit/>
          </a:bodyPr>
          <a:lstStyle/>
          <a:p>
            <a:r>
              <a:rPr lang="en-GB" sz="2400" b="1" dirty="0">
                <a:cs typeface="Arial" panose="020B0604020202020204" pitchFamily="34" charset="0"/>
              </a:rPr>
              <a:t>Prefrontal cortex </a:t>
            </a:r>
          </a:p>
          <a:p>
            <a:pPr marL="342900" indent="-342900">
              <a:buFont typeface="Arial" panose="020B0604020202020204" pitchFamily="34" charset="0"/>
              <a:buChar char="•"/>
            </a:pPr>
            <a:r>
              <a:rPr lang="en-GB" sz="2400" dirty="0">
                <a:cs typeface="Arial" panose="020B0604020202020204" pitchFamily="34" charset="0"/>
              </a:rPr>
              <a:t>Planning </a:t>
            </a:r>
          </a:p>
          <a:p>
            <a:pPr marL="342900" indent="-342900">
              <a:buFont typeface="Arial" panose="020B0604020202020204" pitchFamily="34" charset="0"/>
              <a:buChar char="•"/>
            </a:pPr>
            <a:r>
              <a:rPr lang="en-GB" sz="2400" dirty="0">
                <a:cs typeface="Arial" panose="020B0604020202020204" pitchFamily="34" charset="0"/>
              </a:rPr>
              <a:t>Setting priorities </a:t>
            </a:r>
          </a:p>
          <a:p>
            <a:pPr marL="342900" indent="-342900">
              <a:buFont typeface="Arial" panose="020B0604020202020204" pitchFamily="34" charset="0"/>
              <a:buChar char="•"/>
            </a:pPr>
            <a:r>
              <a:rPr lang="en-GB" sz="2400" dirty="0">
                <a:cs typeface="Arial" panose="020B0604020202020204" pitchFamily="34" charset="0"/>
              </a:rPr>
              <a:t>Organising </a:t>
            </a:r>
          </a:p>
          <a:p>
            <a:pPr marL="342900" indent="-342900">
              <a:buFont typeface="Arial" panose="020B0604020202020204" pitchFamily="34" charset="0"/>
              <a:buChar char="•"/>
            </a:pPr>
            <a:r>
              <a:rPr lang="en-GB" sz="2400" dirty="0">
                <a:cs typeface="Arial" panose="020B0604020202020204" pitchFamily="34" charset="0"/>
              </a:rPr>
              <a:t>Working memory</a:t>
            </a:r>
          </a:p>
          <a:p>
            <a:pPr marL="342900" indent="-342900">
              <a:buFont typeface="Arial" panose="020B0604020202020204" pitchFamily="34" charset="0"/>
              <a:buChar char="•"/>
            </a:pPr>
            <a:r>
              <a:rPr lang="en-GB" sz="2400" dirty="0">
                <a:cs typeface="Arial" panose="020B0604020202020204" pitchFamily="34" charset="0"/>
              </a:rPr>
              <a:t>Impulse control  </a:t>
            </a:r>
          </a:p>
          <a:p>
            <a:pPr marL="342900" indent="-342900">
              <a:buFont typeface="Arial" panose="020B0604020202020204" pitchFamily="34" charset="0"/>
              <a:buChar char="•"/>
            </a:pPr>
            <a:endParaRPr lang="en-GB" sz="2000" b="1"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A932C850-300F-4EF1-925B-3D6E35E9D061}"/>
              </a:ext>
            </a:extLst>
          </p:cNvPr>
          <p:cNvPicPr>
            <a:picLocks noChangeAspect="1"/>
          </p:cNvPicPr>
          <p:nvPr/>
        </p:nvPicPr>
        <p:blipFill>
          <a:blip r:embed="rId3"/>
          <a:stretch>
            <a:fillRect/>
          </a:stretch>
        </p:blipFill>
        <p:spPr>
          <a:xfrm>
            <a:off x="500045" y="922441"/>
            <a:ext cx="5595955" cy="3350578"/>
          </a:xfrm>
          <a:prstGeom prst="rect">
            <a:avLst/>
          </a:prstGeom>
        </p:spPr>
      </p:pic>
      <p:pic>
        <p:nvPicPr>
          <p:cNvPr id="7" name="Picture 6">
            <a:extLst>
              <a:ext uri="{FF2B5EF4-FFF2-40B4-BE49-F238E27FC236}">
                <a16:creationId xmlns:a16="http://schemas.microsoft.com/office/drawing/2014/main" id="{A24036A9-9015-4981-8434-5839A7579D0C}"/>
              </a:ext>
            </a:extLst>
          </p:cNvPr>
          <p:cNvPicPr>
            <a:picLocks noChangeAspect="1"/>
          </p:cNvPicPr>
          <p:nvPr/>
        </p:nvPicPr>
        <p:blipFill>
          <a:blip r:embed="rId4"/>
          <a:stretch>
            <a:fillRect/>
          </a:stretch>
        </p:blipFill>
        <p:spPr>
          <a:xfrm>
            <a:off x="10416480" y="5540076"/>
            <a:ext cx="1585097" cy="975445"/>
          </a:xfrm>
          <a:prstGeom prst="rect">
            <a:avLst/>
          </a:prstGeom>
        </p:spPr>
      </p:pic>
    </p:spTree>
    <p:extLst>
      <p:ext uri="{BB962C8B-B14F-4D97-AF65-F5344CB8AC3E}">
        <p14:creationId xmlns:p14="http://schemas.microsoft.com/office/powerpoint/2010/main" val="1852908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0O1u5OEc5eY"/>
          <p:cNvPicPr>
            <a:picLocks noGrp="1" noRot="1" noChangeAspect="1"/>
          </p:cNvPicPr>
          <p:nvPr>
            <p:ph idx="1"/>
            <a:videoFile r:link="rId1"/>
          </p:nvPr>
        </p:nvPicPr>
        <p:blipFill>
          <a:blip r:embed="rId4"/>
          <a:stretch>
            <a:fillRect/>
          </a:stretch>
        </p:blipFill>
        <p:spPr>
          <a:xfrm>
            <a:off x="838200" y="844493"/>
            <a:ext cx="8884920" cy="5949034"/>
          </a:xfrm>
          <a:prstGeom prst="rect">
            <a:avLst/>
          </a:prstGeom>
        </p:spPr>
      </p:pic>
      <p:pic>
        <p:nvPicPr>
          <p:cNvPr id="3" name="Picture 2">
            <a:extLst>
              <a:ext uri="{FF2B5EF4-FFF2-40B4-BE49-F238E27FC236}">
                <a16:creationId xmlns:a16="http://schemas.microsoft.com/office/drawing/2014/main" id="{C9C82885-5EA7-4AD7-9D59-2F88DD59ED28}"/>
              </a:ext>
            </a:extLst>
          </p:cNvPr>
          <p:cNvPicPr>
            <a:picLocks noChangeAspect="1"/>
          </p:cNvPicPr>
          <p:nvPr/>
        </p:nvPicPr>
        <p:blipFill>
          <a:blip r:embed="rId5"/>
          <a:stretch>
            <a:fillRect/>
          </a:stretch>
        </p:blipFill>
        <p:spPr>
          <a:xfrm>
            <a:off x="10439400" y="5516880"/>
            <a:ext cx="1590158" cy="975995"/>
          </a:xfrm>
          <a:prstGeom prst="rect">
            <a:avLst/>
          </a:prstGeom>
        </p:spPr>
      </p:pic>
    </p:spTree>
    <p:extLst>
      <p:ext uri="{BB962C8B-B14F-4D97-AF65-F5344CB8AC3E}">
        <p14:creationId xmlns:p14="http://schemas.microsoft.com/office/powerpoint/2010/main" val="1956230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solidFill>
            <a:srgbClr val="8547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Freeform: Shape 19">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a:extLst>
              <a:ext uri="{FF2B5EF4-FFF2-40B4-BE49-F238E27FC236}">
                <a16:creationId xmlns:a16="http://schemas.microsoft.com/office/drawing/2014/main" id="{10A9ED67-0F9D-4B24-9ABF-2DF0EDE40F14}"/>
              </a:ext>
            </a:extLst>
          </p:cNvPr>
          <p:cNvPicPr>
            <a:picLocks noChangeAspect="1"/>
          </p:cNvPicPr>
          <p:nvPr/>
        </p:nvPicPr>
        <p:blipFill>
          <a:blip r:embed="rId4"/>
          <a:stretch>
            <a:fillRect/>
          </a:stretch>
        </p:blipFill>
        <p:spPr>
          <a:xfrm>
            <a:off x="3450236" y="568595"/>
            <a:ext cx="5291527" cy="5441158"/>
          </a:xfrm>
          <a:prstGeom prst="rect">
            <a:avLst/>
          </a:prstGeom>
        </p:spPr>
      </p:pic>
      <p:pic>
        <p:nvPicPr>
          <p:cNvPr id="2" name="Picture 1">
            <a:extLst>
              <a:ext uri="{FF2B5EF4-FFF2-40B4-BE49-F238E27FC236}">
                <a16:creationId xmlns:a16="http://schemas.microsoft.com/office/drawing/2014/main" id="{B1C914F3-89F3-4F03-A909-0422CFB62480}"/>
              </a:ext>
            </a:extLst>
          </p:cNvPr>
          <p:cNvPicPr>
            <a:picLocks noChangeAspect="1"/>
          </p:cNvPicPr>
          <p:nvPr/>
        </p:nvPicPr>
        <p:blipFill>
          <a:blip r:embed="rId5"/>
          <a:stretch>
            <a:fillRect/>
          </a:stretch>
        </p:blipFill>
        <p:spPr>
          <a:xfrm>
            <a:off x="10236613" y="5435766"/>
            <a:ext cx="1728870" cy="1061709"/>
          </a:xfrm>
          <a:prstGeom prst="rect">
            <a:avLst/>
          </a:prstGeom>
        </p:spPr>
      </p:pic>
      <p:sp>
        <p:nvSpPr>
          <p:cNvPr id="3" name="TextBox 2">
            <a:extLst>
              <a:ext uri="{FF2B5EF4-FFF2-40B4-BE49-F238E27FC236}">
                <a16:creationId xmlns:a16="http://schemas.microsoft.com/office/drawing/2014/main" id="{46277484-79AF-47D6-873C-E0D8DD597945}"/>
              </a:ext>
            </a:extLst>
          </p:cNvPr>
          <p:cNvSpPr txBox="1"/>
          <p:nvPr/>
        </p:nvSpPr>
        <p:spPr>
          <a:xfrm>
            <a:off x="4796287" y="195533"/>
            <a:ext cx="364897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7030A0"/>
                </a:solidFill>
              </a:rPr>
              <a:t>Wellbeing Indicators</a:t>
            </a:r>
            <a:endParaRPr lang="en-US" sz="2400" b="1">
              <a:solidFill>
                <a:srgbClr val="7030A0"/>
              </a:solidFill>
              <a:cs typeface="Calibri"/>
            </a:endParaRPr>
          </a:p>
        </p:txBody>
      </p:sp>
    </p:spTree>
    <p:extLst>
      <p:ext uri="{BB962C8B-B14F-4D97-AF65-F5344CB8AC3E}">
        <p14:creationId xmlns:p14="http://schemas.microsoft.com/office/powerpoint/2010/main" val="1573045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5891B2-1904-4C8B-AB5C-99E732FD0274}"/>
              </a:ext>
            </a:extLst>
          </p:cNvPr>
          <p:cNvSpPr txBox="1"/>
          <p:nvPr/>
        </p:nvSpPr>
        <p:spPr>
          <a:xfrm>
            <a:off x="182880" y="594360"/>
            <a:ext cx="11689080" cy="5509200"/>
          </a:xfrm>
          <a:prstGeom prst="rect">
            <a:avLst/>
          </a:prstGeom>
          <a:noFill/>
        </p:spPr>
        <p:txBody>
          <a:bodyPr wrap="square" rtlCol="0" anchor="t">
            <a:spAutoFit/>
          </a:bodyPr>
          <a:lstStyle/>
          <a:p>
            <a:r>
              <a:rPr lang="en-GB" sz="4800" dirty="0"/>
              <a:t>Supporting distress </a:t>
            </a:r>
          </a:p>
          <a:p>
            <a:endParaRPr lang="en-GB" dirty="0"/>
          </a:p>
          <a:p>
            <a:r>
              <a:rPr lang="en-GB" sz="2400" dirty="0"/>
              <a:t>We all show distress in different ways</a:t>
            </a:r>
          </a:p>
          <a:p>
            <a:r>
              <a:rPr lang="en-GB" sz="2400" dirty="0"/>
              <a:t>The following will help you to think about your role in supporting the young person…..  </a:t>
            </a:r>
          </a:p>
          <a:p>
            <a:endParaRPr lang="en-GB" sz="2400" dirty="0"/>
          </a:p>
          <a:p>
            <a:endParaRPr lang="en-GB" dirty="0"/>
          </a:p>
          <a:p>
            <a:r>
              <a:rPr lang="en-GB" sz="2800" b="1" dirty="0"/>
              <a:t>C</a:t>
            </a:r>
            <a:r>
              <a:rPr lang="en-GB" sz="2800" dirty="0"/>
              <a:t> – Change is important  - have you noticed a change in their presentation?</a:t>
            </a:r>
          </a:p>
          <a:p>
            <a:r>
              <a:rPr lang="en-GB" sz="2800" b="1" dirty="0"/>
              <a:t>H - </a:t>
            </a:r>
            <a:r>
              <a:rPr lang="en-GB" sz="2800" dirty="0"/>
              <a:t> How can I help? Approach?</a:t>
            </a:r>
          </a:p>
          <a:p>
            <a:r>
              <a:rPr lang="en-GB" sz="2800" b="1" dirty="0"/>
              <a:t>A</a:t>
            </a:r>
            <a:r>
              <a:rPr lang="en-GB" sz="2800" dirty="0"/>
              <a:t> – Ask how they are?  Listen and ask about potential crisis?</a:t>
            </a:r>
          </a:p>
          <a:p>
            <a:r>
              <a:rPr lang="en-GB" sz="2800" b="1" dirty="0"/>
              <a:t>N</a:t>
            </a:r>
            <a:r>
              <a:rPr lang="en-GB" sz="2800" dirty="0"/>
              <a:t> – Normalise feelings</a:t>
            </a:r>
            <a:endParaRPr lang="en-GB" sz="2800">
              <a:cs typeface="Calibri"/>
            </a:endParaRPr>
          </a:p>
          <a:p>
            <a:r>
              <a:rPr lang="en-GB" sz="2800" b="1" dirty="0"/>
              <a:t>G</a:t>
            </a:r>
            <a:r>
              <a:rPr lang="en-GB" sz="2800" dirty="0"/>
              <a:t> – Guide to resources</a:t>
            </a:r>
            <a:r>
              <a:rPr lang="en-GB" sz="2800"/>
              <a:t> </a:t>
            </a:r>
            <a:endParaRPr lang="en-GB" sz="2800">
              <a:cs typeface="Calibri"/>
            </a:endParaRPr>
          </a:p>
          <a:p>
            <a:r>
              <a:rPr lang="en-GB" sz="2800" b="1" dirty="0"/>
              <a:t>E </a:t>
            </a:r>
            <a:r>
              <a:rPr lang="en-GB" sz="2800" dirty="0"/>
              <a:t>– Engage regularly </a:t>
            </a:r>
          </a:p>
          <a:p>
            <a:r>
              <a:rPr lang="en-GB" sz="2800" b="1" dirty="0"/>
              <a:t>S </a:t>
            </a:r>
            <a:r>
              <a:rPr lang="en-GB" sz="2800" dirty="0"/>
              <a:t>– speak to professionals for support - consultation</a:t>
            </a:r>
          </a:p>
        </p:txBody>
      </p:sp>
      <p:pic>
        <p:nvPicPr>
          <p:cNvPr id="3" name="Picture 2">
            <a:extLst>
              <a:ext uri="{FF2B5EF4-FFF2-40B4-BE49-F238E27FC236}">
                <a16:creationId xmlns:a16="http://schemas.microsoft.com/office/drawing/2014/main" id="{876227AD-9459-41F4-AE70-BF7B43708DC6}"/>
              </a:ext>
            </a:extLst>
          </p:cNvPr>
          <p:cNvPicPr>
            <a:picLocks noChangeAspect="1"/>
          </p:cNvPicPr>
          <p:nvPr/>
        </p:nvPicPr>
        <p:blipFill>
          <a:blip r:embed="rId3"/>
          <a:stretch>
            <a:fillRect/>
          </a:stretch>
        </p:blipFill>
        <p:spPr>
          <a:xfrm>
            <a:off x="9744823" y="5043780"/>
            <a:ext cx="1987663" cy="1219860"/>
          </a:xfrm>
          <a:prstGeom prst="rect">
            <a:avLst/>
          </a:prstGeom>
        </p:spPr>
      </p:pic>
    </p:spTree>
    <p:extLst>
      <p:ext uri="{BB962C8B-B14F-4D97-AF65-F5344CB8AC3E}">
        <p14:creationId xmlns:p14="http://schemas.microsoft.com/office/powerpoint/2010/main" val="2168648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483959-0B93-4B9E-9DBA-77FB38E75286}"/>
              </a:ext>
            </a:extLst>
          </p:cNvPr>
          <p:cNvSpPr txBox="1"/>
          <p:nvPr/>
        </p:nvSpPr>
        <p:spPr>
          <a:xfrm>
            <a:off x="1249680" y="441960"/>
            <a:ext cx="10195560" cy="9387185"/>
          </a:xfrm>
          <a:prstGeom prst="rect">
            <a:avLst/>
          </a:prstGeom>
          <a:noFill/>
        </p:spPr>
        <p:txBody>
          <a:bodyPr wrap="square" rtlCol="0" anchor="t">
            <a:spAutoFit/>
          </a:bodyPr>
          <a:lstStyle/>
          <a:p>
            <a:r>
              <a:rPr lang="en-GB" sz="2800" dirty="0">
                <a:solidFill>
                  <a:srgbClr val="0070C0"/>
                </a:solidFill>
              </a:rPr>
              <a:t>CHANGES…step by step………</a:t>
            </a:r>
            <a:endParaRPr lang="en-GB" sz="2800" dirty="0">
              <a:solidFill>
                <a:srgbClr val="0070C0"/>
              </a:solidFill>
              <a:cs typeface="Calibri"/>
            </a:endParaRPr>
          </a:p>
          <a:p>
            <a:endParaRPr lang="en-GB" sz="2800" dirty="0"/>
          </a:p>
          <a:p>
            <a:endParaRPr lang="en-GB" sz="2800" dirty="0"/>
          </a:p>
          <a:p>
            <a:r>
              <a:rPr lang="en-GB" sz="2400" dirty="0"/>
              <a:t>Change is important – have you noticed a change in their presentation?  	</a:t>
            </a:r>
          </a:p>
          <a:p>
            <a:r>
              <a:rPr lang="en-GB" sz="2400" dirty="0"/>
              <a:t>Things you might notice are: </a:t>
            </a:r>
          </a:p>
          <a:p>
            <a:endParaRPr lang="en-GB" sz="2400" dirty="0"/>
          </a:p>
          <a:p>
            <a:pPr marL="342900" indent="-342900">
              <a:buFont typeface="Arial" panose="020B0604020202020204" pitchFamily="34" charset="0"/>
              <a:buChar char="•"/>
            </a:pPr>
            <a:r>
              <a:rPr lang="en-GB" sz="2400" dirty="0"/>
              <a:t>Withdrawing from activities and social interaction</a:t>
            </a:r>
          </a:p>
          <a:p>
            <a:pPr marL="342900" indent="-342900">
              <a:buFont typeface="Arial" panose="020B0604020202020204" pitchFamily="34" charset="0"/>
              <a:buChar char="•"/>
            </a:pPr>
            <a:r>
              <a:rPr lang="en-GB" sz="2400" dirty="0"/>
              <a:t>Showing signs of tiredness, low energy and reporting not sleeping</a:t>
            </a:r>
          </a:p>
          <a:p>
            <a:pPr marL="342900" indent="-342900">
              <a:buFont typeface="Arial" panose="020B0604020202020204" pitchFamily="34" charset="0"/>
              <a:buChar char="•"/>
            </a:pPr>
            <a:r>
              <a:rPr lang="en-GB" sz="2400" dirty="0"/>
              <a:t>Changes in mood – low mood or sadness</a:t>
            </a:r>
          </a:p>
          <a:p>
            <a:pPr marL="342900" indent="-342900">
              <a:buFont typeface="Arial" panose="020B0604020202020204" pitchFamily="34" charset="0"/>
              <a:buChar char="•"/>
            </a:pPr>
            <a:r>
              <a:rPr lang="en-GB" sz="2400" dirty="0"/>
              <a:t>Expressing excessive fears</a:t>
            </a:r>
          </a:p>
          <a:p>
            <a:pPr marL="342900" indent="-342900">
              <a:buFont typeface="Arial" panose="020B0604020202020204" pitchFamily="34" charset="0"/>
              <a:buChar char="•"/>
            </a:pPr>
            <a:r>
              <a:rPr lang="en-GB" sz="2400" dirty="0"/>
              <a:t>Struggling to concentrate</a:t>
            </a:r>
          </a:p>
          <a:p>
            <a:pPr marL="342900" indent="-342900">
              <a:buFont typeface="Arial" panose="020B0604020202020204" pitchFamily="34" charset="0"/>
              <a:buChar char="•"/>
            </a:pPr>
            <a:r>
              <a:rPr lang="en-GB" sz="2400" dirty="0"/>
              <a:t>Generalised worries/anxiety</a:t>
            </a:r>
          </a:p>
          <a:p>
            <a:pPr marL="342900" indent="-342900">
              <a:buFont typeface="Arial" panose="020B0604020202020204" pitchFamily="34" charset="0"/>
              <a:buChar char="•"/>
            </a:pPr>
            <a:r>
              <a:rPr lang="en-GB" sz="2400" dirty="0"/>
              <a:t>Being irritable and/or angry</a:t>
            </a:r>
          </a:p>
          <a:p>
            <a:pPr marL="342900" indent="-342900">
              <a:buFont typeface="Arial" panose="020B0604020202020204" pitchFamily="34" charset="0"/>
              <a:buChar char="•"/>
            </a:pPr>
            <a:r>
              <a:rPr lang="en-GB" sz="2400" dirty="0"/>
              <a:t>Self-harm </a:t>
            </a:r>
          </a:p>
          <a:p>
            <a:pPr marL="342900" indent="-342900">
              <a:buFont typeface="Arial" panose="020B0604020202020204" pitchFamily="34" charset="0"/>
              <a:buChar char="•"/>
            </a:pPr>
            <a:r>
              <a:rPr lang="en-GB" sz="2400" dirty="0"/>
              <a:t>Using negative language to talk about themselves or their life</a:t>
            </a:r>
          </a:p>
          <a:p>
            <a:endParaRPr lang="en-GB" sz="2400" dirty="0"/>
          </a:p>
          <a:p>
            <a:endParaRPr lang="en-GB" sz="2400" dirty="0"/>
          </a:p>
          <a:p>
            <a:endParaRPr lang="en-GB" sz="2400" dirty="0"/>
          </a:p>
          <a:p>
            <a:endParaRPr lang="en-GB" sz="2400" dirty="0"/>
          </a:p>
          <a:p>
            <a:endParaRPr lang="en-GB" sz="2400" dirty="0"/>
          </a:p>
          <a:p>
            <a:endParaRPr lang="en-GB" sz="2400" dirty="0"/>
          </a:p>
          <a:p>
            <a:endParaRPr lang="en-GB" sz="8800" dirty="0"/>
          </a:p>
        </p:txBody>
      </p:sp>
      <p:pic>
        <p:nvPicPr>
          <p:cNvPr id="3" name="Picture 2">
            <a:extLst>
              <a:ext uri="{FF2B5EF4-FFF2-40B4-BE49-F238E27FC236}">
                <a16:creationId xmlns:a16="http://schemas.microsoft.com/office/drawing/2014/main" id="{450CC29B-8716-4DEE-B1D5-C9EAADBFB188}"/>
              </a:ext>
            </a:extLst>
          </p:cNvPr>
          <p:cNvPicPr>
            <a:picLocks noChangeAspect="1"/>
          </p:cNvPicPr>
          <p:nvPr/>
        </p:nvPicPr>
        <p:blipFill>
          <a:blip r:embed="rId3"/>
          <a:stretch>
            <a:fillRect/>
          </a:stretch>
        </p:blipFill>
        <p:spPr>
          <a:xfrm>
            <a:off x="10103050" y="5589885"/>
            <a:ext cx="1585097" cy="975445"/>
          </a:xfrm>
          <a:prstGeom prst="rect">
            <a:avLst/>
          </a:prstGeom>
        </p:spPr>
      </p:pic>
      <p:sp>
        <p:nvSpPr>
          <p:cNvPr id="6" name="TextBox 5">
            <a:extLst>
              <a:ext uri="{FF2B5EF4-FFF2-40B4-BE49-F238E27FC236}">
                <a16:creationId xmlns:a16="http://schemas.microsoft.com/office/drawing/2014/main" id="{6046C016-413C-49B7-84D6-09A384A0722C}"/>
              </a:ext>
            </a:extLst>
          </p:cNvPr>
          <p:cNvSpPr txBox="1"/>
          <p:nvPr/>
        </p:nvSpPr>
        <p:spPr>
          <a:xfrm>
            <a:off x="502920" y="1051560"/>
            <a:ext cx="1493520" cy="1569660"/>
          </a:xfrm>
          <a:prstGeom prst="rect">
            <a:avLst/>
          </a:prstGeom>
          <a:noFill/>
        </p:spPr>
        <p:txBody>
          <a:bodyPr wrap="square" rtlCol="0">
            <a:spAutoFit/>
          </a:bodyPr>
          <a:lstStyle/>
          <a:p>
            <a:r>
              <a:rPr lang="en-GB" sz="9600" b="1" dirty="0"/>
              <a:t>C</a:t>
            </a:r>
          </a:p>
        </p:txBody>
      </p:sp>
    </p:spTree>
    <p:extLst>
      <p:ext uri="{BB962C8B-B14F-4D97-AF65-F5344CB8AC3E}">
        <p14:creationId xmlns:p14="http://schemas.microsoft.com/office/powerpoint/2010/main" val="1484344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7EB3EA-08F3-4B1D-87D1-42C722B6CB33}"/>
              </a:ext>
            </a:extLst>
          </p:cNvPr>
          <p:cNvPicPr>
            <a:picLocks noChangeAspect="1"/>
          </p:cNvPicPr>
          <p:nvPr/>
        </p:nvPicPr>
        <p:blipFill>
          <a:blip r:embed="rId3"/>
          <a:stretch>
            <a:fillRect/>
          </a:stretch>
        </p:blipFill>
        <p:spPr>
          <a:xfrm>
            <a:off x="10544699" y="5441881"/>
            <a:ext cx="1585097" cy="975445"/>
          </a:xfrm>
          <a:prstGeom prst="rect">
            <a:avLst/>
          </a:prstGeom>
        </p:spPr>
      </p:pic>
      <p:sp>
        <p:nvSpPr>
          <p:cNvPr id="4" name="Rectangle 3">
            <a:extLst>
              <a:ext uri="{FF2B5EF4-FFF2-40B4-BE49-F238E27FC236}">
                <a16:creationId xmlns:a16="http://schemas.microsoft.com/office/drawing/2014/main" id="{1CD0A281-2CE2-4D66-AFE2-C5C566D514B0}"/>
              </a:ext>
            </a:extLst>
          </p:cNvPr>
          <p:cNvSpPr/>
          <p:nvPr/>
        </p:nvSpPr>
        <p:spPr>
          <a:xfrm>
            <a:off x="853441" y="502920"/>
            <a:ext cx="6672246" cy="4801314"/>
          </a:xfrm>
          <a:prstGeom prst="rect">
            <a:avLst/>
          </a:prstGeom>
        </p:spPr>
        <p:txBody>
          <a:bodyPr wrap="square" anchor="t">
            <a:spAutoFit/>
          </a:bodyPr>
          <a:lstStyle/>
          <a:p>
            <a:r>
              <a:rPr lang="en-GB" dirty="0"/>
              <a:t>CHANGES…step by step………</a:t>
            </a:r>
          </a:p>
          <a:p>
            <a:endParaRPr lang="en-GB" dirty="0"/>
          </a:p>
          <a:p>
            <a:endParaRPr lang="en-GB" dirty="0"/>
          </a:p>
          <a:p>
            <a:endParaRPr lang="en-GB" dirty="0"/>
          </a:p>
          <a:p>
            <a:endParaRPr lang="en-GB" dirty="0"/>
          </a:p>
          <a:p>
            <a:r>
              <a:rPr lang="en-GB" dirty="0"/>
              <a:t>How can I help? Approach?</a:t>
            </a:r>
          </a:p>
          <a:p>
            <a:endParaRPr lang="en-GB" dirty="0"/>
          </a:p>
          <a:p>
            <a:r>
              <a:rPr lang="en-GB" dirty="0"/>
              <a:t>How to start a conversation about mental health?  Should I approach them and tell them what I’ve noticed?  </a:t>
            </a:r>
          </a:p>
          <a:p>
            <a:endParaRPr lang="en-GB" dirty="0"/>
          </a:p>
          <a:p>
            <a:r>
              <a:rPr lang="en-GB" dirty="0"/>
              <a:t>You can start a conversation in the way that you normally would.  Sometimes talking about the weather, music or other things you would normally chat about is a good starting point.  </a:t>
            </a:r>
          </a:p>
          <a:p>
            <a:endParaRPr lang="en-GB" dirty="0"/>
          </a:p>
          <a:p>
            <a:r>
              <a:rPr lang="en-GB" dirty="0"/>
              <a:t>Starting a conversation about mental health can start with …I’ve noticed that you’ve not </a:t>
            </a:r>
            <a:r>
              <a:rPr lang="en-GB"/>
              <a:t>been yourself </a:t>
            </a:r>
            <a:endParaRPr lang="en-GB" dirty="0"/>
          </a:p>
          <a:p>
            <a:endParaRPr lang="en-GB" dirty="0"/>
          </a:p>
        </p:txBody>
      </p:sp>
      <p:sp>
        <p:nvSpPr>
          <p:cNvPr id="6" name="TextBox 5">
            <a:extLst>
              <a:ext uri="{FF2B5EF4-FFF2-40B4-BE49-F238E27FC236}">
                <a16:creationId xmlns:a16="http://schemas.microsoft.com/office/drawing/2014/main" id="{E244DD2D-2A00-4BBE-A97D-7DCCEBDBFC38}"/>
              </a:ext>
            </a:extLst>
          </p:cNvPr>
          <p:cNvSpPr txBox="1"/>
          <p:nvPr/>
        </p:nvSpPr>
        <p:spPr>
          <a:xfrm>
            <a:off x="0" y="913825"/>
            <a:ext cx="752801" cy="1569660"/>
          </a:xfrm>
          <a:prstGeom prst="rect">
            <a:avLst/>
          </a:prstGeom>
          <a:noFill/>
        </p:spPr>
        <p:txBody>
          <a:bodyPr wrap="square" rtlCol="0">
            <a:spAutoFit/>
          </a:bodyPr>
          <a:lstStyle/>
          <a:p>
            <a:r>
              <a:rPr lang="en-GB" sz="9600" b="1" dirty="0"/>
              <a:t>H</a:t>
            </a:r>
          </a:p>
        </p:txBody>
      </p:sp>
    </p:spTree>
    <p:extLst>
      <p:ext uri="{BB962C8B-B14F-4D97-AF65-F5344CB8AC3E}">
        <p14:creationId xmlns:p14="http://schemas.microsoft.com/office/powerpoint/2010/main" val="3678845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7E7F4E-7ABF-4CB0-836C-55BA5378FFFE}"/>
              </a:ext>
            </a:extLst>
          </p:cNvPr>
          <p:cNvSpPr txBox="1"/>
          <p:nvPr/>
        </p:nvSpPr>
        <p:spPr>
          <a:xfrm>
            <a:off x="454325" y="396816"/>
            <a:ext cx="7013275"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a:solidFill>
                  <a:srgbClr val="4472C4"/>
                </a:solidFill>
                <a:cs typeface="Segoe UI"/>
              </a:rPr>
              <a:t>CHANGES…step by step………</a:t>
            </a:r>
            <a:r>
              <a:rPr lang="en-GB" sz="2800">
                <a:cs typeface="Segoe UI"/>
              </a:rPr>
              <a:t>​</a:t>
            </a:r>
          </a:p>
          <a:p>
            <a:r>
              <a:rPr lang="en-GB">
                <a:cs typeface="Segoe UI"/>
              </a:rPr>
              <a:t>​</a:t>
            </a:r>
          </a:p>
        </p:txBody>
      </p:sp>
      <p:sp>
        <p:nvSpPr>
          <p:cNvPr id="3" name="TextBox 2">
            <a:extLst>
              <a:ext uri="{FF2B5EF4-FFF2-40B4-BE49-F238E27FC236}">
                <a16:creationId xmlns:a16="http://schemas.microsoft.com/office/drawing/2014/main" id="{96494C71-F2E9-4CA2-BC6A-E2995086A249}"/>
              </a:ext>
            </a:extLst>
          </p:cNvPr>
          <p:cNvSpPr txBox="1"/>
          <p:nvPr/>
        </p:nvSpPr>
        <p:spPr>
          <a:xfrm>
            <a:off x="1058174" y="1590136"/>
            <a:ext cx="10593237"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t>Ask how they are?  Listen and ask about potential crisis?</a:t>
            </a:r>
            <a:r>
              <a:rPr lang="en-US" sz="2400">
                <a:cs typeface="Calibri"/>
              </a:rPr>
              <a:t>​</a:t>
            </a:r>
          </a:p>
          <a:p>
            <a:endParaRPr lang="en-US" sz="2400" dirty="0">
              <a:cs typeface="Calibri"/>
            </a:endParaRPr>
          </a:p>
          <a:p>
            <a:r>
              <a:rPr lang="en-GB" sz="2400">
                <a:ea typeface="+mn-lt"/>
                <a:cs typeface="+mn-lt"/>
              </a:rPr>
              <a:t>You could move the conversation onto addressing your concerns saying that you have noticed a change in how they are.... is there anything that you would like to talk about?.....Can I help you?  How are you feeling?  </a:t>
            </a:r>
            <a:endParaRPr lang="en-US" sz="2400">
              <a:ea typeface="+mn-lt"/>
              <a:cs typeface="+mn-lt"/>
            </a:endParaRPr>
          </a:p>
          <a:p>
            <a:endParaRPr lang="en-GB" sz="2400" dirty="0">
              <a:cs typeface="Calibri"/>
            </a:endParaRPr>
          </a:p>
          <a:p>
            <a:r>
              <a:rPr lang="en-GB" sz="2400" b="1" dirty="0">
                <a:cs typeface="Calibri"/>
              </a:rPr>
              <a:t>Remember </a:t>
            </a:r>
            <a:r>
              <a:rPr lang="en-GB" sz="2400">
                <a:cs typeface="Calibri"/>
              </a:rPr>
              <a:t>to listen.......</a:t>
            </a:r>
            <a:endParaRPr lang="en-GB" sz="2400" dirty="0">
              <a:cs typeface="Calibri"/>
            </a:endParaRPr>
          </a:p>
          <a:p>
            <a:endParaRPr lang="en-US" sz="2400" dirty="0">
              <a:cs typeface="Calibri"/>
            </a:endParaRPr>
          </a:p>
        </p:txBody>
      </p:sp>
      <p:sp>
        <p:nvSpPr>
          <p:cNvPr id="4" name="TextBox 3">
            <a:extLst>
              <a:ext uri="{FF2B5EF4-FFF2-40B4-BE49-F238E27FC236}">
                <a16:creationId xmlns:a16="http://schemas.microsoft.com/office/drawing/2014/main" id="{CFE86864-3DF3-43DC-97A2-A84BC21554CD}"/>
              </a:ext>
            </a:extLst>
          </p:cNvPr>
          <p:cNvSpPr txBox="1"/>
          <p:nvPr/>
        </p:nvSpPr>
        <p:spPr>
          <a:xfrm>
            <a:off x="224287" y="1043797"/>
            <a:ext cx="108980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9600" b="1">
                <a:cs typeface="Calibri"/>
              </a:rPr>
              <a:t>A</a:t>
            </a:r>
            <a:endParaRPr lang="en-US" sz="9600" b="1" dirty="0">
              <a:cs typeface="Calibri"/>
            </a:endParaRPr>
          </a:p>
        </p:txBody>
      </p:sp>
      <p:pic>
        <p:nvPicPr>
          <p:cNvPr id="7" name="Picture 7" descr="A picture containing person, phone, cellphone, sitting&#10;&#10;Description generated with very high confidence">
            <a:extLst>
              <a:ext uri="{FF2B5EF4-FFF2-40B4-BE49-F238E27FC236}">
                <a16:creationId xmlns:a16="http://schemas.microsoft.com/office/drawing/2014/main" id="{BE0D727B-4276-4B6A-BCD3-BDFEA356717F}"/>
              </a:ext>
            </a:extLst>
          </p:cNvPr>
          <p:cNvPicPr>
            <a:picLocks noChangeAspect="1"/>
          </p:cNvPicPr>
          <p:nvPr/>
        </p:nvPicPr>
        <p:blipFill>
          <a:blip r:embed="rId3"/>
          <a:stretch>
            <a:fillRect/>
          </a:stretch>
        </p:blipFill>
        <p:spPr>
          <a:xfrm>
            <a:off x="5069457" y="3620736"/>
            <a:ext cx="4152179" cy="3124604"/>
          </a:xfrm>
          <a:prstGeom prst="rect">
            <a:avLst/>
          </a:prstGeom>
        </p:spPr>
      </p:pic>
      <p:pic>
        <p:nvPicPr>
          <p:cNvPr id="5" name="Picture 4" descr="A close up of a logo&#10;&#10;Description generated with high confidence">
            <a:extLst>
              <a:ext uri="{FF2B5EF4-FFF2-40B4-BE49-F238E27FC236}">
                <a16:creationId xmlns:a16="http://schemas.microsoft.com/office/drawing/2014/main" id="{8B047AD9-052D-42A5-9D6E-F36C7FC4416F}"/>
              </a:ext>
            </a:extLst>
          </p:cNvPr>
          <p:cNvPicPr>
            <a:picLocks noChangeAspect="1"/>
          </p:cNvPicPr>
          <p:nvPr/>
        </p:nvPicPr>
        <p:blipFill>
          <a:blip r:embed="rId4"/>
          <a:stretch>
            <a:fillRect/>
          </a:stretch>
        </p:blipFill>
        <p:spPr>
          <a:xfrm>
            <a:off x="10285907" y="5700673"/>
            <a:ext cx="1585097" cy="975445"/>
          </a:xfrm>
          <a:prstGeom prst="rect">
            <a:avLst/>
          </a:prstGeom>
        </p:spPr>
      </p:pic>
    </p:spTree>
    <p:extLst>
      <p:ext uri="{BB962C8B-B14F-4D97-AF65-F5344CB8AC3E}">
        <p14:creationId xmlns:p14="http://schemas.microsoft.com/office/powerpoint/2010/main" val="536278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7CD451-E011-4FB6-8EBD-13731EAA8F7C}"/>
              </a:ext>
            </a:extLst>
          </p:cNvPr>
          <p:cNvSpPr txBox="1"/>
          <p:nvPr/>
        </p:nvSpPr>
        <p:spPr>
          <a:xfrm>
            <a:off x="885646" y="281797"/>
            <a:ext cx="10909538" cy="82176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4472C4"/>
                </a:solidFill>
                <a:cs typeface="Calibri"/>
              </a:rPr>
              <a:t>CHANGES…step by step………</a:t>
            </a:r>
          </a:p>
          <a:p>
            <a:endParaRPr lang="en-US" sz="2400" dirty="0">
              <a:solidFill>
                <a:srgbClr val="4472C4"/>
              </a:solidFill>
              <a:cs typeface="Calibri"/>
            </a:endParaRPr>
          </a:p>
          <a:p>
            <a:endParaRPr lang="en-US" sz="2400" dirty="0">
              <a:solidFill>
                <a:srgbClr val="4472C4"/>
              </a:solidFill>
              <a:cs typeface="Calibri"/>
            </a:endParaRPr>
          </a:p>
          <a:p>
            <a:endParaRPr lang="en-US" sz="2400" dirty="0">
              <a:solidFill>
                <a:srgbClr val="4472C4"/>
              </a:solidFill>
              <a:cs typeface="Calibri"/>
            </a:endParaRPr>
          </a:p>
          <a:p>
            <a:r>
              <a:rPr lang="en-US" sz="2400">
                <a:cs typeface="Calibri"/>
              </a:rPr>
              <a:t>Ask about any crisis?  </a:t>
            </a:r>
            <a:endParaRPr lang="en-US" sz="2400" dirty="0">
              <a:solidFill>
                <a:srgbClr val="4472C4"/>
              </a:solidFill>
              <a:cs typeface="Calibri"/>
            </a:endParaRPr>
          </a:p>
          <a:p>
            <a:endParaRPr lang="en-US" sz="2400" dirty="0">
              <a:solidFill>
                <a:srgbClr val="000000"/>
              </a:solidFill>
              <a:cs typeface="Calibri"/>
            </a:endParaRPr>
          </a:p>
          <a:p>
            <a:r>
              <a:rPr lang="en-US" sz="2400" dirty="0">
                <a:solidFill>
                  <a:srgbClr val="000000"/>
                </a:solidFill>
                <a:cs typeface="Calibri"/>
              </a:rPr>
              <a:t>Asking about suicide </a:t>
            </a:r>
            <a:r>
              <a:rPr lang="en-US" sz="2400">
                <a:ea typeface="+mn-lt"/>
                <a:cs typeface="+mn-lt"/>
              </a:rPr>
              <a:t>– see this SAMH guide  </a:t>
            </a:r>
            <a:r>
              <a:rPr lang="en-US" sz="2400" dirty="0">
                <a:ea typeface="+mn-lt"/>
                <a:cs typeface="+mn-lt"/>
                <a:hlinkClick r:id="rId3"/>
              </a:rPr>
              <a:t>here</a:t>
            </a:r>
            <a:endParaRPr lang="en-US" sz="2400" dirty="0">
              <a:solidFill>
                <a:srgbClr val="000000"/>
              </a:solidFill>
              <a:cs typeface="Calibri"/>
            </a:endParaRPr>
          </a:p>
          <a:p>
            <a:r>
              <a:rPr lang="en-US" sz="2400" dirty="0">
                <a:solidFill>
                  <a:srgbClr val="000000"/>
                </a:solidFill>
                <a:cs typeface="Calibri"/>
              </a:rPr>
              <a:t>You can also </a:t>
            </a:r>
            <a:r>
              <a:rPr lang="en-US" sz="2400">
                <a:solidFill>
                  <a:srgbClr val="000000"/>
                </a:solidFill>
                <a:cs typeface="Calibri"/>
              </a:rPr>
              <a:t>download</a:t>
            </a:r>
            <a:r>
              <a:rPr lang="en-US" sz="2400" dirty="0">
                <a:solidFill>
                  <a:srgbClr val="000000"/>
                </a:solidFill>
                <a:cs typeface="Calibri"/>
              </a:rPr>
              <a:t> the Highland Suicide </a:t>
            </a:r>
            <a:r>
              <a:rPr lang="en-US" sz="2400">
                <a:solidFill>
                  <a:srgbClr val="000000"/>
                </a:solidFill>
                <a:cs typeface="Calibri"/>
              </a:rPr>
              <a:t>prevention app </a:t>
            </a:r>
            <a:endParaRPr lang="en-US" sz="2400">
              <a:ea typeface="+mn-lt"/>
              <a:cs typeface="+mn-lt"/>
            </a:endParaRPr>
          </a:p>
          <a:p>
            <a:endParaRPr lang="en-US" sz="2400" dirty="0">
              <a:ea typeface="+mn-lt"/>
              <a:cs typeface="+mn-lt"/>
            </a:endParaRPr>
          </a:p>
          <a:p>
            <a:endParaRPr lang="en-US" sz="2400" dirty="0">
              <a:ea typeface="+mn-lt"/>
              <a:cs typeface="+mn-lt"/>
            </a:endParaRPr>
          </a:p>
          <a:p>
            <a:endParaRPr lang="en-US" sz="2400" dirty="0">
              <a:ea typeface="+mn-lt"/>
              <a:cs typeface="+mn-lt"/>
            </a:endParaRPr>
          </a:p>
          <a:p>
            <a:endParaRPr lang="en-US" sz="2400" dirty="0">
              <a:ea typeface="+mn-lt"/>
              <a:cs typeface="+mn-lt"/>
            </a:endParaRPr>
          </a:p>
          <a:p>
            <a:r>
              <a:rPr lang="en-US" sz="2400" dirty="0">
                <a:ea typeface="+mn-lt"/>
                <a:cs typeface="+mn-lt"/>
                <a:hlinkClick r:id="rId4"/>
              </a:rPr>
              <a:t>for Apple here </a:t>
            </a:r>
            <a:r>
              <a:rPr lang="en-US" sz="2400" dirty="0">
                <a:ea typeface="+mn-lt"/>
                <a:cs typeface="+mn-lt"/>
              </a:rPr>
              <a:t> and </a:t>
            </a:r>
            <a:r>
              <a:rPr lang="en-US" sz="2400" dirty="0">
                <a:ea typeface="+mn-lt"/>
                <a:cs typeface="+mn-lt"/>
                <a:hlinkClick r:id="rId5"/>
              </a:rPr>
              <a:t>Google play store here</a:t>
            </a:r>
            <a:endParaRPr lang="en-US" sz="2400">
              <a:solidFill>
                <a:srgbClr val="000000"/>
              </a:solidFill>
              <a:cs typeface="Calibri"/>
            </a:endParaRPr>
          </a:p>
          <a:p>
            <a:endParaRPr lang="en-US" sz="2400" dirty="0">
              <a:solidFill>
                <a:srgbClr val="000000"/>
              </a:solidFill>
              <a:cs typeface="Calibri"/>
            </a:endParaRPr>
          </a:p>
          <a:p>
            <a:endParaRPr lang="en-US" sz="2400" dirty="0">
              <a:solidFill>
                <a:srgbClr val="000000"/>
              </a:solidFill>
              <a:cs typeface="Calibri"/>
            </a:endParaRPr>
          </a:p>
          <a:p>
            <a:endParaRPr lang="en-US" sz="2400" dirty="0">
              <a:solidFill>
                <a:srgbClr val="000000"/>
              </a:solidFill>
              <a:cs typeface="Calibri"/>
            </a:endParaRPr>
          </a:p>
          <a:p>
            <a:endParaRPr lang="en-US" sz="2400" dirty="0">
              <a:solidFill>
                <a:srgbClr val="4472C4"/>
              </a:solidFill>
              <a:cs typeface="Calibri"/>
            </a:endParaRPr>
          </a:p>
          <a:p>
            <a:endParaRPr lang="en-US" sz="2400" dirty="0">
              <a:solidFill>
                <a:srgbClr val="4472C4"/>
              </a:solidFill>
              <a:cs typeface="Calibri"/>
            </a:endParaRPr>
          </a:p>
          <a:p>
            <a:endParaRPr lang="en-US" sz="2400" dirty="0">
              <a:solidFill>
                <a:srgbClr val="4472C4"/>
              </a:solidFill>
              <a:cs typeface="Calibri"/>
            </a:endParaRPr>
          </a:p>
          <a:p>
            <a:endParaRPr lang="en-US" sz="2400" dirty="0">
              <a:solidFill>
                <a:srgbClr val="4472C4"/>
              </a:solidFill>
              <a:cs typeface="Calibri"/>
            </a:endParaRPr>
          </a:p>
          <a:p>
            <a:endParaRPr lang="en-US" sz="2400" dirty="0">
              <a:solidFill>
                <a:srgbClr val="4472C4"/>
              </a:solidFill>
              <a:cs typeface="Calibri"/>
            </a:endParaRPr>
          </a:p>
          <a:p>
            <a:endParaRPr lang="en-US" sz="2400" dirty="0">
              <a:solidFill>
                <a:srgbClr val="4472C4"/>
              </a:solidFill>
              <a:cs typeface="Calibri"/>
            </a:endParaRPr>
          </a:p>
        </p:txBody>
      </p:sp>
      <p:sp>
        <p:nvSpPr>
          <p:cNvPr id="4" name="TextBox 3">
            <a:extLst>
              <a:ext uri="{FF2B5EF4-FFF2-40B4-BE49-F238E27FC236}">
                <a16:creationId xmlns:a16="http://schemas.microsoft.com/office/drawing/2014/main" id="{24A3BAEE-07FC-477A-B0B5-A5F15CC56DD1}"/>
              </a:ext>
            </a:extLst>
          </p:cNvPr>
          <p:cNvSpPr txBox="1"/>
          <p:nvPr/>
        </p:nvSpPr>
        <p:spPr>
          <a:xfrm>
            <a:off x="80514" y="1288212"/>
            <a:ext cx="816635" cy="15552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600"/>
              <a:t>A</a:t>
            </a:r>
            <a:r>
              <a:rPr lang="en-US" sz="9600">
                <a:cs typeface="Calibri"/>
              </a:rPr>
              <a:t>​</a:t>
            </a:r>
            <a:endParaRPr lang="en-US" sz="9600"/>
          </a:p>
        </p:txBody>
      </p:sp>
      <p:pic>
        <p:nvPicPr>
          <p:cNvPr id="9" name="Picture 9" descr="A screenshot of a cell phone&#10;&#10;Description generated with very high confidence">
            <a:extLst>
              <a:ext uri="{FF2B5EF4-FFF2-40B4-BE49-F238E27FC236}">
                <a16:creationId xmlns:a16="http://schemas.microsoft.com/office/drawing/2014/main" id="{76D8FF86-B5EF-4B11-8691-E3407E15537D}"/>
              </a:ext>
            </a:extLst>
          </p:cNvPr>
          <p:cNvPicPr>
            <a:picLocks noChangeAspect="1"/>
          </p:cNvPicPr>
          <p:nvPr/>
        </p:nvPicPr>
        <p:blipFill>
          <a:blip r:embed="rId6"/>
          <a:stretch>
            <a:fillRect/>
          </a:stretch>
        </p:blipFill>
        <p:spPr>
          <a:xfrm>
            <a:off x="1331343" y="3559996"/>
            <a:ext cx="3447690" cy="1046347"/>
          </a:xfrm>
          <a:prstGeom prst="rect">
            <a:avLst/>
          </a:prstGeom>
        </p:spPr>
      </p:pic>
      <p:pic>
        <p:nvPicPr>
          <p:cNvPr id="3" name="Picture 2" descr="A close up of a logo&#10;&#10;Description generated with high confidence">
            <a:extLst>
              <a:ext uri="{FF2B5EF4-FFF2-40B4-BE49-F238E27FC236}">
                <a16:creationId xmlns:a16="http://schemas.microsoft.com/office/drawing/2014/main" id="{E0A56482-B859-488B-82AE-23200C5D3F4B}"/>
              </a:ext>
            </a:extLst>
          </p:cNvPr>
          <p:cNvPicPr>
            <a:picLocks noChangeAspect="1"/>
          </p:cNvPicPr>
          <p:nvPr/>
        </p:nvPicPr>
        <p:blipFill>
          <a:blip r:embed="rId7"/>
          <a:stretch>
            <a:fillRect/>
          </a:stretch>
        </p:blipFill>
        <p:spPr>
          <a:xfrm>
            <a:off x="10544699" y="5628786"/>
            <a:ext cx="1283173" cy="788540"/>
          </a:xfrm>
          <a:prstGeom prst="rect">
            <a:avLst/>
          </a:prstGeom>
        </p:spPr>
      </p:pic>
    </p:spTree>
    <p:extLst>
      <p:ext uri="{BB962C8B-B14F-4D97-AF65-F5344CB8AC3E}">
        <p14:creationId xmlns:p14="http://schemas.microsoft.com/office/powerpoint/2010/main" val="477711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C16A32-F3D8-49CB-A17B-E51475EC648D}"/>
              </a:ext>
            </a:extLst>
          </p:cNvPr>
          <p:cNvSpPr txBox="1"/>
          <p:nvPr/>
        </p:nvSpPr>
        <p:spPr>
          <a:xfrm>
            <a:off x="1201947" y="439947"/>
            <a:ext cx="10607614" cy="69865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dirty="0">
                <a:solidFill>
                  <a:srgbClr val="4472C4"/>
                </a:solidFill>
              </a:rPr>
              <a:t>CHANGES…step by step………</a:t>
            </a:r>
            <a:r>
              <a:rPr lang="en-GB" sz="2800" dirty="0"/>
              <a:t>​</a:t>
            </a:r>
          </a:p>
          <a:p>
            <a:endParaRPr lang="en-GB" sz="2800" dirty="0">
              <a:cs typeface="Calibri"/>
            </a:endParaRPr>
          </a:p>
          <a:p>
            <a:endParaRPr lang="en-GB" sz="2800" dirty="0">
              <a:ea typeface="+mn-lt"/>
              <a:cs typeface="+mn-lt"/>
            </a:endParaRPr>
          </a:p>
          <a:p>
            <a:r>
              <a:rPr lang="en-GB" sz="2800" dirty="0">
                <a:ea typeface="+mn-lt"/>
                <a:cs typeface="+mn-lt"/>
              </a:rPr>
              <a:t>Normalise feelings</a:t>
            </a:r>
            <a:endParaRPr lang="en-GB" dirty="0">
              <a:ea typeface="+mn-lt"/>
              <a:cs typeface="+mn-lt"/>
            </a:endParaRPr>
          </a:p>
          <a:p>
            <a:pPr marL="457200" indent="-457200">
              <a:buFont typeface="Arial"/>
              <a:buChar char="•"/>
            </a:pPr>
            <a:r>
              <a:rPr lang="en-GB" sz="2800" dirty="0">
                <a:ea typeface="+mn-lt"/>
                <a:cs typeface="+mn-lt"/>
              </a:rPr>
              <a:t>Validating and normalising big feelings helps them to become more manageable</a:t>
            </a:r>
          </a:p>
          <a:p>
            <a:endParaRPr lang="en-GB" sz="2800" dirty="0">
              <a:ea typeface="+mn-lt"/>
              <a:cs typeface="+mn-lt"/>
            </a:endParaRPr>
          </a:p>
          <a:p>
            <a:endParaRPr lang="en-GB" sz="2800" dirty="0">
              <a:ea typeface="+mn-lt"/>
              <a:cs typeface="+mn-lt"/>
            </a:endParaRPr>
          </a:p>
          <a:p>
            <a:r>
              <a:rPr lang="en-GB" sz="2800" dirty="0">
                <a:ea typeface="+mn-lt"/>
                <a:cs typeface="+mn-lt"/>
              </a:rPr>
              <a:t>Guide to resources</a:t>
            </a:r>
            <a:endParaRPr lang="en-GB" dirty="0">
              <a:cs typeface="Calibri"/>
            </a:endParaRPr>
          </a:p>
          <a:p>
            <a:endParaRPr lang="en-GB" sz="2800" dirty="0">
              <a:ea typeface="+mn-lt"/>
              <a:cs typeface="+mn-lt"/>
            </a:endParaRPr>
          </a:p>
          <a:p>
            <a:r>
              <a:rPr lang="en-GB" sz="2800" dirty="0">
                <a:ea typeface="+mn-lt"/>
                <a:cs typeface="+mn-lt"/>
                <a:hlinkClick r:id="rId3"/>
              </a:rPr>
              <a:t>CAMHS resources</a:t>
            </a:r>
            <a:endParaRPr lang="en-GB" sz="2800" dirty="0">
              <a:ea typeface="+mn-lt"/>
              <a:cs typeface="+mn-lt"/>
            </a:endParaRPr>
          </a:p>
          <a:p>
            <a:r>
              <a:rPr lang="en-GB" sz="2800" dirty="0">
                <a:ea typeface="+mn-lt"/>
                <a:cs typeface="+mn-lt"/>
                <a:hlinkClick r:id="rId4"/>
              </a:rPr>
              <a:t>Learn4mentalhealth</a:t>
            </a:r>
            <a:endParaRPr lang="en-GB"/>
          </a:p>
          <a:p>
            <a:r>
              <a:rPr lang="en-GB" sz="2800" dirty="0">
                <a:ea typeface="+mn-lt"/>
                <a:cs typeface="+mn-lt"/>
                <a:hlinkClick r:id="rId5"/>
              </a:rPr>
              <a:t>Staying safe</a:t>
            </a:r>
            <a:endParaRPr lang="en-GB" sz="2800">
              <a:cs typeface="Calibri"/>
            </a:endParaRPr>
          </a:p>
          <a:p>
            <a:r>
              <a:rPr lang="en-GB" sz="2800" dirty="0">
                <a:ea typeface="+mn-lt"/>
                <a:cs typeface="+mn-lt"/>
                <a:hlinkClick r:id="rId6"/>
              </a:rPr>
              <a:t>Ideas for self care</a:t>
            </a:r>
            <a:endParaRPr lang="en-GB"/>
          </a:p>
          <a:p>
            <a:endParaRPr lang="en-GB" sz="2800" dirty="0">
              <a:cs typeface="Calibri"/>
            </a:endParaRPr>
          </a:p>
          <a:p>
            <a:endParaRPr lang="en-GB" sz="2800" dirty="0">
              <a:cs typeface="Calibri"/>
            </a:endParaRPr>
          </a:p>
        </p:txBody>
      </p:sp>
      <p:sp>
        <p:nvSpPr>
          <p:cNvPr id="3" name="TextBox 2">
            <a:extLst>
              <a:ext uri="{FF2B5EF4-FFF2-40B4-BE49-F238E27FC236}">
                <a16:creationId xmlns:a16="http://schemas.microsoft.com/office/drawing/2014/main" id="{25BF0B34-F5C7-4491-A988-FA1ABEEAECAA}"/>
              </a:ext>
            </a:extLst>
          </p:cNvPr>
          <p:cNvSpPr txBox="1"/>
          <p:nvPr/>
        </p:nvSpPr>
        <p:spPr>
          <a:xfrm>
            <a:off x="253042" y="856892"/>
            <a:ext cx="84538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9600" b="1">
                <a:cs typeface="Calibri"/>
              </a:rPr>
              <a:t>N</a:t>
            </a:r>
            <a:endParaRPr lang="en-US" sz="9600" b="1" dirty="0">
              <a:cs typeface="Calibri"/>
            </a:endParaRPr>
          </a:p>
        </p:txBody>
      </p:sp>
      <p:sp>
        <p:nvSpPr>
          <p:cNvPr id="4" name="TextBox 3">
            <a:extLst>
              <a:ext uri="{FF2B5EF4-FFF2-40B4-BE49-F238E27FC236}">
                <a16:creationId xmlns:a16="http://schemas.microsoft.com/office/drawing/2014/main" id="{DC409BB0-BF39-4246-AE73-4653F74BA5D7}"/>
              </a:ext>
            </a:extLst>
          </p:cNvPr>
          <p:cNvSpPr txBox="1"/>
          <p:nvPr/>
        </p:nvSpPr>
        <p:spPr>
          <a:xfrm>
            <a:off x="80514" y="3099758"/>
            <a:ext cx="1132936"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9600" b="1">
                <a:cs typeface="Calibri"/>
              </a:rPr>
              <a:t>G</a:t>
            </a:r>
            <a:endParaRPr lang="en-US" sz="9600" b="1" dirty="0">
              <a:cs typeface="Calibri"/>
            </a:endParaRPr>
          </a:p>
        </p:txBody>
      </p:sp>
      <p:pic>
        <p:nvPicPr>
          <p:cNvPr id="6" name="Picture 5" descr="A close up of a logo&#10;&#10;Description generated with high confidence">
            <a:extLst>
              <a:ext uri="{FF2B5EF4-FFF2-40B4-BE49-F238E27FC236}">
                <a16:creationId xmlns:a16="http://schemas.microsoft.com/office/drawing/2014/main" id="{7E1542AB-8634-4E48-BE6B-EE44EDA6581B}"/>
              </a:ext>
            </a:extLst>
          </p:cNvPr>
          <p:cNvPicPr>
            <a:picLocks noChangeAspect="1"/>
          </p:cNvPicPr>
          <p:nvPr/>
        </p:nvPicPr>
        <p:blipFill>
          <a:blip r:embed="rId7"/>
          <a:stretch>
            <a:fillRect/>
          </a:stretch>
        </p:blipFill>
        <p:spPr>
          <a:xfrm>
            <a:off x="10544699" y="5657541"/>
            <a:ext cx="1240041" cy="759785"/>
          </a:xfrm>
          <a:prstGeom prst="rect">
            <a:avLst/>
          </a:prstGeom>
        </p:spPr>
      </p:pic>
    </p:spTree>
    <p:extLst>
      <p:ext uri="{BB962C8B-B14F-4D97-AF65-F5344CB8AC3E}">
        <p14:creationId xmlns:p14="http://schemas.microsoft.com/office/powerpoint/2010/main" val="697603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826AE8-1413-4E8E-8E87-1115070CE5F4}"/>
              </a:ext>
            </a:extLst>
          </p:cNvPr>
          <p:cNvSpPr txBox="1"/>
          <p:nvPr/>
        </p:nvSpPr>
        <p:spPr>
          <a:xfrm>
            <a:off x="914400" y="396816"/>
            <a:ext cx="10808898" cy="78483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dirty="0">
                <a:solidFill>
                  <a:srgbClr val="4472C4"/>
                </a:solidFill>
              </a:rPr>
              <a:t>CHANGES…step by step………</a:t>
            </a:r>
            <a:r>
              <a:rPr lang="en-GB" sz="2800" dirty="0"/>
              <a:t>​</a:t>
            </a:r>
          </a:p>
          <a:p>
            <a:endParaRPr lang="en-GB" sz="2800" dirty="0">
              <a:cs typeface="Calibri"/>
            </a:endParaRPr>
          </a:p>
          <a:p>
            <a:endParaRPr lang="en-GB" sz="2800" dirty="0">
              <a:cs typeface="Calibri"/>
            </a:endParaRPr>
          </a:p>
          <a:p>
            <a:endParaRPr lang="en-GB" sz="2800" dirty="0">
              <a:ea typeface="+mn-lt"/>
              <a:cs typeface="+mn-lt"/>
            </a:endParaRPr>
          </a:p>
          <a:p>
            <a:r>
              <a:rPr lang="en-GB" sz="2800" dirty="0">
                <a:ea typeface="+mn-lt"/>
                <a:cs typeface="+mn-lt"/>
              </a:rPr>
              <a:t>Engage regularly</a:t>
            </a:r>
          </a:p>
          <a:p>
            <a:pPr marL="457200" indent="-457200">
              <a:buFont typeface="Arial" panose="020B0604020202020204" pitchFamily="34" charset="0"/>
              <a:buChar char="•"/>
            </a:pPr>
            <a:r>
              <a:rPr lang="en-GB" sz="2800" dirty="0">
                <a:ea typeface="+mn-lt"/>
                <a:cs typeface="+mn-lt"/>
              </a:rPr>
              <a:t>When?</a:t>
            </a:r>
          </a:p>
          <a:p>
            <a:pPr marL="457200" indent="-457200">
              <a:buFont typeface="Arial" panose="020B0604020202020204" pitchFamily="34" charset="0"/>
              <a:buChar char="•"/>
            </a:pPr>
            <a:r>
              <a:rPr lang="en-GB" sz="2800" dirty="0">
                <a:ea typeface="+mn-lt"/>
                <a:cs typeface="+mn-lt"/>
              </a:rPr>
              <a:t>How?</a:t>
            </a:r>
          </a:p>
          <a:p>
            <a:endParaRPr lang="en-GB" sz="2800" dirty="0">
              <a:ea typeface="+mn-lt"/>
              <a:cs typeface="+mn-lt"/>
            </a:endParaRPr>
          </a:p>
          <a:p>
            <a:endParaRPr lang="en-GB" sz="2800" dirty="0">
              <a:ea typeface="+mn-lt"/>
              <a:cs typeface="+mn-lt"/>
            </a:endParaRPr>
          </a:p>
          <a:p>
            <a:endParaRPr lang="en-GB" sz="2800" dirty="0">
              <a:ea typeface="+mn-lt"/>
              <a:cs typeface="+mn-lt"/>
            </a:endParaRPr>
          </a:p>
          <a:p>
            <a:r>
              <a:rPr lang="en-GB" sz="2800" dirty="0">
                <a:ea typeface="+mn-lt"/>
                <a:cs typeface="+mn-lt"/>
              </a:rPr>
              <a:t>Speak to professionals for support – consultation</a:t>
            </a:r>
          </a:p>
          <a:p>
            <a:pPr marL="285750" indent="-285750">
              <a:buFont typeface="Arial" panose="020B0604020202020204" pitchFamily="34" charset="0"/>
              <a:buChar char="•"/>
            </a:pPr>
            <a:r>
              <a:rPr lang="en-GB" sz="2800" dirty="0">
                <a:ea typeface="+mn-lt"/>
                <a:cs typeface="+mn-lt"/>
              </a:rPr>
              <a:t>Link Primary Mental Health Worker or Educational Psychologist</a:t>
            </a:r>
            <a:endParaRPr lang="en-GB" dirty="0">
              <a:cs typeface="Calibri"/>
            </a:endParaRPr>
          </a:p>
          <a:p>
            <a:endParaRPr lang="en-GB" sz="2800" dirty="0">
              <a:ea typeface="+mn-lt"/>
              <a:cs typeface="+mn-lt"/>
            </a:endParaRPr>
          </a:p>
          <a:p>
            <a:endParaRPr lang="en-GB" sz="2800" dirty="0">
              <a:ea typeface="+mn-lt"/>
              <a:cs typeface="+mn-lt"/>
            </a:endParaRPr>
          </a:p>
          <a:p>
            <a:endParaRPr lang="en-GB" sz="2800" dirty="0">
              <a:ea typeface="+mn-lt"/>
              <a:cs typeface="+mn-lt"/>
            </a:endParaRPr>
          </a:p>
          <a:p>
            <a:endParaRPr lang="en-GB" sz="2800" dirty="0">
              <a:ea typeface="+mn-lt"/>
              <a:cs typeface="+mn-lt"/>
            </a:endParaRPr>
          </a:p>
          <a:p>
            <a:endParaRPr lang="en-GB" sz="2800" dirty="0">
              <a:ea typeface="+mn-lt"/>
              <a:cs typeface="+mn-lt"/>
            </a:endParaRPr>
          </a:p>
          <a:p>
            <a:endParaRPr lang="en-GB" sz="2800" dirty="0">
              <a:ea typeface="+mn-lt"/>
              <a:cs typeface="+mn-lt"/>
            </a:endParaRPr>
          </a:p>
        </p:txBody>
      </p:sp>
      <p:sp>
        <p:nvSpPr>
          <p:cNvPr id="3" name="TextBox 2">
            <a:extLst>
              <a:ext uri="{FF2B5EF4-FFF2-40B4-BE49-F238E27FC236}">
                <a16:creationId xmlns:a16="http://schemas.microsoft.com/office/drawing/2014/main" id="{8B584EA1-901B-4B37-8376-9BF1E3A5103C}"/>
              </a:ext>
            </a:extLst>
          </p:cNvPr>
          <p:cNvSpPr txBox="1"/>
          <p:nvPr/>
        </p:nvSpPr>
        <p:spPr>
          <a:xfrm>
            <a:off x="224287" y="1345721"/>
            <a:ext cx="701616"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9600" b="1">
                <a:cs typeface="Calibri"/>
              </a:rPr>
              <a:t>E</a:t>
            </a:r>
            <a:endParaRPr lang="en-US" sz="9600" b="1" dirty="0">
              <a:cs typeface="Calibri"/>
            </a:endParaRPr>
          </a:p>
        </p:txBody>
      </p:sp>
      <p:sp>
        <p:nvSpPr>
          <p:cNvPr id="4" name="TextBox 3">
            <a:extLst>
              <a:ext uri="{FF2B5EF4-FFF2-40B4-BE49-F238E27FC236}">
                <a16:creationId xmlns:a16="http://schemas.microsoft.com/office/drawing/2014/main" id="{52BB59FA-3E65-4F82-BBC4-D3401BCF9B23}"/>
              </a:ext>
            </a:extLst>
          </p:cNvPr>
          <p:cNvSpPr txBox="1"/>
          <p:nvPr/>
        </p:nvSpPr>
        <p:spPr>
          <a:xfrm>
            <a:off x="223389" y="3947124"/>
            <a:ext cx="81663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9600" b="1">
                <a:cs typeface="Calibri"/>
              </a:rPr>
              <a:t>S</a:t>
            </a:r>
            <a:endParaRPr lang="en-US" sz="9600" b="1" dirty="0">
              <a:cs typeface="Calibri"/>
            </a:endParaRPr>
          </a:p>
        </p:txBody>
      </p:sp>
      <p:pic>
        <p:nvPicPr>
          <p:cNvPr id="6" name="Picture 5" descr="A close up of a logo&#10;&#10;Description generated with high confidence">
            <a:extLst>
              <a:ext uri="{FF2B5EF4-FFF2-40B4-BE49-F238E27FC236}">
                <a16:creationId xmlns:a16="http://schemas.microsoft.com/office/drawing/2014/main" id="{7B6B33DB-FCE2-4695-ADB4-C94B769DFC8D}"/>
              </a:ext>
            </a:extLst>
          </p:cNvPr>
          <p:cNvPicPr>
            <a:picLocks noChangeAspect="1"/>
          </p:cNvPicPr>
          <p:nvPr/>
        </p:nvPicPr>
        <p:blipFill>
          <a:blip r:embed="rId3"/>
          <a:stretch>
            <a:fillRect/>
          </a:stretch>
        </p:blipFill>
        <p:spPr>
          <a:xfrm>
            <a:off x="10544699" y="5700673"/>
            <a:ext cx="1153777" cy="716653"/>
          </a:xfrm>
          <a:prstGeom prst="rect">
            <a:avLst/>
          </a:prstGeom>
        </p:spPr>
      </p:pic>
    </p:spTree>
    <p:extLst>
      <p:ext uri="{BB962C8B-B14F-4D97-AF65-F5344CB8AC3E}">
        <p14:creationId xmlns:p14="http://schemas.microsoft.com/office/powerpoint/2010/main" val="2613051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9702CE-B220-4773-A201-BB61B2BAF0B9}"/>
              </a:ext>
            </a:extLst>
          </p:cNvPr>
          <p:cNvSpPr txBox="1"/>
          <p:nvPr/>
        </p:nvSpPr>
        <p:spPr>
          <a:xfrm>
            <a:off x="483080" y="396816"/>
            <a:ext cx="11570897" cy="76636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dirty="0">
                <a:cs typeface="Calibri"/>
              </a:rPr>
              <a:t>Looking after ourselves …....</a:t>
            </a:r>
          </a:p>
          <a:p>
            <a:endParaRPr lang="en-US" sz="4800" b="1" dirty="0">
              <a:cs typeface="Calibri"/>
            </a:endParaRPr>
          </a:p>
          <a:p>
            <a:pPr marL="685800" indent="-685800">
              <a:buFont typeface="Arial"/>
              <a:buChar char="•"/>
            </a:pPr>
            <a:r>
              <a:rPr lang="en-US" sz="2400" dirty="0">
                <a:cs typeface="Calibri"/>
              </a:rPr>
              <a:t>It is important to remember your own emotional wellbeing/mental health.  Supporting others is important but we need to think about how we look after ourselves.  </a:t>
            </a:r>
          </a:p>
          <a:p>
            <a:pPr marL="685800" indent="-685800">
              <a:buFont typeface="Arial"/>
              <a:buChar char="•"/>
            </a:pPr>
            <a:endParaRPr lang="en-US" sz="2400" dirty="0">
              <a:cs typeface="Calibri"/>
            </a:endParaRPr>
          </a:p>
          <a:p>
            <a:pPr marL="685800" indent="-685800">
              <a:buFont typeface="Arial"/>
              <a:buChar char="•"/>
            </a:pPr>
            <a:r>
              <a:rPr lang="en-US" sz="2400" dirty="0">
                <a:cs typeface="Calibri"/>
              </a:rPr>
              <a:t>Think about  your own self-care – make time for yourself.  </a:t>
            </a:r>
          </a:p>
          <a:p>
            <a:pPr marL="685800" indent="-685800">
              <a:buFont typeface="Arial"/>
              <a:buChar char="•"/>
            </a:pPr>
            <a:endParaRPr lang="en-US" sz="2400" dirty="0">
              <a:cs typeface="Calibri"/>
            </a:endParaRPr>
          </a:p>
          <a:p>
            <a:endParaRPr lang="en-US" sz="2400" dirty="0">
              <a:cs typeface="Calibri"/>
            </a:endParaRPr>
          </a:p>
          <a:p>
            <a:pPr marL="685800" indent="-685800">
              <a:buFont typeface="Arial"/>
              <a:buChar char="•"/>
            </a:pPr>
            <a:r>
              <a:rPr lang="en-US" sz="2400" dirty="0">
                <a:cs typeface="Calibri"/>
              </a:rPr>
              <a:t>Talk about any issues that you feel you are 'still thinking' about with others. </a:t>
            </a:r>
          </a:p>
          <a:p>
            <a:pPr marL="685800" indent="-685800">
              <a:buFont typeface="Arial"/>
              <a:buChar char="•"/>
            </a:pPr>
            <a:endParaRPr lang="en-US" sz="2400" dirty="0">
              <a:cs typeface="Calibri"/>
            </a:endParaRPr>
          </a:p>
          <a:p>
            <a:pPr marL="685800" indent="-685800">
              <a:buFont typeface="Arial"/>
              <a:buChar char="•"/>
            </a:pPr>
            <a:r>
              <a:rPr lang="en-US" sz="2400" dirty="0">
                <a:cs typeface="Calibri"/>
              </a:rPr>
              <a:t>Think about the supports that you have and how you can  use them if you need to.  </a:t>
            </a:r>
          </a:p>
          <a:p>
            <a:pPr marL="685800" indent="-685800">
              <a:buFont typeface="Arial"/>
              <a:buChar char="•"/>
            </a:pPr>
            <a:endParaRPr lang="en-US" sz="2400" dirty="0">
              <a:cs typeface="Calibri"/>
            </a:endParaRPr>
          </a:p>
          <a:p>
            <a:endParaRPr lang="en-US" sz="2400" dirty="0">
              <a:cs typeface="Calibri"/>
            </a:endParaRPr>
          </a:p>
          <a:p>
            <a:pPr marL="685800" indent="-685800">
              <a:buFont typeface="Arial"/>
              <a:buChar char="•"/>
            </a:pPr>
            <a:endParaRPr lang="en-US" sz="2400" b="1" dirty="0">
              <a:cs typeface="Calibri"/>
            </a:endParaRPr>
          </a:p>
          <a:p>
            <a:endParaRPr lang="en-US" sz="4800" b="1" dirty="0">
              <a:cs typeface="Calibri"/>
            </a:endParaRPr>
          </a:p>
          <a:p>
            <a:endParaRPr lang="en-US" dirty="0">
              <a:cs typeface="Calibri"/>
            </a:endParaRPr>
          </a:p>
          <a:p>
            <a:endParaRPr lang="en-US" dirty="0">
              <a:cs typeface="Calibri"/>
            </a:endParaRPr>
          </a:p>
        </p:txBody>
      </p:sp>
    </p:spTree>
    <p:extLst>
      <p:ext uri="{BB962C8B-B14F-4D97-AF65-F5344CB8AC3E}">
        <p14:creationId xmlns:p14="http://schemas.microsoft.com/office/powerpoint/2010/main" val="29483450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BA50B0AEA50A408B1CCE59390A0063" ma:contentTypeVersion="13" ma:contentTypeDescription="Create a new document." ma:contentTypeScope="" ma:versionID="d682889cceb648b77022d9ca02959ea6">
  <xsd:schema xmlns:xsd="http://www.w3.org/2001/XMLSchema" xmlns:xs="http://www.w3.org/2001/XMLSchema" xmlns:p="http://schemas.microsoft.com/office/2006/metadata/properties" xmlns:ns3="f208d9d4-ab53-4bb8-846a-65b2416c60b1" xmlns:ns4="67b068b7-2e2b-4052-af03-84bdb19f149d" targetNamespace="http://schemas.microsoft.com/office/2006/metadata/properties" ma:root="true" ma:fieldsID="03a2a5680e330abbf1aaf982b448aff4" ns3:_="" ns4:_="">
    <xsd:import namespace="f208d9d4-ab53-4bb8-846a-65b2416c60b1"/>
    <xsd:import namespace="67b068b7-2e2b-4052-af03-84bdb19f149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08d9d4-ab53-4bb8-846a-65b2416c60b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b068b7-2e2b-4052-af03-84bdb19f149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126032-AC79-4811-BDBB-2EC3D21651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08d9d4-ab53-4bb8-846a-65b2416c60b1"/>
    <ds:schemaRef ds:uri="67b068b7-2e2b-4052-af03-84bdb19f14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10DDAF-BBA9-4169-A192-587327D839EE}">
  <ds:schemaRefs>
    <ds:schemaRef ds:uri="http://purl.org/dc/terms/"/>
    <ds:schemaRef ds:uri="f208d9d4-ab53-4bb8-846a-65b2416c60b1"/>
    <ds:schemaRef ds:uri="67b068b7-2e2b-4052-af03-84bdb19f149d"/>
    <ds:schemaRef ds:uri="http://purl.org/dc/dcmitype/"/>
    <ds:schemaRef ds:uri="http://schemas.microsoft.com/office/infopath/2007/PartnerControls"/>
    <ds:schemaRef ds:uri="http://www.w3.org/XML/1998/namespace"/>
    <ds:schemaRef ds:uri="http://schemas.microsoft.com/office/2006/documentManagement/types"/>
    <ds:schemaRef ds:uri="http://schemas.openxmlformats.org/package/2006/metadata/core-propertie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76D11849-55CC-4991-BF99-6D55FEE64D5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549</TotalTime>
  <Words>969</Words>
  <Application>Microsoft Office PowerPoint</Application>
  <PresentationFormat>Widescreen</PresentationFormat>
  <Paragraphs>239</Paragraphs>
  <Slides>15</Slides>
  <Notes>15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Segoe UI</vt:lpstr>
      <vt:lpstr>Wingdings</vt:lpstr>
      <vt:lpstr>Office Theme</vt:lpstr>
      <vt:lpstr>Supporting Mental Health </vt:lpstr>
      <vt:lpstr>PowerPoint Presentation</vt:lpstr>
      <vt:lpstr>PowerPoint Presentation</vt:lpstr>
      <vt:lpstr>Teenage brain 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Mental Health </dc:title>
  <dc:creator>Emma Campbell</dc:creator>
  <cp:lastModifiedBy>Bernadette Cairns</cp:lastModifiedBy>
  <cp:revision>2</cp:revision>
  <dcterms:created xsi:type="dcterms:W3CDTF">2020-04-07T16:32:22Z</dcterms:created>
  <dcterms:modified xsi:type="dcterms:W3CDTF">2020-07-06T16:29:03Z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0x01010045BA50B0AEA50A408B1CCE59390A0063</vt:lpwstr>
  </property>
</Properties>
</file>