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4"/>
  </p:sldMasterIdLst>
  <p:sldIdLst>
    <p:sldId id="256" r:id="rId5"/>
    <p:sldId id="265" r:id="rId6"/>
    <p:sldId id="257" r:id="rId7"/>
    <p:sldId id="258" r:id="rId8"/>
    <p:sldId id="259" r:id="rId9"/>
    <p:sldId id="260" r:id="rId10"/>
    <p:sldId id="261" r:id="rId11"/>
    <p:sldId id="262" r:id="rId12"/>
    <p:sldId id="263" r:id="rId13"/>
    <p:sldId id="264" r:id="rId14"/>
    <p:sldId id="266" r:id="rId1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4" autoAdjust="0"/>
    <p:restoredTop sz="94660"/>
  </p:normalViewPr>
  <p:slideViewPr>
    <p:cSldViewPr snapToGrid="0">
      <p:cViewPr varScale="1">
        <p:scale>
          <a:sx n="66" d="100"/>
          <a:sy n="66" d="100"/>
        </p:scale>
        <p:origin x="72" y="1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en-US"/>
              <a:t>Click to edit Master title style</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7/2/2020</a:t>
            </a:fld>
            <a:endParaRPr lang="en-US" dirty="0"/>
          </a:p>
        </p:txBody>
      </p:sp>
      <p:sp>
        <p:nvSpPr>
          <p:cNvPr id="5" name="Footer Placeholder 4"/>
          <p:cNvSpPr>
            <a:spLocks noGrp="1"/>
          </p:cNvSpPr>
          <p:nvPr>
            <p:ph type="ftr" sz="quarter" idx="11"/>
          </p:nvPr>
        </p:nvSpPr>
        <p:spPr>
          <a:xfrm>
            <a:off x="2416500" y="329307"/>
            <a:ext cx="4973915" cy="309201"/>
          </a:xfrm>
        </p:spPr>
        <p:txBody>
          <a:bodyPr/>
          <a:lstStyle/>
          <a:p>
            <a:endParaRPr lang="en-US" dirty="0"/>
          </a:p>
        </p:txBody>
      </p:sp>
      <p:sp>
        <p:nvSpPr>
          <p:cNvPr id="6" name="Slide Number Placeholder 5"/>
          <p:cNvSpPr>
            <a:spLocks noGrp="1"/>
          </p:cNvSpPr>
          <p:nvPr>
            <p:ph type="sldNum" sz="quarter" idx="12"/>
          </p:nvPr>
        </p:nvSpPr>
        <p:spPr>
          <a:xfrm>
            <a:off x="1437664" y="798973"/>
            <a:ext cx="811019" cy="503578"/>
          </a:xfrm>
        </p:spPr>
        <p:txBody>
          <a:bodyPr/>
          <a:lstStyle/>
          <a:p>
            <a:fld id="{6D22F896-40B5-4ADD-8801-0D06FADFA095}" type="slidenum">
              <a:rPr lang="en-US" dirty="0"/>
              <a:t>‹#›</a:t>
            </a:fld>
            <a:endParaRPr lang="en-US" dirty="0"/>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7/2/2020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n-US"/>
              <a:t>Click to edit Master title style</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8A87A34-81AB-432B-8DAE-1953F412C126}" type="datetimeFigureOut">
              <a:rPr lang="en-US" dirty="0"/>
              <a:t>7/2/2020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7/2/2020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447191" y="2824269"/>
            <a:ext cx="4645152" cy="264445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412362" y="2821491"/>
            <a:ext cx="4645152" cy="263737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7/2/2020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7/2/2020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7/2/2020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7/2/2020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48A87A34-81AB-432B-8DAE-1953F412C126}" type="datetimeFigureOut">
              <a:rPr lang="en-US" dirty="0"/>
              <a:pPr/>
              <a:t>7/2/2020</a:t>
            </a:fld>
            <a:endParaRPr lang="en-US" dirty="0"/>
          </a:p>
        </p:txBody>
      </p:sp>
      <p:sp>
        <p:nvSpPr>
          <p:cNvPr id="6" name="Footer Placeholder 5"/>
          <p:cNvSpPr>
            <a:spLocks noGrp="1"/>
          </p:cNvSpPr>
          <p:nvPr>
            <p:ph type="ftr" sz="quarter" idx="11"/>
          </p:nvPr>
        </p:nvSpPr>
        <p:spPr>
          <a:xfrm>
            <a:off x="1447382" y="318640"/>
            <a:ext cx="5541004" cy="320931"/>
          </a:xfrm>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7/2/2020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7/2/2020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48A87A34-81AB-432B-8DAE-1953F412C126}" type="datetimeFigureOut">
              <a:rPr lang="en-US" dirty="0"/>
              <a:pPr/>
              <a:t>7/2/2020</a:t>
            </a:fld>
            <a:endParaRPr lang="en-US" dirty="0"/>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6D22F896-40B5-4ADD-8801-0D06FADFA095}" type="slidenum">
              <a:rPr lang="en-US" dirty="0"/>
              <a:pPr/>
              <a:t>‹#›</a:t>
            </a:fld>
            <a:endParaRPr lang="en-US" dirty="0"/>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s://pinesautismhighland.org.uk/pines/frmFileDownLoad.aspx?ID=151&amp;FileName=Transition_Guidance_Return_to_Highland_Schools.PDF" TargetMode="Externa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hyperlink" Target="http://www.mindroom.org/media/resources/SSTMay20.pdf" TargetMode="External"/><Relationship Id="rId2" Type="http://schemas.openxmlformats.org/officeDocument/2006/relationships/hyperlink" Target="http://www.mindroom.org/media/resources/AboutMe.pdf" TargetMode="External"/><Relationship Id="rId1" Type="http://schemas.openxmlformats.org/officeDocument/2006/relationships/slideLayout" Target="../slideLayouts/slideLayout2.xml"/><Relationship Id="rId5" Type="http://schemas.openxmlformats.org/officeDocument/2006/relationships/hyperlink" Target="https://pinesautismhighland.org.uk/pines/frmFileDownLoad.aspx?ID=130&amp;FileName=Social_Distancing_Poster.pdf" TargetMode="External"/><Relationship Id="rId4" Type="http://schemas.openxmlformats.org/officeDocument/2006/relationships/hyperlink" Target="https://pinesautismhighland.org.uk/pines/frm247dynamiccontentshow.aspx?UniqueID=FAQ" TargetMode="External"/></Relationships>
</file>

<file path=ppt/slides/_rels/slide4.xml.rels><?xml version="1.0" encoding="UTF-8" standalone="yes"?>
<Relationships xmlns="http://schemas.openxmlformats.org/package/2006/relationships"><Relationship Id="rId3" Type="http://schemas.openxmlformats.org/officeDocument/2006/relationships/hyperlink" Target="https://www.thirdspace.scot/wp-content/uploads/2020/05/NAIT-Returning-to-School-Information-Sharing-Guidance-and-Forms-Final.pdf" TargetMode="External"/><Relationship Id="rId2" Type="http://schemas.openxmlformats.org/officeDocument/2006/relationships/hyperlink" Target="http://www.mindroom.org/media/resources/PCJ.pdf" TargetMode="External"/><Relationship Id="rId1" Type="http://schemas.openxmlformats.org/officeDocument/2006/relationships/slideLayout" Target="../slideLayouts/slideLayout2.xml"/><Relationship Id="rId6" Type="http://schemas.openxmlformats.org/officeDocument/2006/relationships/hyperlink" Target="https://pinesautismhighland.org.uk/pines/frmFileDownLoad.aspx?ID=155&amp;FileName=Ok_Not_OK_Guidance-_Includes_Symbols.pdf" TargetMode="External"/><Relationship Id="rId5" Type="http://schemas.openxmlformats.org/officeDocument/2006/relationships/hyperlink" Target="https://pinesautismhighland.org.uk/pines/frmFileDownLoad.aspx?ID=140&amp;FileName=Preparing_Your_Child_for_Returning_to_School.pdf" TargetMode="External"/><Relationship Id="rId4" Type="http://schemas.openxmlformats.org/officeDocument/2006/relationships/hyperlink" Target="https://qrcgcustomers.s3-eu-west-1.amazonaws.com/account4876975/6552095_2.pdf?0.11589340381807767" TargetMode="External"/></Relationships>
</file>

<file path=ppt/slides/_rels/slide5.xml.rels><?xml version="1.0" encoding="UTF-8" standalone="yes"?>
<Relationships xmlns="http://schemas.openxmlformats.org/package/2006/relationships"><Relationship Id="rId3" Type="http://schemas.openxmlformats.org/officeDocument/2006/relationships/hyperlink" Target="https://pinesautismhighland.org.uk/pines/frm247dynamiccontentshow.aspx?UniqueID=FAQ" TargetMode="External"/><Relationship Id="rId2" Type="http://schemas.openxmlformats.org/officeDocument/2006/relationships/hyperlink" Target="http://www.mindroom.org/media/resources/ITAKM2020Update.pdf" TargetMode="External"/><Relationship Id="rId1" Type="http://schemas.openxmlformats.org/officeDocument/2006/relationships/slideLayout" Target="../slideLayouts/slideLayout2.xml"/><Relationship Id="rId4" Type="http://schemas.openxmlformats.org/officeDocument/2006/relationships/hyperlink" Target="https://qrcgcustomers.s3-eu-west-1.amazonaws.com/account4876975/6552095_2.pdf?0.11589340381807767" TargetMode="External"/></Relationships>
</file>

<file path=ppt/slides/_rels/slide6.xml.rels><?xml version="1.0" encoding="UTF-8" standalone="yes"?>
<Relationships xmlns="http://schemas.openxmlformats.org/package/2006/relationships"><Relationship Id="rId3" Type="http://schemas.openxmlformats.org/officeDocument/2006/relationships/hyperlink" Target="https://pinesautismhighland.org.uk/pines/frm247dynamiccontentshow.aspx?UniqueID=FAQ" TargetMode="External"/><Relationship Id="rId7" Type="http://schemas.openxmlformats.org/officeDocument/2006/relationships/hyperlink" Target="https://pinesautismhighland.org.uk/pines/frmFileDownLoad.aspx?ID=154&amp;FileName=Returning_to_School_Symbols.pdf" TargetMode="External"/><Relationship Id="rId2" Type="http://schemas.openxmlformats.org/officeDocument/2006/relationships/hyperlink" Target="https://qrcgcustomers.s3-eu-west-1.amazonaws.com/account4876975/6552095_2.pdf?0.11589340381807767" TargetMode="External"/><Relationship Id="rId1" Type="http://schemas.openxmlformats.org/officeDocument/2006/relationships/slideLayout" Target="../slideLayouts/slideLayout2.xml"/><Relationship Id="rId6" Type="http://schemas.openxmlformats.org/officeDocument/2006/relationships/hyperlink" Target="https://blogs.glowscotland.org.uk/glowblogs/communicationfriendlyenvironments/" TargetMode="External"/><Relationship Id="rId5" Type="http://schemas.openxmlformats.org/officeDocument/2006/relationships/hyperlink" Target="https://pinesautismhighland.org.uk/pines/frmFileDownLoad.aspx?ID=133&amp;FileName=Blended_Learning_Editable_Timetable.pdf" TargetMode="External"/><Relationship Id="rId4" Type="http://schemas.openxmlformats.org/officeDocument/2006/relationships/hyperlink" Target="https://www.thirdspace.scot/wp-content/uploads/2020/06/Return-to-School-OK-not-OK-Guidance-and-Visuals.pdf" TargetMode="External"/></Relationships>
</file>

<file path=ppt/slides/_rels/slide7.xml.rels><?xml version="1.0" encoding="UTF-8" standalone="yes"?>
<Relationships xmlns="http://schemas.openxmlformats.org/package/2006/relationships"><Relationship Id="rId3" Type="http://schemas.openxmlformats.org/officeDocument/2006/relationships/hyperlink" Target="https://www.thirdspace.scot/wp-content/uploads/2020/05/NAIT-Safe-Space-Guidance-for-Social-Partners-Final.pdf" TargetMode="External"/><Relationship Id="rId2" Type="http://schemas.openxmlformats.org/officeDocument/2006/relationships/hyperlink" Target="https://www.thirdspace.scot/wp-content/uploads/2019/09/NAIT-Safe-Space-Guidance-for-schools.pdf"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pinesautismhighland.org.uk/pines/frmFileDownLoad.aspx?ID=137&amp;FileName=Being_Physically_Active.jpg" TargetMode="External"/><Relationship Id="rId2" Type="http://schemas.openxmlformats.org/officeDocument/2006/relationships/hyperlink" Target="https://pinesautismhighland.org.uk/pines/frmFileDownLoad.aspx?ID=136&amp;FileName=Being_Active_for_Vulnerable_and_at_Risk-Groups.jpg" TargetMode="External"/><Relationship Id="rId1" Type="http://schemas.openxmlformats.org/officeDocument/2006/relationships/slideLayout" Target="../slideLayouts/slideLayout2.xml"/><Relationship Id="rId5" Type="http://schemas.openxmlformats.org/officeDocument/2006/relationships/hyperlink" Target="https://pinesautismhighland.org.uk/pines/frmFileDownLoad.aspx?ID=156&amp;FileName=Stress_&amp;_Your_Senses.pdf" TargetMode="External"/><Relationship Id="rId4" Type="http://schemas.openxmlformats.org/officeDocument/2006/relationships/hyperlink" Target="https://pinesautismhighland.org.uk/pines/frmFileDownLoad.aspx?ID=138&amp;FileName=Physical_Activity_for_5_to_18%20Year%20Olds.jpg" TargetMode="External"/></Relationships>
</file>

<file path=ppt/slides/_rels/slide9.xml.rels><?xml version="1.0" encoding="UTF-8" standalone="yes"?>
<Relationships xmlns="http://schemas.openxmlformats.org/package/2006/relationships"><Relationship Id="rId3" Type="http://schemas.openxmlformats.org/officeDocument/2006/relationships/hyperlink" Target="https://pinesautismhighland.org.uk/pines/frmFileDownLoad.aspx?ID=156&amp;FileName=Stress_&amp;_Your_Senses.pdf" TargetMode="External"/><Relationship Id="rId2" Type="http://schemas.openxmlformats.org/officeDocument/2006/relationships/hyperlink" Target="https://reach.scot/learning-support/schools-re-opening/" TargetMode="External"/><Relationship Id="rId1" Type="http://schemas.openxmlformats.org/officeDocument/2006/relationships/slideLayout" Target="../slideLayouts/slideLayout2.xml"/><Relationship Id="rId5" Type="http://schemas.openxmlformats.org/officeDocument/2006/relationships/hyperlink" Target="https://pinesautismhighland.org.uk/pines/frmFileDownLoad.aspx?ID=127&amp;FileName=About_My_Feelings.pdf" TargetMode="External"/><Relationship Id="rId4" Type="http://schemas.openxmlformats.org/officeDocument/2006/relationships/hyperlink" Target="https://pinesautismhighland.org.uk/pines/frmFileDownLoad.aspx?ID=145&amp;FileName=The%20Mouth.pdf" TargetMode="External"/></Relationships>
</file>

<file path=ppt/slides/_rels/slide10.xml.rels><?xml version="1.0" encoding="UTF-8" standalone="yes"?>
<Relationships xmlns="http://schemas.openxmlformats.org/package/2006/relationships"><Relationship Id="rId2" Type="http://schemas.openxmlformats.org/officeDocument/2006/relationships/hyperlink" Target="https://www.thirdspace.scot/wp-content/uploads/2020/05/NAIT-Two-Key-Adults-Guidance-Final.pdf"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mailto:The.pines@highland.GOV.UK" TargetMode="External"/><Relationship Id="rId2" Type="http://schemas.openxmlformats.org/officeDocument/2006/relationships/hyperlink" Target="https://pinesautismhighland.org.uk/pines/frm247dynamiccontentshow.aspx?UniqueID=FAQ" TargetMode="Externa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5763B0-283F-41B1-B135-8920DC4E121D}"/>
              </a:ext>
            </a:extLst>
          </p:cNvPr>
          <p:cNvSpPr>
            <a:spLocks noGrp="1"/>
          </p:cNvSpPr>
          <p:nvPr>
            <p:ph type="ctrTitle"/>
          </p:nvPr>
        </p:nvSpPr>
        <p:spPr>
          <a:xfrm>
            <a:off x="2417779" y="0"/>
            <a:ext cx="8637073" cy="3343730"/>
          </a:xfrm>
        </p:spPr>
        <p:txBody>
          <a:bodyPr>
            <a:normAutofit fontScale="90000"/>
          </a:bodyPr>
          <a:lstStyle/>
          <a:p>
            <a:br>
              <a:rPr lang="en-GB" sz="5300" dirty="0"/>
            </a:br>
            <a:br>
              <a:rPr lang="en-GB" sz="5300" dirty="0"/>
            </a:br>
            <a:br>
              <a:rPr lang="en-GB" sz="5300" dirty="0"/>
            </a:br>
            <a:br>
              <a:rPr lang="en-GB" sz="5300" dirty="0"/>
            </a:br>
            <a:br>
              <a:rPr lang="en-GB" sz="5300" dirty="0"/>
            </a:br>
            <a:br>
              <a:rPr lang="en-GB" sz="5300" dirty="0"/>
            </a:br>
            <a:r>
              <a:rPr lang="en-GB" sz="4000" dirty="0"/>
              <a:t>Key Messages for pupils </a:t>
            </a:r>
            <a:br>
              <a:rPr lang="en-GB" sz="4000" dirty="0"/>
            </a:br>
            <a:r>
              <a:rPr lang="en-GB" sz="4000" dirty="0"/>
              <a:t>with ASN</a:t>
            </a:r>
            <a:br>
              <a:rPr lang="en-GB" sz="4000" dirty="0"/>
            </a:br>
            <a:r>
              <a:rPr lang="en-GB" sz="4000" dirty="0"/>
              <a:t>Returning to School </a:t>
            </a:r>
            <a:br>
              <a:rPr lang="en-GB" sz="4000" dirty="0"/>
            </a:br>
            <a:r>
              <a:rPr lang="en-GB" sz="4000" dirty="0"/>
              <a:t>following the Covid Crisis</a:t>
            </a:r>
            <a:br>
              <a:rPr lang="en-GB" dirty="0"/>
            </a:br>
            <a:endParaRPr lang="en-GB" dirty="0"/>
          </a:p>
        </p:txBody>
      </p:sp>
      <p:sp>
        <p:nvSpPr>
          <p:cNvPr id="3" name="Subtitle 2">
            <a:extLst>
              <a:ext uri="{FF2B5EF4-FFF2-40B4-BE49-F238E27FC236}">
                <a16:creationId xmlns:a16="http://schemas.microsoft.com/office/drawing/2014/main" id="{EA5E8E96-2CDA-4F0A-8B6C-0C6E46D27D8E}"/>
              </a:ext>
            </a:extLst>
          </p:cNvPr>
          <p:cNvSpPr>
            <a:spLocks noGrp="1"/>
          </p:cNvSpPr>
          <p:nvPr>
            <p:ph type="subTitle" idx="1"/>
          </p:nvPr>
        </p:nvSpPr>
        <p:spPr>
          <a:xfrm>
            <a:off x="2417780" y="3531204"/>
            <a:ext cx="8637072" cy="1391670"/>
          </a:xfrm>
        </p:spPr>
        <p:txBody>
          <a:bodyPr>
            <a:normAutofit fontScale="92500" lnSpcReduction="20000"/>
          </a:bodyPr>
          <a:lstStyle/>
          <a:p>
            <a:r>
              <a:rPr lang="en-GB" dirty="0"/>
              <a:t>Easy Links for teachers and parents  to support  the eight key messages set by the National autism implementation team </a:t>
            </a:r>
          </a:p>
          <a:p>
            <a:r>
              <a:rPr lang="en-GB" dirty="0"/>
              <a:t>Rachael Geddes and shona MacPherson – the Pines neurodevelopmental training team summer 2020 </a:t>
            </a:r>
          </a:p>
        </p:txBody>
      </p:sp>
    </p:spTree>
    <p:extLst>
      <p:ext uri="{BB962C8B-B14F-4D97-AF65-F5344CB8AC3E}">
        <p14:creationId xmlns:p14="http://schemas.microsoft.com/office/powerpoint/2010/main" val="13393384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22A330-7B65-407E-B1ED-6A9DEDFC8533}"/>
              </a:ext>
            </a:extLst>
          </p:cNvPr>
          <p:cNvSpPr>
            <a:spLocks noGrp="1"/>
          </p:cNvSpPr>
          <p:nvPr>
            <p:ph type="ctrTitle"/>
          </p:nvPr>
        </p:nvSpPr>
        <p:spPr/>
        <p:txBody>
          <a:bodyPr>
            <a:normAutofit fontScale="90000"/>
          </a:bodyPr>
          <a:lstStyle/>
          <a:p>
            <a:r>
              <a:rPr lang="en-GB" dirty="0"/>
              <a:t>Highland council Transition Guidance </a:t>
            </a:r>
          </a:p>
        </p:txBody>
      </p:sp>
      <p:sp>
        <p:nvSpPr>
          <p:cNvPr id="3" name="Subtitle 2">
            <a:extLst>
              <a:ext uri="{FF2B5EF4-FFF2-40B4-BE49-F238E27FC236}">
                <a16:creationId xmlns:a16="http://schemas.microsoft.com/office/drawing/2014/main" id="{136E2131-04DC-40D5-ADC8-16A08434BCCD}"/>
              </a:ext>
            </a:extLst>
          </p:cNvPr>
          <p:cNvSpPr>
            <a:spLocks noGrp="1"/>
          </p:cNvSpPr>
          <p:nvPr>
            <p:ph type="subTitle" idx="1"/>
          </p:nvPr>
        </p:nvSpPr>
        <p:spPr/>
        <p:txBody>
          <a:bodyPr>
            <a:normAutofit/>
          </a:bodyPr>
          <a:lstStyle/>
          <a:p>
            <a:r>
              <a:rPr lang="en-GB" dirty="0">
                <a:hlinkClick r:id="rId2"/>
              </a:rPr>
              <a:t>https://pinesautismhighland.org.uk/pines/frmFileDownLoad.aspx?ID=151&amp;FileName=Transition_Guidance_Return_to_Highland_Schools.PDF</a:t>
            </a:r>
            <a:endParaRPr lang="en-GB" dirty="0"/>
          </a:p>
        </p:txBody>
      </p:sp>
    </p:spTree>
    <p:extLst>
      <p:ext uri="{BB962C8B-B14F-4D97-AF65-F5344CB8AC3E}">
        <p14:creationId xmlns:p14="http://schemas.microsoft.com/office/powerpoint/2010/main" val="31082326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4F4EB8-46C8-4E5C-B9D2-3D72675AC0A0}"/>
              </a:ext>
            </a:extLst>
          </p:cNvPr>
          <p:cNvSpPr>
            <a:spLocks noGrp="1"/>
          </p:cNvSpPr>
          <p:nvPr>
            <p:ph type="title"/>
          </p:nvPr>
        </p:nvSpPr>
        <p:spPr/>
        <p:txBody>
          <a:bodyPr/>
          <a:lstStyle/>
          <a:p>
            <a:pPr marL="514350" indent="-514350">
              <a:buFont typeface="+mj-lt"/>
              <a:buAutoNum type="arabicPeriod"/>
            </a:pPr>
            <a:r>
              <a:rPr lang="en-GB" dirty="0"/>
              <a:t>Ensure adjustments are anticipatory </a:t>
            </a:r>
            <a:br>
              <a:rPr lang="en-GB" dirty="0"/>
            </a:br>
            <a:endParaRPr lang="en-GB" dirty="0"/>
          </a:p>
        </p:txBody>
      </p:sp>
      <p:sp>
        <p:nvSpPr>
          <p:cNvPr id="3" name="Content Placeholder 2">
            <a:extLst>
              <a:ext uri="{FF2B5EF4-FFF2-40B4-BE49-F238E27FC236}">
                <a16:creationId xmlns:a16="http://schemas.microsoft.com/office/drawing/2014/main" id="{51F680FD-F104-44B2-A913-8F47D77C14DE}"/>
              </a:ext>
            </a:extLst>
          </p:cNvPr>
          <p:cNvSpPr>
            <a:spLocks noGrp="1"/>
          </p:cNvSpPr>
          <p:nvPr>
            <p:ph idx="1"/>
          </p:nvPr>
        </p:nvSpPr>
        <p:spPr/>
        <p:txBody>
          <a:bodyPr>
            <a:normAutofit fontScale="70000" lnSpcReduction="20000"/>
          </a:bodyPr>
          <a:lstStyle/>
          <a:p>
            <a:r>
              <a:rPr lang="en-GB" dirty="0"/>
              <a:t>About me document short and easy for parents to complete to be shared with the staff team who may be new to the child </a:t>
            </a:r>
          </a:p>
          <a:p>
            <a:r>
              <a:rPr lang="en-GB" u="sng" dirty="0">
                <a:hlinkClick r:id="rId2"/>
              </a:rPr>
              <a:t>http://www.mindroom.org/media/resources/AboutMe</a:t>
            </a:r>
            <a:r>
              <a:rPr lang="en-GB" u="sng">
                <a:hlinkClick r:id="rId2"/>
              </a:rPr>
              <a:t>.pdf</a:t>
            </a:r>
            <a:endParaRPr lang="en-GB" dirty="0"/>
          </a:p>
          <a:p>
            <a:r>
              <a:rPr lang="en-GB" dirty="0"/>
              <a:t>Reflection Tool to help children reflect on social situations including the Lockdown experience and returning to school anxiety </a:t>
            </a:r>
          </a:p>
          <a:p>
            <a:r>
              <a:rPr lang="en-GB" u="sng" dirty="0">
                <a:hlinkClick r:id="rId3"/>
              </a:rPr>
              <a:t>http://www.mindroom.org/media/resources/SSTMay20.pdf</a:t>
            </a:r>
            <a:endParaRPr lang="en-GB" dirty="0"/>
          </a:p>
          <a:p>
            <a:r>
              <a:rPr lang="en-GB" dirty="0"/>
              <a:t>Social stories, Posters and visual strips regarding the transition back to school </a:t>
            </a:r>
          </a:p>
          <a:p>
            <a:r>
              <a:rPr lang="en-GB" u="sng" dirty="0">
                <a:hlinkClick r:id="rId4"/>
              </a:rPr>
              <a:t>https://pinesautismhighland.org.uk/pines/frm247dynamiccontentshow.aspx?UniqueID=FAQ</a:t>
            </a:r>
            <a:endParaRPr lang="en-GB" u="sng" dirty="0"/>
          </a:p>
          <a:p>
            <a:r>
              <a:rPr lang="en-GB" dirty="0"/>
              <a:t>Social distancing poster </a:t>
            </a:r>
          </a:p>
          <a:p>
            <a:r>
              <a:rPr lang="en-GB" dirty="0">
                <a:hlinkClick r:id="rId5"/>
              </a:rPr>
              <a:t>https://pinesautismhighland.org.uk/pines/frmFileDownLoad.aspx?ID=130&amp;FileName=Social_Distancing_Poster.pdf</a:t>
            </a:r>
            <a:endParaRPr lang="en-GB" dirty="0"/>
          </a:p>
          <a:p>
            <a:endParaRPr lang="en-GB" dirty="0"/>
          </a:p>
        </p:txBody>
      </p:sp>
    </p:spTree>
    <p:extLst>
      <p:ext uri="{BB962C8B-B14F-4D97-AF65-F5344CB8AC3E}">
        <p14:creationId xmlns:p14="http://schemas.microsoft.com/office/powerpoint/2010/main" val="2313869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9B53FA-E3E0-4DAD-A168-A5A5647D8085}"/>
              </a:ext>
            </a:extLst>
          </p:cNvPr>
          <p:cNvSpPr>
            <a:spLocks noGrp="1"/>
          </p:cNvSpPr>
          <p:nvPr>
            <p:ph type="title"/>
          </p:nvPr>
        </p:nvSpPr>
        <p:spPr>
          <a:xfrm>
            <a:off x="1451579" y="804520"/>
            <a:ext cx="9603275" cy="992382"/>
          </a:xfrm>
        </p:spPr>
        <p:txBody>
          <a:bodyPr>
            <a:normAutofit/>
          </a:bodyPr>
          <a:lstStyle/>
          <a:p>
            <a:r>
              <a:rPr lang="en-GB" dirty="0"/>
              <a:t>2. Listen to Parents </a:t>
            </a:r>
            <a:br>
              <a:rPr lang="en-GB" dirty="0"/>
            </a:br>
            <a:endParaRPr lang="en-GB" dirty="0"/>
          </a:p>
        </p:txBody>
      </p:sp>
      <p:sp>
        <p:nvSpPr>
          <p:cNvPr id="3" name="Content Placeholder 2">
            <a:extLst>
              <a:ext uri="{FF2B5EF4-FFF2-40B4-BE49-F238E27FC236}">
                <a16:creationId xmlns:a16="http://schemas.microsoft.com/office/drawing/2014/main" id="{10F870A2-BE98-42AB-B5E7-8ACEC1E119E0}"/>
              </a:ext>
            </a:extLst>
          </p:cNvPr>
          <p:cNvSpPr>
            <a:spLocks noGrp="1"/>
          </p:cNvSpPr>
          <p:nvPr>
            <p:ph idx="1"/>
          </p:nvPr>
        </p:nvSpPr>
        <p:spPr>
          <a:xfrm>
            <a:off x="1451579" y="2137144"/>
            <a:ext cx="9603275" cy="3329201"/>
          </a:xfrm>
        </p:spPr>
        <p:txBody>
          <a:bodyPr>
            <a:normAutofit fontScale="55000" lnSpcReduction="20000"/>
          </a:bodyPr>
          <a:lstStyle/>
          <a:p>
            <a:r>
              <a:rPr lang="en-GB" dirty="0"/>
              <a:t>Excellent Journal for parents to complete and share with professionals – will be particularly useful for children in Support for Learning bases </a:t>
            </a:r>
          </a:p>
          <a:p>
            <a:r>
              <a:rPr lang="en-GB" u="sng" dirty="0">
                <a:hlinkClick r:id="rId2"/>
              </a:rPr>
              <a:t>http://www.mindroom.org/media/resources/PCJ.pdf</a:t>
            </a:r>
            <a:r>
              <a:rPr lang="en-GB" dirty="0"/>
              <a:t> </a:t>
            </a:r>
          </a:p>
          <a:p>
            <a:r>
              <a:rPr lang="en-GB" dirty="0"/>
              <a:t>Go to page 6 of this document for a helpful checklist of what information may need to be shared between home and school to smooth the transition </a:t>
            </a:r>
          </a:p>
          <a:p>
            <a:r>
              <a:rPr lang="en-GB" u="sng" dirty="0">
                <a:hlinkClick r:id="rId3"/>
              </a:rPr>
              <a:t>https://www.thirdspace.scot/wp-content/uploads/2020/05/NAIT-Returning-to-School-Information-Sharing-Guidance-and-Forms-Final.pdf</a:t>
            </a:r>
            <a:endParaRPr lang="en-GB" u="sng" dirty="0"/>
          </a:p>
          <a:p>
            <a:r>
              <a:rPr lang="en-GB" dirty="0"/>
              <a:t>Keeping you child occupied over the holidays and preparing to return </a:t>
            </a:r>
          </a:p>
          <a:p>
            <a:r>
              <a:rPr lang="en-GB" u="sng" dirty="0">
                <a:hlinkClick r:id="rId4"/>
              </a:rPr>
              <a:t>https://qrcgcustomers.s3-eu-west-1.amazonaws.com/account4876975/6552095_2.pdf?0.11589340381807767</a:t>
            </a:r>
            <a:endParaRPr lang="en-GB" u="sng" dirty="0"/>
          </a:p>
          <a:p>
            <a:r>
              <a:rPr lang="en-GB" dirty="0"/>
              <a:t>Preparing your child to return to school </a:t>
            </a:r>
          </a:p>
          <a:p>
            <a:r>
              <a:rPr lang="en-GB" dirty="0">
                <a:hlinkClick r:id="rId5"/>
              </a:rPr>
              <a:t>https://pinesautismhighland.org.uk/pines/frmFileDownLoad.aspx?ID=140&amp;FileName=Preparing_Your_Child_for_Returning_to_School.pdf</a:t>
            </a:r>
            <a:endParaRPr lang="en-GB" dirty="0"/>
          </a:p>
          <a:p>
            <a:r>
              <a:rPr lang="en-GB" dirty="0"/>
              <a:t>Teaching your child about social distancing using a fun activity – Do at least twice a week doing the holidays if you think it will be an issue ( scroll down to find the visuals)</a:t>
            </a:r>
          </a:p>
          <a:p>
            <a:r>
              <a:rPr lang="en-GB" dirty="0"/>
              <a:t> </a:t>
            </a:r>
            <a:r>
              <a:rPr lang="en-GB" dirty="0">
                <a:hlinkClick r:id="rId6"/>
              </a:rPr>
              <a:t>https://pinesautismhighland.org.uk/pines/frmFileDownLoad.aspx?ID=155&amp;FileName=Ok_Not_OK_Guidance-_Includes_Symbols.pdf</a:t>
            </a:r>
            <a:endParaRPr lang="en-GB" dirty="0"/>
          </a:p>
          <a:p>
            <a:endParaRPr lang="en-GB" dirty="0"/>
          </a:p>
        </p:txBody>
      </p:sp>
    </p:spTree>
    <p:extLst>
      <p:ext uri="{BB962C8B-B14F-4D97-AF65-F5344CB8AC3E}">
        <p14:creationId xmlns:p14="http://schemas.microsoft.com/office/powerpoint/2010/main" val="1047599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33B347-933D-442B-9A42-BE9CFC4D3197}"/>
              </a:ext>
            </a:extLst>
          </p:cNvPr>
          <p:cNvSpPr>
            <a:spLocks noGrp="1"/>
          </p:cNvSpPr>
          <p:nvPr>
            <p:ph type="title"/>
          </p:nvPr>
        </p:nvSpPr>
        <p:spPr/>
        <p:txBody>
          <a:bodyPr/>
          <a:lstStyle/>
          <a:p>
            <a:r>
              <a:rPr lang="en-GB" dirty="0"/>
              <a:t>3. Provide predictability </a:t>
            </a:r>
            <a:br>
              <a:rPr lang="en-GB" dirty="0"/>
            </a:br>
            <a:endParaRPr lang="en-GB" dirty="0"/>
          </a:p>
        </p:txBody>
      </p:sp>
      <p:sp>
        <p:nvSpPr>
          <p:cNvPr id="3" name="Content Placeholder 2">
            <a:extLst>
              <a:ext uri="{FF2B5EF4-FFF2-40B4-BE49-F238E27FC236}">
                <a16:creationId xmlns:a16="http://schemas.microsoft.com/office/drawing/2014/main" id="{F8F9BCCF-E109-4965-A89C-CC51BD6B23E4}"/>
              </a:ext>
            </a:extLst>
          </p:cNvPr>
          <p:cNvSpPr>
            <a:spLocks noGrp="1"/>
          </p:cNvSpPr>
          <p:nvPr>
            <p:ph idx="1"/>
          </p:nvPr>
        </p:nvSpPr>
        <p:spPr/>
        <p:txBody>
          <a:bodyPr>
            <a:normAutofit fontScale="77500" lnSpcReduction="20000"/>
          </a:bodyPr>
          <a:lstStyle/>
          <a:p>
            <a:r>
              <a:rPr lang="en-GB" dirty="0"/>
              <a:t>Excellent booklet of ADHD, Autism, DCD , Dyslexia, Tourette’s and how children can be supported both at home and returning to school during the Covid Crisis </a:t>
            </a:r>
          </a:p>
          <a:p>
            <a:r>
              <a:rPr lang="en-GB" u="sng" dirty="0">
                <a:hlinkClick r:id="rId2"/>
              </a:rPr>
              <a:t>http://www.mindroom.org/media/resources/ITAKM2020Update.pdf</a:t>
            </a:r>
            <a:endParaRPr lang="en-GB" dirty="0"/>
          </a:p>
          <a:p>
            <a:r>
              <a:rPr lang="en-GB" dirty="0"/>
              <a:t>Also refer back to social story and visual strip information via The Pine’s website </a:t>
            </a:r>
          </a:p>
          <a:p>
            <a:r>
              <a:rPr lang="en-GB" u="sng" dirty="0">
                <a:hlinkClick r:id="rId3"/>
              </a:rPr>
              <a:t>https://pinesautismhighland.org.uk/pines/frm247dynamiccontentshow.aspx?UniqueID=FAQ</a:t>
            </a:r>
            <a:endParaRPr lang="en-GB" u="sng" dirty="0"/>
          </a:p>
          <a:p>
            <a:r>
              <a:rPr lang="en-GB" dirty="0"/>
              <a:t>Return to school social stories </a:t>
            </a:r>
          </a:p>
          <a:p>
            <a:r>
              <a:rPr lang="en-GB" dirty="0">
                <a:hlinkClick r:id="rId3"/>
              </a:rPr>
              <a:t>https://pinesautismhighland.org.uk/pines/frm247dynamiccontentshow.aspx?UniqueID=FAQ</a:t>
            </a:r>
            <a:endParaRPr lang="en-GB" dirty="0"/>
          </a:p>
          <a:p>
            <a:r>
              <a:rPr lang="en-GB" dirty="0"/>
              <a:t>Make the holidays and the return to school predictable </a:t>
            </a:r>
          </a:p>
          <a:p>
            <a:r>
              <a:rPr lang="en-GB" u="sng" dirty="0">
                <a:hlinkClick r:id="rId4"/>
              </a:rPr>
              <a:t>https://qrcgcustomers.s3-eu-west-1.amazonaws.com/account4876975/6552095_2.pdf?0.11589340381807767</a:t>
            </a:r>
            <a:endParaRPr lang="en-GB" dirty="0"/>
          </a:p>
          <a:p>
            <a:endParaRPr lang="en-GB" dirty="0"/>
          </a:p>
          <a:p>
            <a:endParaRPr lang="en-GB" dirty="0"/>
          </a:p>
        </p:txBody>
      </p:sp>
    </p:spTree>
    <p:extLst>
      <p:ext uri="{BB962C8B-B14F-4D97-AF65-F5344CB8AC3E}">
        <p14:creationId xmlns:p14="http://schemas.microsoft.com/office/powerpoint/2010/main" val="6702183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FA319E-34F8-4990-8003-59EA1AD906BC}"/>
              </a:ext>
            </a:extLst>
          </p:cNvPr>
          <p:cNvSpPr>
            <a:spLocks noGrp="1"/>
          </p:cNvSpPr>
          <p:nvPr>
            <p:ph type="title"/>
          </p:nvPr>
        </p:nvSpPr>
        <p:spPr/>
        <p:txBody>
          <a:bodyPr/>
          <a:lstStyle/>
          <a:p>
            <a:r>
              <a:rPr lang="en-GB" dirty="0"/>
              <a:t>4. Visual supports  </a:t>
            </a:r>
            <a:br>
              <a:rPr lang="en-GB" dirty="0"/>
            </a:br>
            <a:endParaRPr lang="en-GB" dirty="0"/>
          </a:p>
        </p:txBody>
      </p:sp>
      <p:sp>
        <p:nvSpPr>
          <p:cNvPr id="3" name="Content Placeholder 2">
            <a:extLst>
              <a:ext uri="{FF2B5EF4-FFF2-40B4-BE49-F238E27FC236}">
                <a16:creationId xmlns:a16="http://schemas.microsoft.com/office/drawing/2014/main" id="{9791E7D0-DC7B-4CFC-B6CF-ED21847DDAA6}"/>
              </a:ext>
            </a:extLst>
          </p:cNvPr>
          <p:cNvSpPr>
            <a:spLocks noGrp="1"/>
          </p:cNvSpPr>
          <p:nvPr>
            <p:ph idx="1"/>
          </p:nvPr>
        </p:nvSpPr>
        <p:spPr/>
        <p:txBody>
          <a:bodyPr>
            <a:normAutofit fontScale="47500" lnSpcReduction="20000"/>
          </a:bodyPr>
          <a:lstStyle/>
          <a:p>
            <a:r>
              <a:rPr lang="en-GB" dirty="0"/>
              <a:t>Programme to use over the holidays to keep your child occupied</a:t>
            </a:r>
          </a:p>
          <a:p>
            <a:r>
              <a:rPr lang="en-GB" u="sng" dirty="0">
                <a:hlinkClick r:id="rId2"/>
              </a:rPr>
              <a:t>https://qrcgcustomers.s3-eu-west-1.amazonaws.com/account4876975/6552095_2.pdf?0.11589340381807767</a:t>
            </a:r>
            <a:r>
              <a:rPr lang="en-GB" dirty="0"/>
              <a:t> </a:t>
            </a:r>
          </a:p>
          <a:p>
            <a:r>
              <a:rPr lang="en-GB" dirty="0"/>
              <a:t>Social stories, Posters and visual strips regarding the transition back to school </a:t>
            </a:r>
          </a:p>
          <a:p>
            <a:r>
              <a:rPr lang="en-GB" u="sng" dirty="0">
                <a:hlinkClick r:id="rId3"/>
              </a:rPr>
              <a:t>https://pinesautismhighland.org.uk/pines/frm247dynamiccontentshow.aspx?UniqueID=FAQ</a:t>
            </a:r>
            <a:endParaRPr lang="en-GB" dirty="0"/>
          </a:p>
          <a:p>
            <a:r>
              <a:rPr lang="en-GB" dirty="0"/>
              <a:t>Excellent resource helping children to learn and accept what we can and cannot do at the moment i.e. no hand shaking or hugging but its fine to wave </a:t>
            </a:r>
          </a:p>
          <a:p>
            <a:r>
              <a:rPr lang="en-GB" u="sng" dirty="0">
                <a:hlinkClick r:id="rId4"/>
              </a:rPr>
              <a:t>https://www.thirdspace.scot/wp-content/uploads/2020/06/Return-to-School-OK-not-OK-Guidance-and-Visuals.pdf</a:t>
            </a:r>
            <a:r>
              <a:rPr lang="en-GB" dirty="0"/>
              <a:t> </a:t>
            </a:r>
          </a:p>
          <a:p>
            <a:r>
              <a:rPr lang="en-GB" dirty="0"/>
              <a:t>Blended Learning visuals timetable from our website </a:t>
            </a:r>
          </a:p>
          <a:p>
            <a:r>
              <a:rPr lang="en-GB" dirty="0">
                <a:hlinkClick r:id="rId5"/>
              </a:rPr>
              <a:t>https://pinesautismhighland.org.uk/pines/frmFileDownLoad.aspx?ID=133&amp;FileName=Blended_Learning_Editable_Timetable.pdf</a:t>
            </a:r>
            <a:endParaRPr lang="en-GB" dirty="0"/>
          </a:p>
          <a:p>
            <a:r>
              <a:rPr lang="en-GB" dirty="0"/>
              <a:t> Superb booklet for kids to complete if they  transitioning from P7-S1</a:t>
            </a:r>
          </a:p>
          <a:p>
            <a:r>
              <a:rPr lang="en-GB" dirty="0">
                <a:hlinkClick r:id="rId6"/>
              </a:rPr>
              <a:t>https://blogs.glowscotland.org.uk/glowblogs/communicationfriendlyenvironments/</a:t>
            </a:r>
            <a:endParaRPr lang="en-GB" dirty="0"/>
          </a:p>
          <a:p>
            <a:r>
              <a:rPr lang="en-GB" dirty="0"/>
              <a:t>Covid related visuals </a:t>
            </a:r>
          </a:p>
          <a:p>
            <a:r>
              <a:rPr lang="en-GB" dirty="0">
                <a:hlinkClick r:id="rId7"/>
              </a:rPr>
              <a:t>https://pinesautismhighland.org.uk/pines/frmFileDownLoad.aspx?ID=154&amp;FileName=Returning_to_School_Symbols.pdf</a:t>
            </a:r>
            <a:endParaRPr lang="en-GB" dirty="0"/>
          </a:p>
          <a:p>
            <a:endParaRPr lang="en-GB" dirty="0"/>
          </a:p>
        </p:txBody>
      </p:sp>
    </p:spTree>
    <p:extLst>
      <p:ext uri="{BB962C8B-B14F-4D97-AF65-F5344CB8AC3E}">
        <p14:creationId xmlns:p14="http://schemas.microsoft.com/office/powerpoint/2010/main" val="23824139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69D1BC-1CC0-4B59-996D-3BC3D05A1463}"/>
              </a:ext>
            </a:extLst>
          </p:cNvPr>
          <p:cNvSpPr>
            <a:spLocks noGrp="1"/>
          </p:cNvSpPr>
          <p:nvPr>
            <p:ph type="title"/>
          </p:nvPr>
        </p:nvSpPr>
        <p:spPr/>
        <p:txBody>
          <a:bodyPr/>
          <a:lstStyle/>
          <a:p>
            <a:r>
              <a:rPr lang="en-GB" dirty="0"/>
              <a:t>5. Provide a safe space </a:t>
            </a:r>
            <a:br>
              <a:rPr lang="en-GB" dirty="0"/>
            </a:br>
            <a:endParaRPr lang="en-GB" dirty="0"/>
          </a:p>
        </p:txBody>
      </p:sp>
      <p:sp>
        <p:nvSpPr>
          <p:cNvPr id="3" name="Content Placeholder 2">
            <a:extLst>
              <a:ext uri="{FF2B5EF4-FFF2-40B4-BE49-F238E27FC236}">
                <a16:creationId xmlns:a16="http://schemas.microsoft.com/office/drawing/2014/main" id="{56B39136-6C78-43B3-85F3-873728DB350B}"/>
              </a:ext>
            </a:extLst>
          </p:cNvPr>
          <p:cNvSpPr>
            <a:spLocks noGrp="1"/>
          </p:cNvSpPr>
          <p:nvPr>
            <p:ph idx="1"/>
          </p:nvPr>
        </p:nvSpPr>
        <p:spPr/>
        <p:txBody>
          <a:bodyPr/>
          <a:lstStyle/>
          <a:p>
            <a:r>
              <a:rPr lang="en-GB" dirty="0"/>
              <a:t>Guidelines on how to create Safe Spaces </a:t>
            </a:r>
          </a:p>
          <a:p>
            <a:r>
              <a:rPr lang="en-GB" u="sng" dirty="0">
                <a:hlinkClick r:id="rId2"/>
              </a:rPr>
              <a:t>https://www.thirdspace.scot/wp-content/uploads/2019/09/NAIT-Safe-Space-Guidance-for-schools.pdf</a:t>
            </a:r>
            <a:r>
              <a:rPr lang="en-GB" dirty="0"/>
              <a:t> </a:t>
            </a:r>
          </a:p>
          <a:p>
            <a:r>
              <a:rPr lang="en-GB" u="sng" dirty="0">
                <a:hlinkClick r:id="rId3"/>
              </a:rPr>
              <a:t>https://www.thirdspace.scot/wp-content/uploads/2020/05/NAIT-Safe-Space-Guidance-for-Social-Partners-Final.pdf</a:t>
            </a:r>
            <a:endParaRPr lang="en-GB" dirty="0"/>
          </a:p>
        </p:txBody>
      </p:sp>
    </p:spTree>
    <p:extLst>
      <p:ext uri="{BB962C8B-B14F-4D97-AF65-F5344CB8AC3E}">
        <p14:creationId xmlns:p14="http://schemas.microsoft.com/office/powerpoint/2010/main" val="15684522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ADE659-41AC-44B5-BC67-0DBA4DA22F3C}"/>
              </a:ext>
            </a:extLst>
          </p:cNvPr>
          <p:cNvSpPr>
            <a:spLocks noGrp="1"/>
          </p:cNvSpPr>
          <p:nvPr>
            <p:ph type="title"/>
          </p:nvPr>
        </p:nvSpPr>
        <p:spPr/>
        <p:txBody>
          <a:bodyPr>
            <a:normAutofit fontScale="90000"/>
          </a:bodyPr>
          <a:lstStyle/>
          <a:p>
            <a:pPr lvl="0"/>
            <a:r>
              <a:rPr lang="en-GB" dirty="0"/>
              <a:t>6. Movement Breaks </a:t>
            </a:r>
            <a:br>
              <a:rPr lang="en-GB" dirty="0"/>
            </a:br>
            <a:r>
              <a:rPr lang="en-GB" dirty="0"/>
              <a:t> </a:t>
            </a:r>
            <a:br>
              <a:rPr lang="en-GB" dirty="0"/>
            </a:br>
            <a:endParaRPr lang="en-GB" dirty="0"/>
          </a:p>
        </p:txBody>
      </p:sp>
      <p:sp>
        <p:nvSpPr>
          <p:cNvPr id="3" name="Content Placeholder 2">
            <a:extLst>
              <a:ext uri="{FF2B5EF4-FFF2-40B4-BE49-F238E27FC236}">
                <a16:creationId xmlns:a16="http://schemas.microsoft.com/office/drawing/2014/main" id="{3D0E2256-98B6-4764-BD9D-EC22C7DF2C1D}"/>
              </a:ext>
            </a:extLst>
          </p:cNvPr>
          <p:cNvSpPr>
            <a:spLocks noGrp="1"/>
          </p:cNvSpPr>
          <p:nvPr>
            <p:ph idx="1"/>
          </p:nvPr>
        </p:nvSpPr>
        <p:spPr/>
        <p:txBody>
          <a:bodyPr>
            <a:normAutofit fontScale="77500" lnSpcReduction="20000"/>
          </a:bodyPr>
          <a:lstStyle/>
          <a:p>
            <a:r>
              <a:rPr lang="en-GB" dirty="0"/>
              <a:t>Different ideas of how to incorporate movement into the child's day to help them to succeed </a:t>
            </a:r>
          </a:p>
          <a:p>
            <a:r>
              <a:rPr lang="en-GB" dirty="0">
                <a:hlinkClick r:id="rId2"/>
              </a:rPr>
              <a:t>https://pinesautismhighland.org.uk/pines/frmFileDownLoad.aspx?ID=136&amp;FileName=Being_Active_for_Vulnerable_and_at_Risk-Groups.jpg</a:t>
            </a:r>
            <a:endParaRPr lang="en-GB" dirty="0"/>
          </a:p>
          <a:p>
            <a:r>
              <a:rPr lang="en-GB" dirty="0">
                <a:hlinkClick r:id="rId3"/>
              </a:rPr>
              <a:t>https://pinesautismhighland.org.uk/pines/frmFileDownLoad.aspx?ID=137&amp;FileName=Being_Physically_Active.jpg</a:t>
            </a:r>
            <a:endParaRPr lang="en-GB" dirty="0"/>
          </a:p>
          <a:p>
            <a:r>
              <a:rPr lang="en-GB" dirty="0">
                <a:hlinkClick r:id="rId4"/>
              </a:rPr>
              <a:t>https://pinesautismhighland.org.uk/pines/frmFileDownLoad.aspx?ID=138&amp;FileName=Physical_Activity_for_5_to_18%20Year%20Olds.jpg</a:t>
            </a:r>
            <a:endParaRPr lang="en-GB" dirty="0"/>
          </a:p>
          <a:p>
            <a:r>
              <a:rPr lang="en-GB" dirty="0">
                <a:hlinkClick r:id="rId4"/>
              </a:rPr>
              <a:t>https://pinesautismhighland.org.uk/pines/frmFileDownLoad.aspx?ID=138&amp;FileName=Physical_Activity_for_5_to_18%20Year%20Olds.jpg</a:t>
            </a:r>
            <a:endParaRPr lang="en-GB" dirty="0"/>
          </a:p>
          <a:p>
            <a:r>
              <a:rPr lang="en-GB" dirty="0"/>
              <a:t>Stress and your Senses for Highland Council OT department </a:t>
            </a:r>
          </a:p>
          <a:p>
            <a:r>
              <a:rPr lang="en-GB" dirty="0">
                <a:hlinkClick r:id="rId5"/>
              </a:rPr>
              <a:t>https://pinesautismhighland.org.uk/pines/frmFileDownLoad.aspx?ID=156&amp;FileName=Stress_&amp;_Your_Senses.pdf</a:t>
            </a:r>
            <a:endParaRPr lang="en-GB" dirty="0"/>
          </a:p>
          <a:p>
            <a:endParaRPr lang="en-GB" dirty="0"/>
          </a:p>
          <a:p>
            <a:endParaRPr lang="en-GB" dirty="0"/>
          </a:p>
        </p:txBody>
      </p:sp>
    </p:spTree>
    <p:extLst>
      <p:ext uri="{BB962C8B-B14F-4D97-AF65-F5344CB8AC3E}">
        <p14:creationId xmlns:p14="http://schemas.microsoft.com/office/powerpoint/2010/main" val="13306683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25BD16-F847-47ED-9915-22E4E3399D19}"/>
              </a:ext>
            </a:extLst>
          </p:cNvPr>
          <p:cNvSpPr>
            <a:spLocks noGrp="1"/>
          </p:cNvSpPr>
          <p:nvPr>
            <p:ph type="title"/>
          </p:nvPr>
        </p:nvSpPr>
        <p:spPr/>
        <p:txBody>
          <a:bodyPr/>
          <a:lstStyle/>
          <a:p>
            <a:r>
              <a:rPr lang="en-GB" dirty="0"/>
              <a:t>7. Seek to understand distressed behaviour </a:t>
            </a:r>
            <a:br>
              <a:rPr lang="en-GB" dirty="0"/>
            </a:br>
            <a:endParaRPr lang="en-GB" dirty="0"/>
          </a:p>
        </p:txBody>
      </p:sp>
      <p:sp>
        <p:nvSpPr>
          <p:cNvPr id="3" name="Content Placeholder 2">
            <a:extLst>
              <a:ext uri="{FF2B5EF4-FFF2-40B4-BE49-F238E27FC236}">
                <a16:creationId xmlns:a16="http://schemas.microsoft.com/office/drawing/2014/main" id="{01451352-B6A3-4B0B-8A41-31C20583C695}"/>
              </a:ext>
            </a:extLst>
          </p:cNvPr>
          <p:cNvSpPr>
            <a:spLocks noGrp="1"/>
          </p:cNvSpPr>
          <p:nvPr>
            <p:ph idx="1"/>
          </p:nvPr>
        </p:nvSpPr>
        <p:spPr/>
        <p:txBody>
          <a:bodyPr>
            <a:normAutofit fontScale="85000" lnSpcReduction="10000"/>
          </a:bodyPr>
          <a:lstStyle/>
          <a:p>
            <a:r>
              <a:rPr lang="en-GB" dirty="0"/>
              <a:t> Scroll to the bottom there are links in the yellow box of activities you can do with individuals or groups </a:t>
            </a:r>
          </a:p>
          <a:p>
            <a:r>
              <a:rPr lang="en-GB" u="sng" dirty="0">
                <a:hlinkClick r:id="rId2"/>
              </a:rPr>
              <a:t>https://reach.scot/learning-support/schools-re-opening/</a:t>
            </a:r>
            <a:r>
              <a:rPr lang="en-GB" dirty="0"/>
              <a:t> </a:t>
            </a:r>
          </a:p>
          <a:p>
            <a:r>
              <a:rPr lang="en-GB" dirty="0"/>
              <a:t>Stress and your senses – easy to incorporate activities</a:t>
            </a:r>
          </a:p>
          <a:p>
            <a:r>
              <a:rPr lang="en-GB" dirty="0">
                <a:hlinkClick r:id="rId3"/>
              </a:rPr>
              <a:t>https://pinesautismhighland.org.uk/pines/frmFileDownLoad.aspx?ID=156&amp;FileName=Stress_&amp;_Your_Senses.pdf</a:t>
            </a:r>
            <a:r>
              <a:rPr lang="en-GB" dirty="0"/>
              <a:t> </a:t>
            </a:r>
          </a:p>
          <a:p>
            <a:r>
              <a:rPr lang="en-GB" dirty="0">
                <a:hlinkClick r:id="rId4"/>
              </a:rPr>
              <a:t>https://pinesautismhighland.org.uk/pines/frmFileDownLoad.aspx?ID=145&amp;FileName=The%20Mouth.pdf</a:t>
            </a:r>
            <a:endParaRPr lang="en-GB" dirty="0"/>
          </a:p>
          <a:p>
            <a:r>
              <a:rPr lang="en-GB" dirty="0"/>
              <a:t>Help your child to understand their feelings </a:t>
            </a:r>
          </a:p>
          <a:p>
            <a:r>
              <a:rPr lang="en-GB" dirty="0">
                <a:hlinkClick r:id="rId5"/>
              </a:rPr>
              <a:t>https://pinesautismhighland.org.uk/pines/frmFileDownLoad.aspx?ID=127&amp;FileName=About_My_Feelings.pdf</a:t>
            </a:r>
            <a:endParaRPr lang="en-GB" dirty="0"/>
          </a:p>
          <a:p>
            <a:endParaRPr lang="en-GB" dirty="0"/>
          </a:p>
        </p:txBody>
      </p:sp>
    </p:spTree>
    <p:extLst>
      <p:ext uri="{BB962C8B-B14F-4D97-AF65-F5344CB8AC3E}">
        <p14:creationId xmlns:p14="http://schemas.microsoft.com/office/powerpoint/2010/main" val="27033595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97FBAF-18EF-4045-AB5A-06D9128E22FD}"/>
              </a:ext>
            </a:extLst>
          </p:cNvPr>
          <p:cNvSpPr>
            <a:spLocks noGrp="1"/>
          </p:cNvSpPr>
          <p:nvPr>
            <p:ph type="title"/>
          </p:nvPr>
        </p:nvSpPr>
        <p:spPr/>
        <p:txBody>
          <a:bodyPr/>
          <a:lstStyle/>
          <a:p>
            <a:r>
              <a:rPr lang="en-GB" dirty="0"/>
              <a:t>8. Two Key adults </a:t>
            </a:r>
            <a:br>
              <a:rPr lang="en-GB" dirty="0"/>
            </a:br>
            <a:endParaRPr lang="en-GB" dirty="0"/>
          </a:p>
        </p:txBody>
      </p:sp>
      <p:sp>
        <p:nvSpPr>
          <p:cNvPr id="3" name="Content Placeholder 2">
            <a:extLst>
              <a:ext uri="{FF2B5EF4-FFF2-40B4-BE49-F238E27FC236}">
                <a16:creationId xmlns:a16="http://schemas.microsoft.com/office/drawing/2014/main" id="{EAB10EDA-9916-4C5B-ACF5-19A6C6F61B95}"/>
              </a:ext>
            </a:extLst>
          </p:cNvPr>
          <p:cNvSpPr>
            <a:spLocks noGrp="1"/>
          </p:cNvSpPr>
          <p:nvPr>
            <p:ph idx="1"/>
          </p:nvPr>
        </p:nvSpPr>
        <p:spPr/>
        <p:txBody>
          <a:bodyPr/>
          <a:lstStyle/>
          <a:p>
            <a:r>
              <a:rPr lang="en-GB" dirty="0"/>
              <a:t>Explanation and guidance on providing a child with key adults for support </a:t>
            </a:r>
          </a:p>
          <a:p>
            <a:r>
              <a:rPr lang="en-GB" u="sng" dirty="0">
                <a:hlinkClick r:id="rId2"/>
              </a:rPr>
              <a:t>https://www.thirdspace.scot/wp-content/uploads/2020/05/NAIT-Two-Key-Adults-Guidance-Final.pdf</a:t>
            </a:r>
            <a:r>
              <a:rPr lang="en-GB" dirty="0"/>
              <a:t> </a:t>
            </a:r>
          </a:p>
          <a:p>
            <a:endParaRPr lang="en-GB" dirty="0"/>
          </a:p>
        </p:txBody>
      </p:sp>
    </p:spTree>
    <p:extLst>
      <p:ext uri="{BB962C8B-B14F-4D97-AF65-F5344CB8AC3E}">
        <p14:creationId xmlns:p14="http://schemas.microsoft.com/office/powerpoint/2010/main" val="27415221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FB93A7-CE8A-4E42-8A74-9C71C7842228}"/>
              </a:ext>
            </a:extLst>
          </p:cNvPr>
          <p:cNvSpPr>
            <a:spLocks noGrp="1"/>
          </p:cNvSpPr>
          <p:nvPr>
            <p:ph type="ctrTitle"/>
          </p:nvPr>
        </p:nvSpPr>
        <p:spPr/>
        <p:txBody>
          <a:bodyPr>
            <a:normAutofit/>
          </a:bodyPr>
          <a:lstStyle/>
          <a:p>
            <a:r>
              <a:rPr lang="en-GB" sz="2800" dirty="0"/>
              <a:t>this should set you on the right path but there are other resources available on the Pines website and we will continue to add things over the holidays so keep an eye on the page , as guidance changes we will add new resources </a:t>
            </a:r>
          </a:p>
        </p:txBody>
      </p:sp>
      <p:sp>
        <p:nvSpPr>
          <p:cNvPr id="3" name="Subtitle 2">
            <a:extLst>
              <a:ext uri="{FF2B5EF4-FFF2-40B4-BE49-F238E27FC236}">
                <a16:creationId xmlns:a16="http://schemas.microsoft.com/office/drawing/2014/main" id="{022C052C-718B-4013-A9E4-00E0DC535EDD}"/>
              </a:ext>
            </a:extLst>
          </p:cNvPr>
          <p:cNvSpPr>
            <a:spLocks noGrp="1"/>
          </p:cNvSpPr>
          <p:nvPr>
            <p:ph type="subTitle" idx="1"/>
          </p:nvPr>
        </p:nvSpPr>
        <p:spPr/>
        <p:txBody>
          <a:bodyPr>
            <a:normAutofit fontScale="62500" lnSpcReduction="20000"/>
          </a:bodyPr>
          <a:lstStyle/>
          <a:p>
            <a:r>
              <a:rPr lang="en-GB" dirty="0"/>
              <a:t>Webpage - </a:t>
            </a:r>
            <a:r>
              <a:rPr lang="en-GB" dirty="0">
                <a:hlinkClick r:id="rId2"/>
              </a:rPr>
              <a:t>https://pinesautismhighland.org.uk/pines/frm247dynamiccontentshow.aspx?UniqueID=FAQ</a:t>
            </a:r>
            <a:endParaRPr lang="en-GB" dirty="0"/>
          </a:p>
          <a:p>
            <a:r>
              <a:rPr lang="en-GB" dirty="0"/>
              <a:t>Email address if you need something specific we may be able to suppoRt you </a:t>
            </a:r>
          </a:p>
          <a:p>
            <a:r>
              <a:rPr lang="en-GB" dirty="0">
                <a:hlinkClick r:id="rId3"/>
              </a:rPr>
              <a:t>The.pines@highland.GOV.UK</a:t>
            </a:r>
            <a:r>
              <a:rPr lang="en-GB" dirty="0"/>
              <a:t>  ( all lower case )</a:t>
            </a:r>
          </a:p>
        </p:txBody>
      </p:sp>
    </p:spTree>
    <p:extLst>
      <p:ext uri="{BB962C8B-B14F-4D97-AF65-F5344CB8AC3E}">
        <p14:creationId xmlns:p14="http://schemas.microsoft.com/office/powerpoint/2010/main" val="194169014"/>
      </p:ext>
    </p:extLst>
  </p:cSld>
  <p:clrMapOvr>
    <a:masterClrMapping/>
  </p:clrMapOvr>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ECE4D2C6571C464AAEEC4109E4E3D7C7" ma:contentTypeVersion="12" ma:contentTypeDescription="Create a new document." ma:contentTypeScope="" ma:versionID="c951cbef4f4de16e2e7fd535770c397d">
  <xsd:schema xmlns:xsd="http://www.w3.org/2001/XMLSchema" xmlns:xs="http://www.w3.org/2001/XMLSchema" xmlns:p="http://schemas.microsoft.com/office/2006/metadata/properties" xmlns:ns3="a4421643-cfdc-41cf-9924-6a877acbde79" xmlns:ns4="f2527ad7-80bf-4c62-9745-33dea453cc53" targetNamespace="http://schemas.microsoft.com/office/2006/metadata/properties" ma:root="true" ma:fieldsID="1ab658a539c83ca68f0db172b448a8e9" ns3:_="" ns4:_="">
    <xsd:import namespace="a4421643-cfdc-41cf-9924-6a877acbde79"/>
    <xsd:import namespace="f2527ad7-80bf-4c62-9745-33dea453cc53"/>
    <xsd:element name="properties">
      <xsd:complexType>
        <xsd:sequence>
          <xsd:element name="documentManagement">
            <xsd:complexType>
              <xsd:all>
                <xsd:element ref="ns3:MediaServiceMetadata" minOccurs="0"/>
                <xsd:element ref="ns3:MediaServiceFastMetadata" minOccurs="0"/>
                <xsd:element ref="ns3:MediaServiceDateTaken" minOccurs="0"/>
                <xsd:element ref="ns3:MediaServiceAutoTags" minOccurs="0"/>
                <xsd:element ref="ns4:SharedWithUsers" minOccurs="0"/>
                <xsd:element ref="ns4:SharedWithDetails" minOccurs="0"/>
                <xsd:element ref="ns4:SharingHintHash" minOccurs="0"/>
                <xsd:element ref="ns3:MediaServiceOCR" minOccurs="0"/>
                <xsd:element ref="ns3:MediaServiceGenerationTime" minOccurs="0"/>
                <xsd:element ref="ns3:MediaServiceEventHashCode" minOccurs="0"/>
                <xsd:element ref="ns3:MediaServiceAutoKeyPoints" minOccurs="0"/>
                <xsd:element ref="ns3: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4421643-cfdc-41cf-9924-6a877acbde7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f2527ad7-80bf-4c62-9745-33dea453cc53"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SharingHintHash" ma:index="14"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7A1F9BE-C08E-4514-9DC1-33197E3F7F50}">
  <ds:schemaRefs>
    <ds:schemaRef ds:uri="http://schemas.microsoft.com/sharepoint/v3/contenttype/forms"/>
  </ds:schemaRefs>
</ds:datastoreItem>
</file>

<file path=customXml/itemProps2.xml><?xml version="1.0" encoding="utf-8"?>
<ds:datastoreItem xmlns:ds="http://schemas.openxmlformats.org/officeDocument/2006/customXml" ds:itemID="{063FBAAF-2ACC-4C36-9BD8-B3F40DD6DA54}">
  <ds:schemaRefs>
    <ds:schemaRef ds:uri="http://schemas.microsoft.com/office/2006/metadata/properties"/>
    <ds:schemaRef ds:uri="http://purl.org/dc/terms/"/>
    <ds:schemaRef ds:uri="http://schemas.microsoft.com/office/infopath/2007/PartnerControls"/>
    <ds:schemaRef ds:uri="a4421643-cfdc-41cf-9924-6a877acbde79"/>
    <ds:schemaRef ds:uri="http://schemas.microsoft.com/office/2006/documentManagement/types"/>
    <ds:schemaRef ds:uri="http://www.w3.org/XML/1998/namespace"/>
    <ds:schemaRef ds:uri="http://purl.org/dc/dcmitype/"/>
    <ds:schemaRef ds:uri="http://purl.org/dc/elements/1.1/"/>
    <ds:schemaRef ds:uri="http://schemas.openxmlformats.org/package/2006/metadata/core-properties"/>
    <ds:schemaRef ds:uri="f2527ad7-80bf-4c62-9745-33dea453cc53"/>
  </ds:schemaRefs>
</ds:datastoreItem>
</file>

<file path=customXml/itemProps3.xml><?xml version="1.0" encoding="utf-8"?>
<ds:datastoreItem xmlns:ds="http://schemas.openxmlformats.org/officeDocument/2006/customXml" ds:itemID="{7CB919A7-6C41-49C2-88C2-542D3C95794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4421643-cfdc-41cf-9924-6a877acbde79"/>
    <ds:schemaRef ds:uri="f2527ad7-80bf-4c62-9745-33dea453cc5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Gallery</Template>
  <TotalTime>89</TotalTime>
  <Words>883</Words>
  <Application>Microsoft Office PowerPoint</Application>
  <PresentationFormat>Widescreen</PresentationFormat>
  <Paragraphs>74</Paragraphs>
  <Slides>11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11</vt:i4>
      </vt:variant>
    </vt:vector>
  </HeadingPairs>
  <TitlesOfParts>
    <vt:vector size="14" baseType="lpstr">
      <vt:lpstr>Arial</vt:lpstr>
      <vt:lpstr>Gill Sans MT</vt:lpstr>
      <vt:lpstr>Gallery</vt:lpstr>
      <vt:lpstr>      Key Messages for pupils  with ASN Returning to School  following the Covid Crisis </vt:lpstr>
      <vt:lpstr>Highland council Transition Guidance </vt:lpstr>
      <vt:lpstr>Ensure adjustments are anticipatory  </vt:lpstr>
      <vt:lpstr>2. Listen to Parents  </vt:lpstr>
      <vt:lpstr>3. Provide predictability  </vt:lpstr>
      <vt:lpstr>4. Visual supports   </vt:lpstr>
      <vt:lpstr>5. Provide a safe space  </vt:lpstr>
      <vt:lpstr>6. Movement Breaks    </vt:lpstr>
      <vt:lpstr>7. Seek to understand distressed behaviour  </vt:lpstr>
      <vt:lpstr>8. Two Key adults  </vt:lpstr>
      <vt:lpstr>this should set you on the right path but there are other resources available on the Pines website and we will continue to add things over the holidays so keep an eye on the page , as guidance changes we will add new resources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Key Messages for pupils  with ASN Returning to School  following the Covid Crisis</dc:title>
  <dc:creator>Rachael Geddes</dc:creator>
  <cp:lastModifiedBy>Bernadette Cairns</cp:lastModifiedBy>
  <cp:revision>9</cp:revision>
  <dcterms:created xsi:type="dcterms:W3CDTF">2020-06-23T15:22:12Z</dcterms:created>
  <dcterms:modified xsi:type="dcterms:W3CDTF">2020-07-02T07:50:23Z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0x010100ECE4D2C6571C464AAEEC4109E4E3D7C7</vt:lpwstr>
  </property>
</Properties>
</file>