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6808788" cy="9940925"/>
  <p:embeddedFontLst>
    <p:embeddedFont>
      <p:font typeface="Calibri" panose="020F0502020204030204" pitchFamily="34" charset="0"/>
      <p:regular r:id="rId45"/>
      <p:bold r:id="rId46"/>
      <p:italic r:id="rId47"/>
      <p:boldItalic r:id="rId48"/>
    </p:embeddedFont>
    <p:embeddedFont>
      <p:font typeface="Cambria" panose="02040503050406030204" pitchFamily="18" charset="0"/>
      <p:regular r:id="rId49"/>
      <p:bold r:id="rId50"/>
      <p:italic r:id="rId51"/>
      <p:boldItalic r:id="rId52"/>
    </p:embeddedFont>
    <p:embeddedFont>
      <p:font typeface="Helvetica Neue" panose="020B0604020202020204"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D2405B0-59CF-4B71-82AC-BB0540A20F2D}">
  <a:tblStyle styleId="{DD2405B0-59CF-4B71-82AC-BB0540A20F2D}"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5EAE8"/>
          </a:solidFill>
        </a:fill>
      </a:tcStyle>
    </a:wholeTbl>
    <a:band1H>
      <a:tcTxStyle/>
      <a:tcStyle>
        <a:tcBdr/>
        <a:fill>
          <a:solidFill>
            <a:srgbClr val="EAD3CF"/>
          </a:solidFill>
        </a:fill>
      </a:tcStyle>
    </a:band1H>
    <a:band2H>
      <a:tcTxStyle/>
      <a:tcStyle>
        <a:tcBdr/>
      </a:tcStyle>
    </a:band2H>
    <a:band1V>
      <a:tcTxStyle/>
      <a:tcStyle>
        <a:tcBdr/>
        <a:fill>
          <a:solidFill>
            <a:srgbClr val="EAD3C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1" d="100"/>
          <a:sy n="41" d="100"/>
        </p:scale>
        <p:origin x="546" y="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50475" cy="497046"/>
          </a:xfrm>
          <a:prstGeom prst="rect">
            <a:avLst/>
          </a:prstGeom>
          <a:noFill/>
          <a:ln>
            <a:noFill/>
          </a:ln>
        </p:spPr>
        <p:txBody>
          <a:bodyPr spcFirstLastPara="1" wrap="square" lIns="91450" tIns="45725" rIns="91450" bIns="4572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6738" y="1"/>
            <a:ext cx="2950475" cy="497046"/>
          </a:xfrm>
          <a:prstGeom prst="rect">
            <a:avLst/>
          </a:prstGeom>
          <a:noFill/>
          <a:ln>
            <a:noFill/>
          </a:ln>
        </p:spPr>
        <p:txBody>
          <a:bodyPr spcFirstLastPara="1" wrap="square" lIns="91450" tIns="45725" rIns="91450" bIns="4572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42154"/>
            <a:ext cx="2950475" cy="497046"/>
          </a:xfrm>
          <a:prstGeom prst="rect">
            <a:avLst/>
          </a:prstGeom>
          <a:noFill/>
          <a:ln>
            <a:noFill/>
          </a:ln>
        </p:spPr>
        <p:txBody>
          <a:bodyPr spcFirstLastPara="1" wrap="square" lIns="91450" tIns="45725" rIns="91450" bIns="4572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sleepscotland.org/"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gov.uk/government/uploads/system/uploads/attachment_data/file/216370/dh_128210.pdf"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www.gov.uk/government/uploads/system/uploads/attachment_data/file/213745/dh_128225.pdf" TargetMode="Externa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www.mapmywalk.com/app/"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endParaRPr b="1"/>
          </a:p>
        </p:txBody>
      </p:sp>
      <p:sp>
        <p:nvSpPr>
          <p:cNvPr id="89" name="Google Shape;89;p1: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a:t>Children and young people learn continually from their families from all the things they do together.  Understanding what the brain needs to learn can help us to ensure that our children have rich learning experiences in our company.</a:t>
            </a:r>
            <a:endParaRPr/>
          </a:p>
        </p:txBody>
      </p:sp>
      <p:sp>
        <p:nvSpPr>
          <p:cNvPr id="97" name="Google Shape;97;p2: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3: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a:t>We are going to look at how the brain develops through the years, and look at ways to support brain development and learning in pupils of all ages.  We hope you will find the information in this slideshow useful now and also when children and young people return to school.</a:t>
            </a:r>
            <a:endParaRPr/>
          </a:p>
        </p:txBody>
      </p:sp>
      <p:sp>
        <p:nvSpPr>
          <p:cNvPr id="104" name="Google Shape;104;p3: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txBox="1">
            <a:spLocks noGrp="1"/>
          </p:cNvSpPr>
          <p:nvPr>
            <p:ph type="body" idx="1"/>
          </p:nvPr>
        </p:nvSpPr>
        <p:spPr>
          <a:xfrm>
            <a:off x="680880" y="4721940"/>
            <a:ext cx="5447030" cy="4473416"/>
          </a:xfrm>
          <a:prstGeom prst="rect">
            <a:avLst/>
          </a:prstGeom>
        </p:spPr>
        <p:txBody>
          <a:bodyPr spcFirstLastPara="1" wrap="square" lIns="91450" tIns="45725" rIns="91450" bIns="45725" anchor="t" anchorCtr="0">
            <a:noAutofit/>
          </a:bodyPr>
          <a:lstStyle/>
          <a:p>
            <a:pPr marL="0" lvl="0" indent="0" algn="l" rtl="0">
              <a:spcBef>
                <a:spcPts val="0"/>
              </a:spcBef>
              <a:spcAft>
                <a:spcPts val="0"/>
              </a:spcAft>
              <a:buNone/>
            </a:pPr>
            <a:endParaRPr/>
          </a:p>
        </p:txBody>
      </p:sp>
      <p:sp>
        <p:nvSpPr>
          <p:cNvPr id="111" name="Google Shape;111;p4: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5:notes"/>
          <p:cNvSpPr txBox="1">
            <a:spLocks noGrp="1"/>
          </p:cNvSpPr>
          <p:nvPr>
            <p:ph type="body" idx="1"/>
          </p:nvPr>
        </p:nvSpPr>
        <p:spPr>
          <a:xfrm>
            <a:off x="680880" y="4721940"/>
            <a:ext cx="5447030" cy="4473416"/>
          </a:xfrm>
          <a:prstGeom prst="rect">
            <a:avLst/>
          </a:prstGeom>
        </p:spPr>
        <p:txBody>
          <a:bodyPr spcFirstLastPara="1" wrap="square" lIns="91450" tIns="45725" rIns="91450" bIns="45725" anchor="t" anchorCtr="0">
            <a:noAutofit/>
          </a:bodyPr>
          <a:lstStyle/>
          <a:p>
            <a:pPr marL="0" lvl="0" indent="0" algn="l" rtl="0">
              <a:spcBef>
                <a:spcPts val="0"/>
              </a:spcBef>
              <a:spcAft>
                <a:spcPts val="0"/>
              </a:spcAft>
              <a:buNone/>
            </a:pPr>
            <a:endParaRPr/>
          </a:p>
        </p:txBody>
      </p:sp>
      <p:sp>
        <p:nvSpPr>
          <p:cNvPr id="117" name="Google Shape;117;p5: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6:notes"/>
          <p:cNvSpPr txBox="1">
            <a:spLocks noGrp="1"/>
          </p:cNvSpPr>
          <p:nvPr>
            <p:ph type="body" idx="1"/>
          </p:nvPr>
        </p:nvSpPr>
        <p:spPr>
          <a:xfrm>
            <a:off x="680880" y="4721940"/>
            <a:ext cx="5447030" cy="4473416"/>
          </a:xfrm>
          <a:prstGeom prst="rect">
            <a:avLst/>
          </a:prstGeom>
        </p:spPr>
        <p:txBody>
          <a:bodyPr spcFirstLastPara="1" wrap="square" lIns="91450" tIns="45725" rIns="91450" bIns="45725" anchor="t" anchorCtr="0">
            <a:noAutofit/>
          </a:bodyPr>
          <a:lstStyle/>
          <a:p>
            <a:pPr marL="0" lvl="0" indent="0" algn="l" rtl="0">
              <a:spcBef>
                <a:spcPts val="0"/>
              </a:spcBef>
              <a:spcAft>
                <a:spcPts val="0"/>
              </a:spcAft>
              <a:buNone/>
            </a:pPr>
            <a:endParaRPr/>
          </a:p>
        </p:txBody>
      </p:sp>
      <p:sp>
        <p:nvSpPr>
          <p:cNvPr id="123" name="Google Shape;123;p6: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7: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sz="1200" b="0" i="0" u="none" strike="noStrike">
                <a:solidFill>
                  <a:schemeClr val="dk1"/>
                </a:solidFill>
                <a:latin typeface="Calibri"/>
                <a:ea typeface="Calibri"/>
                <a:cs typeface="Calibri"/>
                <a:sym typeface="Calibri"/>
              </a:rPr>
              <a:t>What do we mean by brain development?</a:t>
            </a:r>
            <a:endParaRPr/>
          </a:p>
          <a:p>
            <a:pPr marL="171484" lvl="0" indent="-171484" algn="l" rtl="0">
              <a:spcBef>
                <a:spcPts val="0"/>
              </a:spcBef>
              <a:spcAft>
                <a:spcPts val="0"/>
              </a:spcAft>
              <a:buClr>
                <a:schemeClr val="dk1"/>
              </a:buClr>
              <a:buSzPts val="1200"/>
              <a:buFont typeface="Arial"/>
              <a:buChar char="•"/>
            </a:pPr>
            <a:r>
              <a:rPr lang="en-GB" sz="1200" b="0" i="0" u="none" strike="noStrike">
                <a:solidFill>
                  <a:schemeClr val="dk1"/>
                </a:solidFill>
                <a:latin typeface="Calibri"/>
                <a:ea typeface="Calibri"/>
                <a:cs typeface="Calibri"/>
                <a:sym typeface="Calibri"/>
              </a:rPr>
              <a:t>Thinking about the development of neurons (brain nerves) and connections between these nerves, known as synapses. Through development and learning, these brain connections allow the brain to wire different parts of the brain together. </a:t>
            </a:r>
            <a:r>
              <a:rPr lang="en-GB"/>
              <a:t>Our brains are made up of around 86 billion nerve cells or neurons. Neurons transmit information around the body.</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GB" sz="1200" b="0" i="0" u="none" strike="noStrike">
                <a:solidFill>
                  <a:schemeClr val="dk1"/>
                </a:solidFill>
                <a:latin typeface="Calibri"/>
                <a:ea typeface="Calibri"/>
                <a:cs typeface="Calibri"/>
                <a:sym typeface="Calibri"/>
              </a:rPr>
              <a:t>Genes provide the initial map for brain development, beginning with the basic connections in the brain from birth. Significant ‘wiring’ occurs during the first years of a child’s life and this effectively programs child development. At three, a child has around 1000 trillion brain connections or synapses. </a:t>
            </a:r>
            <a:endParaRPr sz="2000" b="0" i="0" u="none" strike="noStrike">
              <a:solidFill>
                <a:srgbClr val="000000"/>
              </a:solidFill>
              <a:latin typeface="Helvetica Neue"/>
              <a:ea typeface="Helvetica Neue"/>
              <a:cs typeface="Helvetica Neue"/>
              <a:sym typeface="Helvetica Neue"/>
            </a:endParaRPr>
          </a:p>
          <a:p>
            <a:pPr marL="0" lvl="0" indent="0" algn="l" rtl="0">
              <a:spcBef>
                <a:spcPts val="0"/>
              </a:spcBef>
              <a:spcAft>
                <a:spcPts val="0"/>
              </a:spcAft>
              <a:buNone/>
            </a:pPr>
            <a:endParaRPr sz="2000" b="0" i="0" u="none" strike="noStrike">
              <a:solidFill>
                <a:srgbClr val="000000"/>
              </a:solidFill>
              <a:latin typeface="Helvetica Neue"/>
              <a:ea typeface="Helvetica Neue"/>
              <a:cs typeface="Helvetica Neue"/>
              <a:sym typeface="Helvetica Neue"/>
            </a:endParaRPr>
          </a:p>
          <a:p>
            <a:pPr marL="0" lvl="0" indent="0" algn="l" rtl="0">
              <a:spcBef>
                <a:spcPts val="0"/>
              </a:spcBef>
              <a:spcAft>
                <a:spcPts val="0"/>
              </a:spcAft>
              <a:buNone/>
            </a:pPr>
            <a:r>
              <a:rPr lang="en-GB" sz="1200" b="0" i="0" u="none" strike="noStrike">
                <a:solidFill>
                  <a:srgbClr val="000000"/>
                </a:solidFill>
                <a:latin typeface="Helvetica Neue"/>
                <a:ea typeface="Helvetica Neue"/>
                <a:cs typeface="Helvetica Neue"/>
                <a:sym typeface="Helvetica Neue"/>
              </a:rPr>
              <a:t>While genes provide the initial map for development, it is the experiences and relationships babies and children have every day that literally shape their brains. Families have an extremely important ongoing influence on children’s development. The community and service environments in which children and families interact also play a key role in supporting optimal development. </a:t>
            </a:r>
            <a:endParaRPr/>
          </a:p>
          <a:p>
            <a:pPr marL="0" lvl="0" indent="0" algn="l" rtl="0">
              <a:spcBef>
                <a:spcPts val="0"/>
              </a:spcBef>
              <a:spcAft>
                <a:spcPts val="0"/>
              </a:spcAft>
              <a:buNone/>
            </a:pPr>
            <a:r>
              <a:rPr lang="en-GB" b="1"/>
              <a:t>_____________________________</a:t>
            </a:r>
            <a:endParaRPr/>
          </a:p>
          <a:p>
            <a:pPr marL="0" lvl="0" indent="0" algn="l" rtl="0">
              <a:spcBef>
                <a:spcPts val="0"/>
              </a:spcBef>
              <a:spcAft>
                <a:spcPts val="0"/>
              </a:spcAft>
              <a:buNone/>
            </a:pPr>
            <a:endParaRPr b="1"/>
          </a:p>
          <a:p>
            <a:pPr marL="0" lvl="0" indent="0" algn="l" rtl="0">
              <a:spcBef>
                <a:spcPts val="0"/>
              </a:spcBef>
              <a:spcAft>
                <a:spcPts val="0"/>
              </a:spcAft>
              <a:buNone/>
            </a:pPr>
            <a:r>
              <a:rPr lang="en-GB"/>
              <a:t>Here is a picture of a nerve cell or neuron.  It is made up of axons and dendrites which send messages across the gaps, called synapses, in small electrical currents – so the red you can see on the picture is a message being sent from one nerve cell to another.</a:t>
            </a:r>
            <a:endParaRPr/>
          </a:p>
          <a:p>
            <a:pPr marL="0" lvl="0" indent="0" algn="l" rtl="0">
              <a:spcBef>
                <a:spcPts val="0"/>
              </a:spcBef>
              <a:spcAft>
                <a:spcPts val="0"/>
              </a:spcAft>
              <a:buNone/>
            </a:pPr>
            <a:endParaRPr/>
          </a:p>
          <a:p>
            <a:pPr marL="0" lvl="0" indent="0" algn="l" rtl="0">
              <a:spcBef>
                <a:spcPts val="0"/>
              </a:spcBef>
              <a:spcAft>
                <a:spcPts val="0"/>
              </a:spcAft>
              <a:buNone/>
            </a:pPr>
            <a:r>
              <a:rPr lang="en-GB"/>
              <a:t>They do this to </a:t>
            </a:r>
            <a:r>
              <a:rPr lang="en-GB" b="1"/>
              <a:t>communicate so that our body is able to work</a:t>
            </a:r>
            <a:r>
              <a:rPr lang="en-GB"/>
              <a:t>, for example they need to communicate so that we can walk, talk, jump, shout etc.  Everything we do is partly due to the communication between our nerve cells.  </a:t>
            </a:r>
            <a:endParaRPr/>
          </a:p>
          <a:p>
            <a:pPr marL="0" lvl="0" indent="0" algn="l" rtl="0">
              <a:spcBef>
                <a:spcPts val="0"/>
              </a:spcBef>
              <a:spcAft>
                <a:spcPts val="0"/>
              </a:spcAft>
              <a:buNone/>
            </a:pPr>
            <a:endParaRPr/>
          </a:p>
          <a:p>
            <a:pPr marL="0" lvl="0" indent="0" algn="l" rtl="0">
              <a:spcBef>
                <a:spcPts val="0"/>
              </a:spcBef>
              <a:spcAft>
                <a:spcPts val="0"/>
              </a:spcAft>
              <a:buNone/>
            </a:pPr>
            <a:r>
              <a:rPr lang="en-GB"/>
              <a:t>The idea is the </a:t>
            </a:r>
            <a:r>
              <a:rPr lang="en-GB" b="1"/>
              <a:t>more you do something, the stronger the connection becomes</a:t>
            </a:r>
            <a:r>
              <a:rPr lang="en-GB"/>
              <a:t>.  So thinking about the blue squiggly bits in the picture, the more we do an activity for example a maths problem, the stronger these connections become and the thicker the squiggly bits become.  So the saying </a:t>
            </a:r>
            <a:r>
              <a:rPr lang="en-GB" b="1"/>
              <a:t>practice makes perfect </a:t>
            </a:r>
            <a:r>
              <a:rPr lang="en-GB"/>
              <a:t>is a real thing!  You may find that you have forgotten to do something that you could do when you were in primary, but that might be because you haven’t practiced in a while and the connection has become weaker or is no longer there.  </a:t>
            </a:r>
            <a:endParaRPr/>
          </a:p>
          <a:p>
            <a:pPr marL="0" lvl="0" indent="0" algn="l" rtl="0">
              <a:spcBef>
                <a:spcPts val="0"/>
              </a:spcBef>
              <a:spcAft>
                <a:spcPts val="0"/>
              </a:spcAft>
              <a:buNone/>
            </a:pPr>
            <a:endParaRPr/>
          </a:p>
        </p:txBody>
      </p:sp>
      <p:sp>
        <p:nvSpPr>
          <p:cNvPr id="129" name="Google Shape;129;p7: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8: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8: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GB"/>
              <a:t>So here is an image to help us understand a bit more of what is happening as we get older with our connections.</a:t>
            </a:r>
            <a:endParaRPr/>
          </a:p>
          <a:p>
            <a:pPr marL="0" lvl="0" indent="0" algn="l" rtl="0">
              <a:spcBef>
                <a:spcPts val="0"/>
              </a:spcBef>
              <a:spcAft>
                <a:spcPts val="0"/>
              </a:spcAft>
              <a:buNone/>
            </a:pPr>
            <a:endParaRPr/>
          </a:p>
          <a:p>
            <a:pPr marL="0" lvl="0" indent="0" algn="l" rtl="0">
              <a:spcBef>
                <a:spcPts val="0"/>
              </a:spcBef>
              <a:spcAft>
                <a:spcPts val="0"/>
              </a:spcAft>
              <a:buNone/>
            </a:pPr>
            <a:r>
              <a:rPr lang="en-GB"/>
              <a:t>We can see the small tree on the left has not got many connections and the branches aren’t very thick.  As the tree grows, this is what is happening with our connections – we are growing more connections, and they are becoming </a:t>
            </a:r>
            <a:r>
              <a:rPr lang="en-GB" b="1"/>
              <a:t>thicker and stronger</a:t>
            </a:r>
            <a:r>
              <a:rPr lang="en-GB"/>
              <a:t>.  </a:t>
            </a:r>
            <a:endParaRPr/>
          </a:p>
          <a:p>
            <a:pPr marL="0" lvl="0" indent="0" algn="l" rtl="0">
              <a:spcBef>
                <a:spcPts val="0"/>
              </a:spcBef>
              <a:spcAft>
                <a:spcPts val="0"/>
              </a:spcAft>
              <a:buNone/>
            </a:pPr>
            <a:endParaRPr/>
          </a:p>
          <a:p>
            <a:pPr marL="0" lvl="0" indent="0" algn="l" rtl="0">
              <a:spcBef>
                <a:spcPts val="0"/>
              </a:spcBef>
              <a:spcAft>
                <a:spcPts val="0"/>
              </a:spcAft>
              <a:buNone/>
            </a:pPr>
            <a:r>
              <a:rPr lang="en-GB"/>
              <a:t>So we know that the </a:t>
            </a:r>
            <a:r>
              <a:rPr lang="en-GB" b="1"/>
              <a:t>more we do something, the stronger the connection becomes</a:t>
            </a:r>
            <a:r>
              <a:rPr lang="en-GB"/>
              <a:t>.  A lot of our skills can be picked up throughout our life, even if we are out of our ‘early learning’ stage.  Our ‘</a:t>
            </a:r>
            <a:r>
              <a:rPr lang="en-GB" b="1"/>
              <a:t>early learning</a:t>
            </a:r>
            <a:r>
              <a:rPr lang="en-GB"/>
              <a:t>’ stage tends to be within the </a:t>
            </a:r>
            <a:r>
              <a:rPr lang="en-GB" b="1"/>
              <a:t>first three years </a:t>
            </a:r>
            <a:r>
              <a:rPr lang="en-GB"/>
              <a:t>of our life, when we learned to walk, talk, play and make friends, as well as a whole load of other skills.  This doesn't mean that when we grow up past three that we can no longer learn!  What we do need to know is that </a:t>
            </a:r>
            <a:r>
              <a:rPr lang="en-GB" b="1"/>
              <a:t>practicing of skills is very important</a:t>
            </a:r>
            <a:r>
              <a:rPr lang="en-GB"/>
              <a:t>.  </a:t>
            </a:r>
            <a:endParaRPr/>
          </a:p>
          <a:p>
            <a:pPr marL="0" lvl="0" indent="0" algn="l" rtl="0">
              <a:spcBef>
                <a:spcPts val="0"/>
              </a:spcBef>
              <a:spcAft>
                <a:spcPts val="0"/>
              </a:spcAft>
              <a:buNone/>
            </a:pPr>
            <a:endParaRPr/>
          </a:p>
          <a:p>
            <a:pPr marL="0" lvl="0" indent="0" algn="l" rtl="0">
              <a:spcBef>
                <a:spcPts val="0"/>
              </a:spcBef>
              <a:spcAft>
                <a:spcPts val="0"/>
              </a:spcAft>
              <a:buNone/>
            </a:pPr>
            <a:r>
              <a:rPr lang="en-GB"/>
              <a:t>I’m sure we all have skills that we used to be able to do, but from a lack of practice we are no longer able to do this (e.g. playing a musical instrument). This suggests that it is important to continue to practice skills if we want to learn or keep them!  </a:t>
            </a:r>
            <a:endParaRPr/>
          </a:p>
          <a:p>
            <a:pPr marL="0" lvl="0" indent="0" algn="l" rtl="0">
              <a:spcBef>
                <a:spcPts val="0"/>
              </a:spcBef>
              <a:spcAft>
                <a:spcPts val="0"/>
              </a:spcAft>
              <a:buNone/>
            </a:pPr>
            <a:endParaRPr/>
          </a:p>
          <a:p>
            <a:pPr marL="0" lvl="0" indent="0" algn="l" rtl="0">
              <a:spcBef>
                <a:spcPts val="0"/>
              </a:spcBef>
              <a:spcAft>
                <a:spcPts val="0"/>
              </a:spcAft>
              <a:buNone/>
            </a:pPr>
            <a:r>
              <a:rPr lang="en-GB"/>
              <a:t>We can then think about how this might be </a:t>
            </a:r>
            <a:r>
              <a:rPr lang="en-GB" b="1"/>
              <a:t>important for learning</a:t>
            </a:r>
            <a:r>
              <a:rPr lang="en-GB"/>
              <a:t>, and how we might need to be encouraging our children to </a:t>
            </a:r>
            <a:r>
              <a:rPr lang="en-GB" b="1"/>
              <a:t>practice learning and skills that they want to keep hold of</a:t>
            </a:r>
            <a:r>
              <a:rPr lang="en-GB"/>
              <a:t>. </a:t>
            </a:r>
            <a:endParaRPr/>
          </a:p>
        </p:txBody>
      </p:sp>
      <p:sp>
        <p:nvSpPr>
          <p:cNvPr id="138" name="Google Shape;138;p8: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9: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9: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lnSpc>
                <a:spcPct val="150000"/>
              </a:lnSpc>
              <a:spcBef>
                <a:spcPts val="0"/>
              </a:spcBef>
              <a:spcAft>
                <a:spcPts val="0"/>
              </a:spcAft>
              <a:buNone/>
            </a:pPr>
            <a:r>
              <a:rPr lang="en-GB">
                <a:latin typeface="Arial"/>
                <a:ea typeface="Arial"/>
                <a:cs typeface="Arial"/>
                <a:sym typeface="Arial"/>
              </a:rPr>
              <a:t>What is happening to a baby’s brain before they are born? </a:t>
            </a:r>
            <a:endParaRPr/>
          </a:p>
          <a:p>
            <a:pPr marL="0" lvl="0" indent="0" algn="l" rtl="0">
              <a:lnSpc>
                <a:spcPct val="150000"/>
              </a:lnSpc>
              <a:spcBef>
                <a:spcPts val="0"/>
              </a:spcBef>
              <a:spcAft>
                <a:spcPts val="0"/>
              </a:spcAft>
              <a:buNone/>
            </a:pPr>
            <a:r>
              <a:rPr lang="en-GB">
                <a:latin typeface="Arial"/>
                <a:ea typeface="Arial"/>
                <a:cs typeface="Arial"/>
                <a:sym typeface="Arial"/>
              </a:rPr>
              <a:t>A child’s brain has already started developing before they are born</a:t>
            </a:r>
            <a:endParaRPr>
              <a:latin typeface="Arial"/>
              <a:ea typeface="Arial"/>
              <a:cs typeface="Arial"/>
              <a:sym typeface="Arial"/>
            </a:endParaRPr>
          </a:p>
          <a:p>
            <a:pPr marL="0" lvl="0" indent="0" algn="l" rtl="0">
              <a:lnSpc>
                <a:spcPct val="150000"/>
              </a:lnSpc>
              <a:spcBef>
                <a:spcPts val="0"/>
              </a:spcBef>
              <a:spcAft>
                <a:spcPts val="0"/>
              </a:spcAft>
              <a:buNone/>
            </a:pPr>
            <a:r>
              <a:rPr lang="en-GB">
                <a:latin typeface="Arial"/>
                <a:ea typeface="Arial"/>
                <a:cs typeface="Arial"/>
                <a:sym typeface="Arial"/>
              </a:rPr>
              <a:t>All five senses begin to function before birth</a:t>
            </a:r>
            <a:endParaRPr/>
          </a:p>
          <a:p>
            <a:pPr marL="0" lvl="0" indent="0" algn="l" rtl="0">
              <a:lnSpc>
                <a:spcPct val="150000"/>
              </a:lnSpc>
              <a:spcBef>
                <a:spcPts val="0"/>
              </a:spcBef>
              <a:spcAft>
                <a:spcPts val="0"/>
              </a:spcAft>
              <a:buNone/>
            </a:pPr>
            <a:r>
              <a:rPr lang="en-GB">
                <a:latin typeface="Arial"/>
                <a:ea typeface="Arial"/>
                <a:cs typeface="Arial"/>
                <a:sym typeface="Arial"/>
              </a:rPr>
              <a:t>During this time, prenatal sensory experiences help shape the brain and nervous system.</a:t>
            </a:r>
            <a:endParaRPr/>
          </a:p>
        </p:txBody>
      </p:sp>
      <p:sp>
        <p:nvSpPr>
          <p:cNvPr id="145" name="Google Shape;145;p9: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10: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sz="1200">
                <a:latin typeface="Arial"/>
                <a:ea typeface="Arial"/>
                <a:cs typeface="Arial"/>
                <a:sym typeface="Arial"/>
              </a:rPr>
              <a:t>Between 2 to 6 months old, significant ‘wiring’ of the brain occurs. This means the nerves are making connections and joining up parts of the brain, as we talked about earlier. A baby’s brain is developing as a result of the experiences and relationships they are exposed to each day. Babies learn emotions through observing their parents and caregivers, and how they react to various movements and sounds such as crying, yelling, smiling and cooing.</a:t>
            </a:r>
            <a:endParaRPr/>
          </a:p>
          <a:p>
            <a:pPr marL="0" lvl="0" indent="0" algn="l" rtl="0">
              <a:spcBef>
                <a:spcPts val="0"/>
              </a:spcBef>
              <a:spcAft>
                <a:spcPts val="0"/>
              </a:spcAft>
              <a:buNone/>
            </a:pPr>
            <a:endParaRPr/>
          </a:p>
        </p:txBody>
      </p:sp>
      <p:sp>
        <p:nvSpPr>
          <p:cNvPr id="153" name="Google Shape;153;p10: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1: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11: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0" i="0">
                <a:solidFill>
                  <a:schemeClr val="dk1"/>
                </a:solidFill>
                <a:latin typeface="Calibri"/>
                <a:ea typeface="Calibri"/>
                <a:cs typeface="Calibri"/>
                <a:sym typeface="Calibri"/>
              </a:rPr>
              <a:t>Between 6 to 12 months, a baby’s brain has already undergone a rapid growth spurt that helps form connections between what they see, hear, feel and taste and smell. Playtime and interactions with parents and family members provides key learning opportunities for early development.</a:t>
            </a:r>
            <a:endParaRPr/>
          </a:p>
          <a:p>
            <a:pPr marL="0" lvl="0" indent="0" algn="l" rtl="0">
              <a:spcBef>
                <a:spcPts val="0"/>
              </a:spcBef>
              <a:spcAft>
                <a:spcPts val="0"/>
              </a:spcAft>
              <a:buNone/>
            </a:pPr>
            <a:endParaRPr/>
          </a:p>
        </p:txBody>
      </p:sp>
      <p:sp>
        <p:nvSpPr>
          <p:cNvPr id="162" name="Google Shape;162;p11: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2: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12: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0" i="0">
                <a:solidFill>
                  <a:schemeClr val="dk1"/>
                </a:solidFill>
                <a:latin typeface="Arial"/>
                <a:ea typeface="Arial"/>
                <a:cs typeface="Arial"/>
                <a:sym typeface="Arial"/>
              </a:rPr>
              <a:t>By three years of age a child’s brain has around 1000 trillion brain connections (synapses). The early years are a rapid period of brain development which can be fostered by positive relationships with parents/caregivers and supported by optimal community environments for families and children. Engaging with your child and providing a safe environment and physical care to your child has a significant impact on your child’s development. </a:t>
            </a:r>
            <a:endParaRPr/>
          </a:p>
        </p:txBody>
      </p:sp>
      <p:sp>
        <p:nvSpPr>
          <p:cNvPr id="170" name="Google Shape;170;p12: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3: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13: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0" i="0">
                <a:solidFill>
                  <a:schemeClr val="dk1"/>
                </a:solidFill>
                <a:latin typeface="Arial"/>
                <a:ea typeface="Arial"/>
                <a:cs typeface="Arial"/>
                <a:sym typeface="Arial"/>
              </a:rPr>
              <a:t>By school, a child’s brain development is built upon the now solid foundation created in the first five years. Having early optimal learning experiences and a nurturing home environment makes it easier for children to take advantage of learning environments, such as school.</a:t>
            </a:r>
            <a:endParaRPr>
              <a:latin typeface="Arial"/>
              <a:ea typeface="Arial"/>
              <a:cs typeface="Arial"/>
              <a:sym typeface="Arial"/>
            </a:endParaRPr>
          </a:p>
        </p:txBody>
      </p:sp>
      <p:sp>
        <p:nvSpPr>
          <p:cNvPr id="178" name="Google Shape;178;p13: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4: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14: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sz="1200" b="0" i="0">
                <a:solidFill>
                  <a:schemeClr val="dk1"/>
                </a:solidFill>
                <a:latin typeface="Calibri"/>
                <a:ea typeface="Calibri"/>
                <a:cs typeface="Calibri"/>
                <a:sym typeface="Calibri"/>
              </a:rPr>
              <a:t>6-7</a:t>
            </a:r>
            <a:endParaRPr/>
          </a:p>
          <a:p>
            <a:pPr marL="0" lvl="0" indent="0" algn="l" rtl="0">
              <a:spcBef>
                <a:spcPts val="0"/>
              </a:spcBef>
              <a:spcAft>
                <a:spcPts val="0"/>
              </a:spcAft>
              <a:buNone/>
            </a:pPr>
            <a:r>
              <a:rPr lang="en-GB" sz="1200" b="0" i="0">
                <a:solidFill>
                  <a:schemeClr val="dk1"/>
                </a:solidFill>
                <a:latin typeface="Calibri"/>
                <a:ea typeface="Calibri"/>
                <a:cs typeface="Calibri"/>
                <a:sym typeface="Calibri"/>
              </a:rPr>
              <a:t>The brain development of children at this stage accelerates as they receive opportunities at school to learn new mental skills and concepts. As they grow and develop, they become more curious about the world around them, become more interested in exploring it, and begin to solve problems on their own. It’s important to note that for this stage in brain development, learning takes place most effectively through concrete play experiences.</a:t>
            </a:r>
            <a:endParaRPr/>
          </a:p>
          <a:p>
            <a:pPr marL="0" lvl="0" indent="0" algn="l" rtl="0">
              <a:spcBef>
                <a:spcPts val="0"/>
              </a:spcBef>
              <a:spcAft>
                <a:spcPts val="0"/>
              </a:spcAft>
              <a:buNone/>
            </a:pPr>
            <a:endParaRPr/>
          </a:p>
        </p:txBody>
      </p:sp>
      <p:sp>
        <p:nvSpPr>
          <p:cNvPr id="187" name="Google Shape;187;p14: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5: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15: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sz="1200" b="0" i="0">
                <a:solidFill>
                  <a:schemeClr val="dk1"/>
                </a:solidFill>
                <a:latin typeface="Calibri"/>
                <a:ea typeface="Calibri"/>
                <a:cs typeface="Calibri"/>
                <a:sym typeface="Calibri"/>
              </a:rPr>
              <a:t>8-10</a:t>
            </a:r>
            <a:endParaRPr/>
          </a:p>
          <a:p>
            <a:pPr marL="0" lvl="0" indent="0" algn="l" rtl="0">
              <a:spcBef>
                <a:spcPts val="0"/>
              </a:spcBef>
              <a:spcAft>
                <a:spcPts val="0"/>
              </a:spcAft>
              <a:buNone/>
            </a:pPr>
            <a:r>
              <a:rPr lang="en-GB" sz="1200" b="0" i="0">
                <a:solidFill>
                  <a:schemeClr val="dk1"/>
                </a:solidFill>
                <a:latin typeface="Calibri"/>
                <a:ea typeface="Calibri"/>
                <a:cs typeface="Calibri"/>
                <a:sym typeface="Calibri"/>
              </a:rPr>
              <a:t>As their brains continue to develop, children at this stage have a growing need for independence in their decision-making and thinking process. With an increasing attention span, children of this age group can carry out detailed directions, make step-by-step plans to carry out complex plans, and begin to use logic and reason in problem-solving.</a:t>
            </a:r>
            <a:endParaRPr/>
          </a:p>
          <a:p>
            <a:pPr marL="0" lvl="0" indent="0" algn="l" rtl="0">
              <a:spcBef>
                <a:spcPts val="0"/>
              </a:spcBef>
              <a:spcAft>
                <a:spcPts val="0"/>
              </a:spcAft>
              <a:buNone/>
            </a:pPr>
            <a:endParaRPr/>
          </a:p>
        </p:txBody>
      </p:sp>
      <p:sp>
        <p:nvSpPr>
          <p:cNvPr id="195" name="Google Shape;195;p15: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6:notes"/>
          <p:cNvSpPr txBox="1">
            <a:spLocks noGrp="1"/>
          </p:cNvSpPr>
          <p:nvPr>
            <p:ph type="body" idx="1"/>
          </p:nvPr>
        </p:nvSpPr>
        <p:spPr>
          <a:xfrm>
            <a:off x="680880" y="4721940"/>
            <a:ext cx="5447030" cy="4473416"/>
          </a:xfrm>
          <a:prstGeom prst="rect">
            <a:avLst/>
          </a:prstGeom>
        </p:spPr>
        <p:txBody>
          <a:bodyPr spcFirstLastPara="1" wrap="square" lIns="91450" tIns="45725" rIns="91450" bIns="45725" anchor="t" anchorCtr="0">
            <a:noAutofit/>
          </a:bodyPr>
          <a:lstStyle/>
          <a:p>
            <a:pPr marL="0" lvl="0" indent="0" algn="l" rtl="0">
              <a:spcBef>
                <a:spcPts val="0"/>
              </a:spcBef>
              <a:spcAft>
                <a:spcPts val="0"/>
              </a:spcAft>
              <a:buNone/>
            </a:pPr>
            <a:endParaRPr/>
          </a:p>
        </p:txBody>
      </p:sp>
      <p:sp>
        <p:nvSpPr>
          <p:cNvPr id="202" name="Google Shape;202;p16: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7: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17: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457290" lvl="1" indent="0" algn="l" rtl="0">
              <a:spcBef>
                <a:spcPts val="0"/>
              </a:spcBef>
              <a:spcAft>
                <a:spcPts val="0"/>
              </a:spcAft>
              <a:buNone/>
            </a:pPr>
            <a:r>
              <a:rPr lang="en-GB"/>
              <a:t>What does pruning mean? </a:t>
            </a:r>
            <a:endParaRPr/>
          </a:p>
          <a:p>
            <a:pPr marL="457290" lvl="1" indent="0" algn="l" rtl="0">
              <a:spcBef>
                <a:spcPts val="0"/>
              </a:spcBef>
              <a:spcAft>
                <a:spcPts val="0"/>
              </a:spcAft>
              <a:buNone/>
            </a:pPr>
            <a:endParaRPr/>
          </a:p>
          <a:p>
            <a:pPr marL="457290" marR="0" lvl="1" indent="0" algn="l" rtl="0">
              <a:lnSpc>
                <a:spcPct val="100000"/>
              </a:lnSpc>
              <a:spcBef>
                <a:spcPts val="0"/>
              </a:spcBef>
              <a:spcAft>
                <a:spcPts val="0"/>
              </a:spcAft>
              <a:buClr>
                <a:schemeClr val="dk1"/>
              </a:buClr>
              <a:buSzPts val="1200"/>
              <a:buFont typeface="Calibri"/>
              <a:buNone/>
            </a:pPr>
            <a:r>
              <a:rPr lang="en-GB"/>
              <a:t>As we have discussed, our brain connections become stronger as the brain develops throughout childhood.  During adolescence, the brain decides </a:t>
            </a:r>
            <a:r>
              <a:rPr lang="en-GB" b="1"/>
              <a:t>what connections it wants to keep and which ones we no longer need</a:t>
            </a:r>
            <a:r>
              <a:rPr lang="en-GB" b="0"/>
              <a:t>. </a:t>
            </a:r>
            <a:r>
              <a:rPr lang="en-GB"/>
              <a:t>We talked about practicing skills in order to keep them, otherwise you lose the skill. This is what is happening in the brain: when we don’t use the connections, they become weaker and then die off. So, the saying ‘use it or lose it’ is true! </a:t>
            </a:r>
            <a:endParaRPr/>
          </a:p>
          <a:p>
            <a:pPr marL="457290" lvl="1" indent="0" algn="l" rtl="0">
              <a:spcBef>
                <a:spcPts val="0"/>
              </a:spcBef>
              <a:spcAft>
                <a:spcPts val="0"/>
              </a:spcAft>
              <a:buNone/>
            </a:pPr>
            <a:endParaRPr/>
          </a:p>
          <a:p>
            <a:pPr marL="457290" lvl="1" indent="0" algn="l" rtl="0">
              <a:spcBef>
                <a:spcPts val="0"/>
              </a:spcBef>
              <a:spcAft>
                <a:spcPts val="0"/>
              </a:spcAft>
              <a:buNone/>
            </a:pPr>
            <a:r>
              <a:rPr lang="en-GB"/>
              <a:t>As we can see in the 15-year old image, the process of pruning is going on, and the number of connections has greatly lessened since 7 year old, however the connections remaining are much stronger. At 7 years, the connections were 1000 trillion; by adolescence, this has halved to around 500 trillion, and this number remains relatively stable into adulthood. </a:t>
            </a:r>
            <a:endParaRPr/>
          </a:p>
          <a:p>
            <a:pPr marL="628776" lvl="1" indent="-95284" algn="l" rtl="0">
              <a:spcBef>
                <a:spcPts val="0"/>
              </a:spcBef>
              <a:spcAft>
                <a:spcPts val="0"/>
              </a:spcAft>
              <a:buClr>
                <a:schemeClr val="dk1"/>
              </a:buClr>
              <a:buSzPts val="1200"/>
              <a:buFont typeface="Arial"/>
              <a:buNone/>
            </a:pPr>
            <a:endParaRPr/>
          </a:p>
          <a:p>
            <a:pPr marL="628776" lvl="1" indent="-95284" algn="l" rtl="0">
              <a:spcBef>
                <a:spcPts val="0"/>
              </a:spcBef>
              <a:spcAft>
                <a:spcPts val="0"/>
              </a:spcAft>
              <a:buClr>
                <a:schemeClr val="dk1"/>
              </a:buClr>
              <a:buSzPts val="1200"/>
              <a:buFont typeface="Arial"/>
              <a:buNone/>
            </a:pPr>
            <a:endParaRPr/>
          </a:p>
          <a:p>
            <a:pPr marL="628776" lvl="1" indent="-95284" algn="l" rtl="0">
              <a:spcBef>
                <a:spcPts val="0"/>
              </a:spcBef>
              <a:spcAft>
                <a:spcPts val="0"/>
              </a:spcAft>
              <a:buClr>
                <a:schemeClr val="dk1"/>
              </a:buClr>
              <a:buSzPts val="1200"/>
              <a:buFont typeface="Arial"/>
              <a:buNone/>
            </a:pPr>
            <a:endParaRPr/>
          </a:p>
          <a:p>
            <a:pPr marL="0" lvl="0" indent="0" algn="l" rtl="0">
              <a:spcBef>
                <a:spcPts val="0"/>
              </a:spcBef>
              <a:spcAft>
                <a:spcPts val="0"/>
              </a:spcAft>
              <a:buNone/>
            </a:pPr>
            <a:endParaRPr/>
          </a:p>
        </p:txBody>
      </p:sp>
      <p:sp>
        <p:nvSpPr>
          <p:cNvPr id="210" name="Google Shape;210;p17: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8: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18: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GB"/>
              <a:t>Another thing to consider is the order in which our brains develop.</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GB"/>
              <a:t>Here is an image of a brain which shows how the different parts of the brain are developing as we get older.  On the picture we have highlighted the area of the pre-frontal cortex. This part of your brain is the area that controls </a:t>
            </a:r>
            <a:r>
              <a:rPr lang="en-GB" b="1"/>
              <a:t>all logical thinking, decision making and any complex thinking.</a:t>
            </a:r>
            <a:endParaRPr/>
          </a:p>
          <a:p>
            <a:pPr marL="0" lvl="0" indent="0" algn="l" rtl="0">
              <a:spcBef>
                <a:spcPts val="0"/>
              </a:spcBef>
              <a:spcAft>
                <a:spcPts val="0"/>
              </a:spcAft>
              <a:buNone/>
            </a:pPr>
            <a:endParaRPr/>
          </a:p>
          <a:p>
            <a:pPr marL="0" lvl="0" indent="0" algn="l" rtl="0">
              <a:spcBef>
                <a:spcPts val="0"/>
              </a:spcBef>
              <a:spcAft>
                <a:spcPts val="0"/>
              </a:spcAft>
              <a:buNone/>
            </a:pPr>
            <a:r>
              <a:rPr lang="en-GB"/>
              <a:t>On the image, the red areas are the least developed with the blue/purple areas the most developed. </a:t>
            </a:r>
            <a:endParaRPr/>
          </a:p>
          <a:p>
            <a:pPr marL="0" lvl="0" indent="0" algn="l" rtl="0">
              <a:spcBef>
                <a:spcPts val="0"/>
              </a:spcBef>
              <a:spcAft>
                <a:spcPts val="0"/>
              </a:spcAft>
              <a:buNone/>
            </a:pPr>
            <a:endParaRPr/>
          </a:p>
          <a:p>
            <a:pPr marL="0" lvl="0" indent="0" algn="l" rtl="0">
              <a:spcBef>
                <a:spcPts val="0"/>
              </a:spcBef>
              <a:spcAft>
                <a:spcPts val="0"/>
              </a:spcAft>
              <a:buNone/>
            </a:pPr>
            <a:r>
              <a:rPr lang="en-GB"/>
              <a:t>So we can see from the pictures, that this area is one of the </a:t>
            </a:r>
            <a:r>
              <a:rPr lang="en-GB" b="1"/>
              <a:t>last areas to develop</a:t>
            </a:r>
            <a:r>
              <a:rPr lang="en-GB"/>
              <a:t>.  Our brains develop from the </a:t>
            </a:r>
            <a:r>
              <a:rPr lang="en-GB" b="1"/>
              <a:t>back of our head to the front of our head</a:t>
            </a:r>
            <a:r>
              <a:rPr lang="en-GB"/>
              <a:t>, leaving all the complex and logical thinking and decision making skills until last!  The picture in the middle is a teenage brain, about 15-years old, and the bit at the front has still got some red/yellow and green colours, meaning that these areas are still developing.  Research tells us that our brain isn’t </a:t>
            </a:r>
            <a:r>
              <a:rPr lang="en-GB" b="1"/>
              <a:t>fully developed until we are about 25 years old</a:t>
            </a:r>
            <a:r>
              <a:rPr lang="en-GB"/>
              <a:t>! </a:t>
            </a:r>
            <a:endParaRPr/>
          </a:p>
          <a:p>
            <a:pPr marL="0" lvl="0" indent="0" algn="l" rtl="0">
              <a:spcBef>
                <a:spcPts val="0"/>
              </a:spcBef>
              <a:spcAft>
                <a:spcPts val="0"/>
              </a:spcAft>
              <a:buNone/>
            </a:pPr>
            <a:endParaRPr/>
          </a:p>
          <a:p>
            <a:pPr marL="0" lvl="0" indent="0" algn="l" rtl="0">
              <a:spcBef>
                <a:spcPts val="0"/>
              </a:spcBef>
              <a:spcAft>
                <a:spcPts val="0"/>
              </a:spcAft>
              <a:buNone/>
            </a:pPr>
            <a:r>
              <a:rPr lang="en-GB"/>
              <a:t>So what does this mean if that part of our brain </a:t>
            </a:r>
            <a:r>
              <a:rPr lang="en-GB" b="1"/>
              <a:t>isn’t working quite yet to its full capacity</a:t>
            </a:r>
            <a:r>
              <a:rPr lang="en-GB"/>
              <a:t>.  It might help us understand if we think about what particular skills or tasks that part of the brain controls:</a:t>
            </a:r>
            <a:endParaRPr/>
          </a:p>
          <a:p>
            <a:pPr marL="0" lvl="0" indent="0" algn="l" rtl="0">
              <a:spcBef>
                <a:spcPts val="0"/>
              </a:spcBef>
              <a:spcAft>
                <a:spcPts val="0"/>
              </a:spcAft>
              <a:buNone/>
            </a:pPr>
            <a:endParaRPr/>
          </a:p>
          <a:p>
            <a:pPr marL="0" lvl="0" indent="0" algn="l" rtl="0">
              <a:spcBef>
                <a:spcPts val="0"/>
              </a:spcBef>
              <a:spcAft>
                <a:spcPts val="0"/>
              </a:spcAft>
              <a:buNone/>
            </a:pPr>
            <a:r>
              <a:rPr lang="en-GB"/>
              <a:t>It is involved in:</a:t>
            </a:r>
            <a:endParaRPr/>
          </a:p>
          <a:p>
            <a:pPr marL="171484" lvl="0" indent="-171484" algn="l" rtl="0">
              <a:spcBef>
                <a:spcPts val="0"/>
              </a:spcBef>
              <a:spcAft>
                <a:spcPts val="0"/>
              </a:spcAft>
              <a:buClr>
                <a:schemeClr val="dk1"/>
              </a:buClr>
              <a:buSzPts val="1200"/>
              <a:buFont typeface="Arial"/>
              <a:buChar char="•"/>
            </a:pPr>
            <a:r>
              <a:rPr lang="en-GB"/>
              <a:t>Decision making e.g. everyday decision or subject choices for example</a:t>
            </a:r>
            <a:endParaRPr/>
          </a:p>
          <a:p>
            <a:pPr marL="171484" lvl="0" indent="-171484" algn="l" rtl="0">
              <a:spcBef>
                <a:spcPts val="0"/>
              </a:spcBef>
              <a:spcAft>
                <a:spcPts val="0"/>
              </a:spcAft>
              <a:buClr>
                <a:schemeClr val="dk1"/>
              </a:buClr>
              <a:buSzPts val="1200"/>
              <a:buFont typeface="Arial"/>
              <a:buChar char="•"/>
            </a:pPr>
            <a:r>
              <a:rPr lang="en-GB"/>
              <a:t>Planning e.g. what you will do at the weekend or how to start/complete a piece of coursework</a:t>
            </a:r>
            <a:endParaRPr/>
          </a:p>
          <a:p>
            <a:pPr marL="171484" lvl="0" indent="-171484" algn="l" rtl="0">
              <a:spcBef>
                <a:spcPts val="0"/>
              </a:spcBef>
              <a:spcAft>
                <a:spcPts val="0"/>
              </a:spcAft>
              <a:buClr>
                <a:schemeClr val="dk1"/>
              </a:buClr>
              <a:buSzPts val="1200"/>
              <a:buFont typeface="Arial"/>
              <a:buChar char="•"/>
            </a:pPr>
            <a:r>
              <a:rPr lang="en-GB"/>
              <a:t>Inhibiting inappropriate behaviours e.g. shouting / drinking / taking drugs</a:t>
            </a:r>
            <a:endParaRPr/>
          </a:p>
          <a:p>
            <a:pPr marL="171484" lvl="0" indent="-171484" algn="l" rtl="0">
              <a:spcBef>
                <a:spcPts val="0"/>
              </a:spcBef>
              <a:spcAft>
                <a:spcPts val="0"/>
              </a:spcAft>
              <a:buClr>
                <a:schemeClr val="dk1"/>
              </a:buClr>
              <a:buSzPts val="1200"/>
              <a:buFont typeface="Arial"/>
              <a:buChar char="•"/>
            </a:pPr>
            <a:r>
              <a:rPr lang="en-GB"/>
              <a:t>Understanding Consequences e.g. knowing what might happen if you do something not very good</a:t>
            </a:r>
            <a:endParaRPr/>
          </a:p>
          <a:p>
            <a:pPr marL="171484" lvl="0" indent="-171484" algn="l" rtl="0">
              <a:spcBef>
                <a:spcPts val="0"/>
              </a:spcBef>
              <a:spcAft>
                <a:spcPts val="0"/>
              </a:spcAft>
              <a:buClr>
                <a:schemeClr val="dk1"/>
              </a:buClr>
              <a:buSzPts val="1200"/>
              <a:buFont typeface="Arial"/>
              <a:buChar char="•"/>
            </a:pPr>
            <a:r>
              <a:rPr lang="en-GB"/>
              <a:t>Social interaction – understanding other people e.g. not always recognising the right emotion – someone may be worried but to a teenager they look angry</a:t>
            </a:r>
            <a:endParaRPr/>
          </a:p>
          <a:p>
            <a:pPr marL="171484" lvl="0" indent="-171484" algn="l" rtl="0">
              <a:spcBef>
                <a:spcPts val="0"/>
              </a:spcBef>
              <a:spcAft>
                <a:spcPts val="0"/>
              </a:spcAft>
              <a:buClr>
                <a:schemeClr val="dk1"/>
              </a:buClr>
              <a:buSzPts val="1200"/>
              <a:buFont typeface="Arial"/>
              <a:buChar char="•"/>
            </a:pPr>
            <a:r>
              <a:rPr lang="en-GB"/>
              <a:t>Self-awareness e.g. recognising your own emotions</a:t>
            </a:r>
            <a:endParaRPr/>
          </a:p>
          <a:p>
            <a:pPr marL="171484" lvl="0" indent="-171484" algn="l" rtl="0">
              <a:spcBef>
                <a:spcPts val="0"/>
              </a:spcBef>
              <a:spcAft>
                <a:spcPts val="0"/>
              </a:spcAft>
              <a:buClr>
                <a:schemeClr val="dk1"/>
              </a:buClr>
              <a:buSzPts val="1200"/>
              <a:buFont typeface="Arial"/>
              <a:buChar char="•"/>
            </a:pPr>
            <a:r>
              <a:rPr lang="en-GB"/>
              <a:t>Self-regulation of behaviours and emotions e.g. being able to manage these</a:t>
            </a:r>
            <a:endParaRPr/>
          </a:p>
          <a:p>
            <a:pPr marL="171484" lvl="0" indent="-95284"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r>
              <a:rPr lang="en-GB"/>
              <a:t>This might be why teenagers find these things more difficult. </a:t>
            </a:r>
            <a:endParaRPr/>
          </a:p>
          <a:p>
            <a:pPr marL="171484" lvl="0" indent="-95284" algn="l" rtl="0">
              <a:spcBef>
                <a:spcPts val="0"/>
              </a:spcBef>
              <a:spcAft>
                <a:spcPts val="0"/>
              </a:spcAft>
              <a:buClr>
                <a:schemeClr val="dk1"/>
              </a:buClr>
              <a:buSzPts val="1200"/>
              <a:buFont typeface="Arial"/>
              <a:buNone/>
            </a:pPr>
            <a:endParaRPr/>
          </a:p>
          <a:p>
            <a:pPr marL="0" lvl="0" indent="0" algn="l" rtl="0">
              <a:spcBef>
                <a:spcPts val="0"/>
              </a:spcBef>
              <a:spcAft>
                <a:spcPts val="0"/>
              </a:spcAft>
              <a:buNone/>
            </a:pPr>
            <a:r>
              <a:rPr lang="en-GB"/>
              <a:t>What is important to remember is that </a:t>
            </a:r>
            <a:r>
              <a:rPr lang="en-GB" b="1"/>
              <a:t>this doesn’t mean that teenagers aren’t able to do these things</a:t>
            </a:r>
            <a:r>
              <a:rPr lang="en-GB"/>
              <a:t>, but just that as they get older they will be able to </a:t>
            </a:r>
            <a:r>
              <a:rPr lang="en-GB" b="1"/>
              <a:t>do them better or with more ease</a:t>
            </a:r>
            <a:r>
              <a:rPr lang="en-GB"/>
              <a:t>.  </a:t>
            </a:r>
            <a:endParaRPr/>
          </a:p>
          <a:p>
            <a:pPr marL="0" lvl="0" indent="0" algn="l" rtl="0">
              <a:spcBef>
                <a:spcPts val="0"/>
              </a:spcBef>
              <a:spcAft>
                <a:spcPts val="0"/>
              </a:spcAft>
              <a:buNone/>
            </a:pPr>
            <a:endParaRPr/>
          </a:p>
          <a:p>
            <a:pPr marL="0" lvl="0" indent="0" algn="l" rtl="0">
              <a:spcBef>
                <a:spcPts val="0"/>
              </a:spcBef>
              <a:spcAft>
                <a:spcPts val="0"/>
              </a:spcAft>
              <a:buNone/>
            </a:pPr>
            <a:r>
              <a:rPr lang="en-GB" i="1"/>
              <a:t>Also in teenagers’ brains, there is an increase in the amount of the chemical dopamine being  released.  This is a neurotransmitter which sends signals to the body from the central nervous system and it is related to an increase in risk taking and exploratory behaviour which lays the groundwork for the ability to cope with situations in adulthood.  This is a good thing and what teenagers need to do so it is important to think about how to enable your teenager to have ‘safe adventures’, going out into the world to try things out, make mistakes and come back to the safety of home to process these things and learn from them.  If you have established a climate where children and young people feel it is safe to talk with you as parents, whatever has happened, you are more likely to be able to continue with this through the young person’s teens to help them lay down patterns of behaviour and coping strategies for when things go wrong, as they inevitably will.</a:t>
            </a:r>
            <a:endParaRPr i="1"/>
          </a:p>
        </p:txBody>
      </p:sp>
      <p:sp>
        <p:nvSpPr>
          <p:cNvPr id="218" name="Google Shape;218;p18: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9: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19: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sz="1200" b="0" i="0">
                <a:solidFill>
                  <a:schemeClr val="dk1"/>
                </a:solidFill>
                <a:latin typeface="Calibri"/>
                <a:ea typeface="Calibri"/>
                <a:cs typeface="Calibri"/>
                <a:sym typeface="Calibri"/>
              </a:rPr>
              <a:t>This is just a taster of the different things you can do to support brain development from birth all the way through to adolescence</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br>
              <a:rPr lang="en-GB"/>
            </a:br>
            <a:endParaRPr/>
          </a:p>
          <a:p>
            <a:pPr marL="0" lvl="0" indent="0" algn="l" rtl="0">
              <a:spcBef>
                <a:spcPts val="0"/>
              </a:spcBef>
              <a:spcAft>
                <a:spcPts val="0"/>
              </a:spcAft>
              <a:buNone/>
            </a:pPr>
            <a:endParaRPr/>
          </a:p>
        </p:txBody>
      </p:sp>
      <p:sp>
        <p:nvSpPr>
          <p:cNvPr id="227" name="Google Shape;227;p19: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0: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20: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sz="1200" b="0" i="0">
                <a:solidFill>
                  <a:schemeClr val="dk1"/>
                </a:solidFill>
                <a:latin typeface="Calibri"/>
                <a:ea typeface="Calibri"/>
                <a:cs typeface="Calibri"/>
                <a:sym typeface="Calibri"/>
              </a:rPr>
              <a:t>There are many more ideas in the accompanying leaflet. Have a look through the age section(s) that are most relevant to you. What do you do already? What this is making you think about?</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GB" sz="1200" b="0" i="0">
                <a:solidFill>
                  <a:schemeClr val="dk1"/>
                </a:solidFill>
                <a:latin typeface="Calibri"/>
                <a:ea typeface="Calibri"/>
                <a:cs typeface="Calibri"/>
                <a:sym typeface="Calibri"/>
              </a:rPr>
              <a:t>Brain development helps the brain to learn new things. Now, we are going to think about some other things that our children need to get in order to learn most effectively. </a:t>
            </a:r>
            <a:br>
              <a:rPr lang="en-GB"/>
            </a:br>
            <a:endParaRPr/>
          </a:p>
          <a:p>
            <a:pPr marL="0" lvl="0" indent="0" algn="l" rtl="0">
              <a:spcBef>
                <a:spcPts val="0"/>
              </a:spcBef>
              <a:spcAft>
                <a:spcPts val="0"/>
              </a:spcAft>
              <a:buNone/>
            </a:pPr>
            <a:endParaRPr/>
          </a:p>
        </p:txBody>
      </p:sp>
      <p:sp>
        <p:nvSpPr>
          <p:cNvPr id="236" name="Google Shape;236;p20: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1:notes"/>
          <p:cNvSpPr txBox="1">
            <a:spLocks noGrp="1"/>
          </p:cNvSpPr>
          <p:nvPr>
            <p:ph type="body" idx="1"/>
          </p:nvPr>
        </p:nvSpPr>
        <p:spPr>
          <a:xfrm>
            <a:off x="680880" y="4721940"/>
            <a:ext cx="5447030" cy="4473416"/>
          </a:xfrm>
          <a:prstGeom prst="rect">
            <a:avLst/>
          </a:prstGeom>
        </p:spPr>
        <p:txBody>
          <a:bodyPr spcFirstLastPara="1" wrap="square" lIns="91450" tIns="45725" rIns="91450" bIns="45725" anchor="t" anchorCtr="0">
            <a:noAutofit/>
          </a:bodyPr>
          <a:lstStyle/>
          <a:p>
            <a:pPr marL="0" lvl="0" indent="0" algn="l" rtl="0">
              <a:spcBef>
                <a:spcPts val="0"/>
              </a:spcBef>
              <a:spcAft>
                <a:spcPts val="0"/>
              </a:spcAft>
              <a:buNone/>
            </a:pPr>
            <a:endParaRPr/>
          </a:p>
        </p:txBody>
      </p:sp>
      <p:sp>
        <p:nvSpPr>
          <p:cNvPr id="243" name="Google Shape;243;p21: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2: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22: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endParaRPr/>
          </a:p>
        </p:txBody>
      </p:sp>
      <p:sp>
        <p:nvSpPr>
          <p:cNvPr id="250" name="Google Shape;250;p22: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3:notes"/>
          <p:cNvSpPr txBox="1">
            <a:spLocks noGrp="1"/>
          </p:cNvSpPr>
          <p:nvPr>
            <p:ph type="body" idx="1"/>
          </p:nvPr>
        </p:nvSpPr>
        <p:spPr>
          <a:xfrm>
            <a:off x="680880" y="4721940"/>
            <a:ext cx="5447030" cy="4473416"/>
          </a:xfrm>
          <a:prstGeom prst="rect">
            <a:avLst/>
          </a:prstGeom>
        </p:spPr>
        <p:txBody>
          <a:bodyPr spcFirstLastPara="1" wrap="square" lIns="91450" tIns="45725" rIns="91450" bIns="45725" anchor="t" anchorCtr="0">
            <a:noAutofit/>
          </a:bodyPr>
          <a:lstStyle/>
          <a:p>
            <a:pPr marL="0" lvl="0" indent="0" algn="l" rtl="0">
              <a:spcBef>
                <a:spcPts val="0"/>
              </a:spcBef>
              <a:spcAft>
                <a:spcPts val="0"/>
              </a:spcAft>
              <a:buNone/>
            </a:pPr>
            <a:endParaRPr/>
          </a:p>
        </p:txBody>
      </p:sp>
      <p:sp>
        <p:nvSpPr>
          <p:cNvPr id="258" name="Google Shape;258;p23: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4: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24: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a:t>Were you right?</a:t>
            </a:r>
            <a:endParaRPr/>
          </a:p>
        </p:txBody>
      </p:sp>
      <p:sp>
        <p:nvSpPr>
          <p:cNvPr id="265" name="Google Shape;265;p24: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5: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25: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sz="1200" b="0" i="0">
                <a:solidFill>
                  <a:schemeClr val="dk1"/>
                </a:solidFill>
                <a:latin typeface="Calibri"/>
                <a:ea typeface="Calibri"/>
                <a:cs typeface="Calibri"/>
                <a:sym typeface="Calibri"/>
              </a:rPr>
              <a:t>We set bedtime routines for young children.  For example:</a:t>
            </a:r>
            <a:endParaRPr/>
          </a:p>
          <a:p>
            <a:pPr marL="0" lvl="0" indent="0" algn="l" rtl="0">
              <a:spcBef>
                <a:spcPts val="0"/>
              </a:spcBef>
              <a:spcAft>
                <a:spcPts val="0"/>
              </a:spcAft>
              <a:buNone/>
            </a:pPr>
            <a:r>
              <a:rPr lang="en-GB" sz="1200" b="0" i="0">
                <a:solidFill>
                  <a:schemeClr val="dk1"/>
                </a:solidFill>
                <a:latin typeface="Calibri"/>
                <a:ea typeface="Calibri"/>
                <a:cs typeface="Calibri"/>
                <a:sym typeface="Calibri"/>
              </a:rPr>
              <a:t>Take a bath.</a:t>
            </a:r>
            <a:endParaRPr/>
          </a:p>
          <a:p>
            <a:pPr marL="0" lvl="0" indent="0" algn="l" rtl="0">
              <a:spcBef>
                <a:spcPts val="0"/>
              </a:spcBef>
              <a:spcAft>
                <a:spcPts val="0"/>
              </a:spcAft>
              <a:buNone/>
            </a:pPr>
            <a:r>
              <a:rPr lang="en-GB" sz="1200" b="0" i="0">
                <a:solidFill>
                  <a:schemeClr val="dk1"/>
                </a:solidFill>
                <a:latin typeface="Calibri"/>
                <a:ea typeface="Calibri"/>
                <a:cs typeface="Calibri"/>
                <a:sym typeface="Calibri"/>
              </a:rPr>
              <a:t>Put on pyjamas.</a:t>
            </a:r>
            <a:endParaRPr/>
          </a:p>
          <a:p>
            <a:pPr marL="0" lvl="0" indent="0" algn="l" rtl="0">
              <a:spcBef>
                <a:spcPts val="0"/>
              </a:spcBef>
              <a:spcAft>
                <a:spcPts val="0"/>
              </a:spcAft>
              <a:buNone/>
            </a:pPr>
            <a:r>
              <a:rPr lang="en-GB" sz="1200" b="0" i="0">
                <a:solidFill>
                  <a:schemeClr val="dk1"/>
                </a:solidFill>
                <a:latin typeface="Calibri"/>
                <a:ea typeface="Calibri"/>
                <a:cs typeface="Calibri"/>
                <a:sym typeface="Calibri"/>
              </a:rPr>
              <a:t>Brush teeth.</a:t>
            </a:r>
            <a:endParaRPr/>
          </a:p>
          <a:p>
            <a:pPr marL="0" lvl="0" indent="0" algn="l" rtl="0">
              <a:spcBef>
                <a:spcPts val="0"/>
              </a:spcBef>
              <a:spcAft>
                <a:spcPts val="0"/>
              </a:spcAft>
              <a:buNone/>
            </a:pPr>
            <a:r>
              <a:rPr lang="en-GB" sz="1200" b="0" i="0">
                <a:solidFill>
                  <a:schemeClr val="dk1"/>
                </a:solidFill>
                <a:latin typeface="Calibri"/>
                <a:ea typeface="Calibri"/>
                <a:cs typeface="Calibri"/>
                <a:sym typeface="Calibri"/>
              </a:rPr>
              <a:t>Read a story.</a:t>
            </a:r>
            <a:endParaRPr/>
          </a:p>
          <a:p>
            <a:pPr marL="0" lvl="0" indent="0" algn="l" rtl="0">
              <a:spcBef>
                <a:spcPts val="0"/>
              </a:spcBef>
              <a:spcAft>
                <a:spcPts val="0"/>
              </a:spcAft>
              <a:buNone/>
            </a:pPr>
            <a:r>
              <a:rPr lang="en-GB" sz="1200" b="0" i="0">
                <a:solidFill>
                  <a:schemeClr val="dk1"/>
                </a:solidFill>
                <a:latin typeface="Calibri"/>
                <a:ea typeface="Calibri"/>
                <a:cs typeface="Calibri"/>
                <a:sym typeface="Calibri"/>
              </a:rPr>
              <a:t>Make sure the room is quiet and at a comfortable temperature.</a:t>
            </a:r>
            <a:endParaRPr/>
          </a:p>
          <a:p>
            <a:pPr marL="0" lvl="0" indent="0" algn="l" rtl="0">
              <a:spcBef>
                <a:spcPts val="0"/>
              </a:spcBef>
              <a:spcAft>
                <a:spcPts val="0"/>
              </a:spcAft>
              <a:buNone/>
            </a:pPr>
            <a:r>
              <a:rPr lang="en-GB" sz="1200" b="0" i="0">
                <a:solidFill>
                  <a:schemeClr val="dk1"/>
                </a:solidFill>
                <a:latin typeface="Calibri"/>
                <a:ea typeface="Calibri"/>
                <a:cs typeface="Calibri"/>
                <a:sym typeface="Calibri"/>
              </a:rPr>
              <a:t>Put your child to bed.</a:t>
            </a:r>
            <a:endParaRPr/>
          </a:p>
          <a:p>
            <a:pPr marL="0" lvl="0" indent="0" algn="l" rtl="0">
              <a:spcBef>
                <a:spcPts val="0"/>
              </a:spcBef>
              <a:spcAft>
                <a:spcPts val="0"/>
              </a:spcAft>
              <a:buNone/>
            </a:pPr>
            <a:r>
              <a:rPr lang="en-GB" sz="1200" b="0" i="0">
                <a:solidFill>
                  <a:schemeClr val="dk1"/>
                </a:solidFill>
                <a:latin typeface="Calibri"/>
                <a:ea typeface="Calibri"/>
                <a:cs typeface="Calibri"/>
                <a:sym typeface="Calibri"/>
              </a:rPr>
              <a:t>Say goodnight and leave. </a:t>
            </a:r>
            <a:endParaRPr/>
          </a:p>
          <a:p>
            <a:pPr marL="0" lvl="0" indent="0" algn="l" rtl="0">
              <a:spcBef>
                <a:spcPts val="0"/>
              </a:spcBef>
              <a:spcAft>
                <a:spcPts val="0"/>
              </a:spcAft>
              <a:buNone/>
            </a:pPr>
            <a:endParaRPr i="0"/>
          </a:p>
          <a:p>
            <a:pPr marL="0" lvl="0" indent="0" algn="l" rtl="0">
              <a:spcBef>
                <a:spcPts val="0"/>
              </a:spcBef>
              <a:spcAft>
                <a:spcPts val="0"/>
              </a:spcAft>
              <a:buNone/>
            </a:pPr>
            <a:r>
              <a:rPr lang="en-GB" i="0"/>
              <a:t>But we have them too as adults.  What is your bedtime routine? </a:t>
            </a:r>
            <a:endParaRPr/>
          </a:p>
          <a:p>
            <a:pPr marL="0" lvl="0" indent="0" algn="l" rtl="0">
              <a:spcBef>
                <a:spcPts val="0"/>
              </a:spcBef>
              <a:spcAft>
                <a:spcPts val="0"/>
              </a:spcAft>
              <a:buNone/>
            </a:pPr>
            <a:endParaRPr i="0"/>
          </a:p>
          <a:p>
            <a:pPr marL="0" lvl="0" indent="0" algn="l" rtl="0">
              <a:spcBef>
                <a:spcPts val="0"/>
              </a:spcBef>
              <a:spcAft>
                <a:spcPts val="0"/>
              </a:spcAft>
              <a:buNone/>
            </a:pPr>
            <a:r>
              <a:rPr lang="en-GB" i="0"/>
              <a:t>Young people need these too to promote regular sleeping hours</a:t>
            </a:r>
            <a:endParaRPr i="0"/>
          </a:p>
          <a:p>
            <a:pPr marL="0" lvl="0" indent="0" algn="l" rtl="0">
              <a:spcBef>
                <a:spcPts val="0"/>
              </a:spcBef>
              <a:spcAft>
                <a:spcPts val="0"/>
              </a:spcAft>
              <a:buNone/>
            </a:pPr>
            <a:endParaRPr i="0"/>
          </a:p>
          <a:p>
            <a:pPr marL="0" lvl="0" indent="0" algn="l" rtl="0">
              <a:spcBef>
                <a:spcPts val="0"/>
              </a:spcBef>
              <a:spcAft>
                <a:spcPts val="0"/>
              </a:spcAft>
              <a:buNone/>
            </a:pPr>
            <a:r>
              <a:rPr lang="en-GB" i="0"/>
              <a:t>It programmes the brain and internal body clock to get used to a set routine.</a:t>
            </a:r>
            <a:endParaRPr/>
          </a:p>
          <a:p>
            <a:pPr marL="0" lvl="0" indent="0" algn="l" rtl="0">
              <a:spcBef>
                <a:spcPts val="0"/>
              </a:spcBef>
              <a:spcAft>
                <a:spcPts val="0"/>
              </a:spcAft>
              <a:buNone/>
            </a:pPr>
            <a:endParaRPr i="0"/>
          </a:p>
          <a:p>
            <a:pPr marL="0" lvl="0" indent="0" algn="l" rtl="0">
              <a:spcBef>
                <a:spcPts val="0"/>
              </a:spcBef>
              <a:spcAft>
                <a:spcPts val="0"/>
              </a:spcAft>
              <a:buNone/>
            </a:pPr>
            <a:r>
              <a:rPr lang="en-GB" i="0"/>
              <a:t>Techniques that may help to relax:</a:t>
            </a:r>
            <a:endParaRPr/>
          </a:p>
          <a:p>
            <a:pPr marL="0" lvl="0" indent="0" algn="l" rtl="0">
              <a:spcBef>
                <a:spcPts val="0"/>
              </a:spcBef>
              <a:spcAft>
                <a:spcPts val="0"/>
              </a:spcAft>
              <a:buNone/>
            </a:pPr>
            <a:r>
              <a:rPr lang="en-GB" i="0"/>
              <a:t>	a warm bath</a:t>
            </a:r>
            <a:endParaRPr/>
          </a:p>
          <a:p>
            <a:pPr marL="0" lvl="0" indent="0" algn="l" rtl="0">
              <a:spcBef>
                <a:spcPts val="0"/>
              </a:spcBef>
              <a:spcAft>
                <a:spcPts val="0"/>
              </a:spcAft>
              <a:buNone/>
            </a:pPr>
            <a:r>
              <a:rPr lang="en-GB" i="0"/>
              <a:t>	relaxation exercises such as yoga stretches</a:t>
            </a:r>
            <a:endParaRPr/>
          </a:p>
          <a:p>
            <a:pPr marL="0" lvl="0" indent="0" algn="l" rtl="0">
              <a:spcBef>
                <a:spcPts val="0"/>
              </a:spcBef>
              <a:spcAft>
                <a:spcPts val="0"/>
              </a:spcAft>
              <a:buNone/>
            </a:pPr>
            <a:r>
              <a:rPr lang="en-GB" i="0"/>
              <a:t>	reading a book</a:t>
            </a:r>
            <a:endParaRPr/>
          </a:p>
          <a:p>
            <a:pPr marL="0" lvl="0" indent="0" algn="l" rtl="0">
              <a:spcBef>
                <a:spcPts val="0"/>
              </a:spcBef>
              <a:spcAft>
                <a:spcPts val="0"/>
              </a:spcAft>
              <a:buNone/>
            </a:pPr>
            <a:r>
              <a:rPr lang="en-GB" i="0"/>
              <a:t>	relaxation CDs</a:t>
            </a:r>
            <a:endParaRPr/>
          </a:p>
          <a:p>
            <a:pPr marL="0" lvl="0" indent="0" algn="l" rtl="0">
              <a:spcBef>
                <a:spcPts val="0"/>
              </a:spcBef>
              <a:spcAft>
                <a:spcPts val="0"/>
              </a:spcAft>
              <a:buNone/>
            </a:pPr>
            <a:endParaRPr i="0"/>
          </a:p>
          <a:p>
            <a:pPr marL="0" lvl="0" indent="0" algn="l" rtl="0">
              <a:spcBef>
                <a:spcPts val="0"/>
              </a:spcBef>
              <a:spcAft>
                <a:spcPts val="0"/>
              </a:spcAft>
              <a:buNone/>
            </a:pPr>
            <a:r>
              <a:rPr lang="en-GB" b="1" i="0"/>
              <a:t>Avoid screens in the bedroom or just before the bedtime</a:t>
            </a:r>
            <a:endParaRPr/>
          </a:p>
          <a:p>
            <a:pPr marL="0" lvl="0" indent="0" algn="l" rtl="0">
              <a:spcBef>
                <a:spcPts val="0"/>
              </a:spcBef>
              <a:spcAft>
                <a:spcPts val="0"/>
              </a:spcAft>
              <a:buNone/>
            </a:pPr>
            <a:r>
              <a:rPr lang="en-GB" i="0"/>
              <a:t>	The bedroom should be a relaxed environment. </a:t>
            </a:r>
            <a:endParaRPr/>
          </a:p>
          <a:p>
            <a:pPr marL="0" lvl="0" indent="0" algn="l" rtl="0">
              <a:spcBef>
                <a:spcPts val="0"/>
              </a:spcBef>
              <a:spcAft>
                <a:spcPts val="0"/>
              </a:spcAft>
              <a:buNone/>
            </a:pPr>
            <a:r>
              <a:rPr lang="en-GB" i="0"/>
              <a:t>	bedrooms are strongly associated with sleep, but screens weaken the association. </a:t>
            </a:r>
            <a:endParaRPr/>
          </a:p>
          <a:p>
            <a:pPr marL="0" lvl="0" indent="0" algn="l" rtl="0">
              <a:spcBef>
                <a:spcPts val="0"/>
              </a:spcBef>
              <a:spcAft>
                <a:spcPts val="0"/>
              </a:spcAft>
              <a:buNone/>
            </a:pPr>
            <a:r>
              <a:rPr lang="en-GB" i="0"/>
              <a:t>	The light from screens can also affect how easily children get to sleep. </a:t>
            </a:r>
            <a:endParaRPr/>
          </a:p>
          <a:p>
            <a:pPr marL="0" lvl="0" indent="0" algn="l" rtl="0">
              <a:spcBef>
                <a:spcPts val="0"/>
              </a:spcBef>
              <a:spcAft>
                <a:spcPts val="0"/>
              </a:spcAft>
              <a:buNone/>
            </a:pPr>
            <a:r>
              <a:rPr lang="en-GB" i="0"/>
              <a:t>	Try to keep your child's bedroom a screen-free zone and get them to charge their phones and other devices downstairs. </a:t>
            </a:r>
            <a:endParaRPr/>
          </a:p>
          <a:p>
            <a:pPr marL="0" lvl="0" indent="0" algn="l" rtl="0">
              <a:spcBef>
                <a:spcPts val="0"/>
              </a:spcBef>
              <a:spcAft>
                <a:spcPts val="0"/>
              </a:spcAft>
              <a:buNone/>
            </a:pPr>
            <a:r>
              <a:rPr lang="en-GB" i="0"/>
              <a:t>	That way they won't be tempted to respond to friends getting in touch late in the evening.</a:t>
            </a:r>
            <a:endParaRPr/>
          </a:p>
          <a:p>
            <a:pPr marL="0" lvl="0" indent="0" algn="l" rtl="0">
              <a:spcBef>
                <a:spcPts val="0"/>
              </a:spcBef>
              <a:spcAft>
                <a:spcPts val="0"/>
              </a:spcAft>
              <a:buNone/>
            </a:pPr>
            <a:endParaRPr i="0"/>
          </a:p>
          <a:p>
            <a:pPr marL="0" lvl="0" indent="0" algn="l" rtl="0">
              <a:spcBef>
                <a:spcPts val="0"/>
              </a:spcBef>
              <a:spcAft>
                <a:spcPts val="0"/>
              </a:spcAft>
              <a:buNone/>
            </a:pPr>
            <a:r>
              <a:rPr lang="en-GB" b="1" i="0"/>
              <a:t>Your child's bedroom</a:t>
            </a:r>
            <a:endParaRPr/>
          </a:p>
          <a:p>
            <a:pPr marL="457200" lvl="1" indent="0" algn="l" rtl="0">
              <a:spcBef>
                <a:spcPts val="0"/>
              </a:spcBef>
              <a:spcAft>
                <a:spcPts val="0"/>
              </a:spcAft>
              <a:buNone/>
            </a:pPr>
            <a:r>
              <a:rPr lang="en-GB" i="0"/>
              <a:t>	Keep the bedroom just for sleeping.</a:t>
            </a:r>
            <a:endParaRPr/>
          </a:p>
          <a:p>
            <a:pPr marL="0" lvl="0" indent="0" algn="l" rtl="0">
              <a:spcBef>
                <a:spcPts val="0"/>
              </a:spcBef>
              <a:spcAft>
                <a:spcPts val="0"/>
              </a:spcAft>
              <a:buNone/>
            </a:pPr>
            <a:r>
              <a:rPr lang="en-GB" i="0"/>
              <a:t>	The bedroom needs to be dark, quiet and tidy. </a:t>
            </a:r>
            <a:endParaRPr/>
          </a:p>
          <a:p>
            <a:pPr marL="0" lvl="0" indent="0" algn="l" rtl="0">
              <a:spcBef>
                <a:spcPts val="0"/>
              </a:spcBef>
              <a:spcAft>
                <a:spcPts val="0"/>
              </a:spcAft>
              <a:buNone/>
            </a:pPr>
            <a:r>
              <a:rPr lang="en-GB" i="0"/>
              <a:t>	It should smell fresh temperature of 18-24C. </a:t>
            </a:r>
            <a:endParaRPr/>
          </a:p>
          <a:p>
            <a:pPr marL="0" lvl="0" indent="0" algn="l" rtl="0">
              <a:spcBef>
                <a:spcPts val="0"/>
              </a:spcBef>
              <a:spcAft>
                <a:spcPts val="0"/>
              </a:spcAft>
              <a:buNone/>
            </a:pPr>
            <a:r>
              <a:rPr lang="en-GB" i="0"/>
              <a:t>	Fit some thick curtains. </a:t>
            </a:r>
            <a:endParaRPr/>
          </a:p>
          <a:p>
            <a:pPr marL="0" lvl="0" indent="0" algn="l" rtl="0">
              <a:spcBef>
                <a:spcPts val="0"/>
              </a:spcBef>
              <a:spcAft>
                <a:spcPts val="0"/>
              </a:spcAft>
              <a:buNone/>
            </a:pPr>
            <a:endParaRPr i="0"/>
          </a:p>
          <a:p>
            <a:pPr marL="0" lvl="0" indent="0" algn="l" rtl="0">
              <a:spcBef>
                <a:spcPts val="0"/>
              </a:spcBef>
              <a:spcAft>
                <a:spcPts val="0"/>
              </a:spcAft>
              <a:buNone/>
            </a:pPr>
            <a:r>
              <a:rPr lang="en-GB" b="1" i="0"/>
              <a:t>Keep a sleep diary</a:t>
            </a:r>
            <a:endParaRPr/>
          </a:p>
          <a:p>
            <a:pPr marL="0" lvl="0" indent="0" algn="l" rtl="0">
              <a:spcBef>
                <a:spcPts val="0"/>
              </a:spcBef>
              <a:spcAft>
                <a:spcPts val="0"/>
              </a:spcAft>
              <a:buNone/>
            </a:pPr>
            <a:r>
              <a:rPr lang="en-GB" i="0"/>
              <a:t>A sleep diary might reveal lifestyle habits or experiences in your child's day-to-day activities that contribute to sleep problems. </a:t>
            </a:r>
            <a:endParaRPr/>
          </a:p>
          <a:p>
            <a:pPr marL="0" lvl="0" indent="0" algn="l" rtl="0">
              <a:spcBef>
                <a:spcPts val="0"/>
              </a:spcBef>
              <a:spcAft>
                <a:spcPts val="0"/>
              </a:spcAft>
              <a:buNone/>
            </a:pPr>
            <a:r>
              <a:rPr lang="en-GB" i="0"/>
              <a:t>It could include answers to the following questions:</a:t>
            </a:r>
            <a:endParaRPr/>
          </a:p>
          <a:p>
            <a:pPr marL="0" lvl="0" indent="0" algn="l" rtl="0">
              <a:spcBef>
                <a:spcPts val="0"/>
              </a:spcBef>
              <a:spcAft>
                <a:spcPts val="0"/>
              </a:spcAft>
              <a:buNone/>
            </a:pPr>
            <a:r>
              <a:rPr lang="en-GB" i="0"/>
              <a:t>What were your child's sleeping times? </a:t>
            </a:r>
            <a:endParaRPr/>
          </a:p>
          <a:p>
            <a:pPr marL="0" lvl="0" indent="0" algn="l" rtl="0">
              <a:spcBef>
                <a:spcPts val="0"/>
              </a:spcBef>
              <a:spcAft>
                <a:spcPts val="0"/>
              </a:spcAft>
              <a:buNone/>
            </a:pPr>
            <a:r>
              <a:rPr lang="en-GB" i="0"/>
              <a:t>How long did it take them to get to sleep? </a:t>
            </a:r>
            <a:endParaRPr/>
          </a:p>
          <a:p>
            <a:pPr marL="0" lvl="0" indent="0" algn="l" rtl="0">
              <a:spcBef>
                <a:spcPts val="0"/>
              </a:spcBef>
              <a:spcAft>
                <a:spcPts val="0"/>
              </a:spcAft>
              <a:buNone/>
            </a:pPr>
            <a:r>
              <a:rPr lang="en-GB" i="0"/>
              <a:t>How many times did they wake up during the night? </a:t>
            </a:r>
            <a:endParaRPr/>
          </a:p>
          <a:p>
            <a:pPr marL="0" lvl="0" indent="0" algn="l" rtl="0">
              <a:spcBef>
                <a:spcPts val="0"/>
              </a:spcBef>
              <a:spcAft>
                <a:spcPts val="0"/>
              </a:spcAft>
              <a:buNone/>
            </a:pPr>
            <a:r>
              <a:rPr lang="en-GB" i="0"/>
              <a:t>How long did each awakening last? </a:t>
            </a:r>
            <a:endParaRPr/>
          </a:p>
          <a:p>
            <a:pPr marL="0" lvl="0" indent="0" algn="l" rtl="0">
              <a:spcBef>
                <a:spcPts val="0"/>
              </a:spcBef>
              <a:spcAft>
                <a:spcPts val="0"/>
              </a:spcAft>
              <a:buNone/>
            </a:pPr>
            <a:r>
              <a:rPr lang="en-GB" i="0"/>
              <a:t>How long did they sleep in total? </a:t>
            </a:r>
            <a:endParaRPr/>
          </a:p>
          <a:p>
            <a:pPr marL="0" lvl="0" indent="0" algn="l" rtl="0">
              <a:spcBef>
                <a:spcPts val="0"/>
              </a:spcBef>
              <a:spcAft>
                <a:spcPts val="0"/>
              </a:spcAft>
              <a:buNone/>
            </a:pPr>
            <a:r>
              <a:rPr lang="en-GB" i="0"/>
              <a:t>Did they do any exercise shortly before going to bed? </a:t>
            </a:r>
            <a:endParaRPr/>
          </a:p>
          <a:p>
            <a:pPr marL="0" lvl="0" indent="0" algn="l" rtl="0">
              <a:spcBef>
                <a:spcPts val="0"/>
              </a:spcBef>
              <a:spcAft>
                <a:spcPts val="0"/>
              </a:spcAft>
              <a:buNone/>
            </a:pPr>
            <a:r>
              <a:rPr lang="en-GB" i="0"/>
              <a:t>Did they take any naps during the day or evening? </a:t>
            </a:r>
            <a:endParaRPr/>
          </a:p>
          <a:p>
            <a:pPr marL="0" lvl="0" indent="0" algn="l" rtl="0">
              <a:spcBef>
                <a:spcPts val="0"/>
              </a:spcBef>
              <a:spcAft>
                <a:spcPts val="0"/>
              </a:spcAft>
              <a:buNone/>
            </a:pPr>
            <a:r>
              <a:rPr lang="en-GB" i="0"/>
              <a:t>Has anything made them anxious or upset? </a:t>
            </a:r>
            <a:endParaRPr/>
          </a:p>
          <a:p>
            <a:pPr marL="0" lvl="0" indent="0" algn="l" rtl="0">
              <a:spcBef>
                <a:spcPts val="0"/>
              </a:spcBef>
              <a:spcAft>
                <a:spcPts val="0"/>
              </a:spcAft>
              <a:buNone/>
            </a:pPr>
            <a:endParaRPr/>
          </a:p>
          <a:p>
            <a:pPr marL="0" lvl="0" indent="0" algn="l" rtl="0">
              <a:spcBef>
                <a:spcPts val="0"/>
              </a:spcBef>
              <a:spcAft>
                <a:spcPts val="0"/>
              </a:spcAft>
              <a:buNone/>
            </a:pPr>
            <a:r>
              <a:rPr lang="en-GB"/>
              <a:t>There is a lot more useful information at </a:t>
            </a:r>
            <a:r>
              <a:rPr lang="en-GB" u="sng">
                <a:solidFill>
                  <a:schemeClr val="hlink"/>
                </a:solidFill>
                <a:hlinkClick r:id="rId3"/>
              </a:rPr>
              <a:t>https://www.sleepscotland.org/</a:t>
            </a:r>
            <a:endParaRPr/>
          </a:p>
          <a:p>
            <a:pPr marL="0" lvl="0" indent="0" algn="l" rtl="0">
              <a:spcBef>
                <a:spcPts val="0"/>
              </a:spcBef>
              <a:spcAft>
                <a:spcPts val="0"/>
              </a:spcAft>
              <a:buNone/>
            </a:pPr>
            <a:endParaRPr/>
          </a:p>
        </p:txBody>
      </p:sp>
      <p:sp>
        <p:nvSpPr>
          <p:cNvPr id="273" name="Google Shape;273;p25: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6: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26: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sz="1200" b="1">
                <a:solidFill>
                  <a:schemeClr val="dk1"/>
                </a:solidFill>
                <a:latin typeface="Calibri"/>
                <a:ea typeface="Calibri"/>
                <a:cs typeface="Calibri"/>
                <a:sym typeface="Calibri"/>
              </a:rPr>
              <a:t>Structured relaxation activities can help children and young people to switch off.  </a:t>
            </a:r>
            <a:endParaRPr/>
          </a:p>
          <a:p>
            <a:pPr marL="0" lvl="0" indent="0" algn="l" rtl="0">
              <a:spcBef>
                <a:spcPts val="0"/>
              </a:spcBef>
              <a:spcAft>
                <a:spcPts val="0"/>
              </a:spcAft>
              <a:buNone/>
            </a:pPr>
            <a:endParaRPr sz="1200" b="1">
              <a:solidFill>
                <a:schemeClr val="dk1"/>
              </a:solidFill>
              <a:latin typeface="Calibri"/>
              <a:ea typeface="Calibri"/>
              <a:cs typeface="Calibri"/>
              <a:sym typeface="Calibri"/>
            </a:endParaRPr>
          </a:p>
          <a:p>
            <a:pPr marL="0" lvl="0" indent="0" algn="l" rtl="0">
              <a:spcBef>
                <a:spcPts val="0"/>
              </a:spcBef>
              <a:spcAft>
                <a:spcPts val="0"/>
              </a:spcAft>
              <a:buNone/>
            </a:pPr>
            <a:r>
              <a:rPr lang="en-GB" sz="1200" b="1">
                <a:solidFill>
                  <a:schemeClr val="dk1"/>
                </a:solidFill>
                <a:latin typeface="Calibri"/>
                <a:ea typeface="Calibri"/>
                <a:cs typeface="Calibri"/>
                <a:sym typeface="Calibri"/>
              </a:rPr>
              <a:t>Would you like to try a relaxation activity?  If so, ask someone to read the script below to you.  Then think about how that was for you.  Is this something you would try to help you or your children to get to sleep?  There are further examples in the leaflet which you could try out as a family.   </a:t>
            </a:r>
            <a:endParaRPr/>
          </a:p>
          <a:p>
            <a:pPr marL="0" lvl="0" indent="0" algn="l" rtl="0">
              <a:spcBef>
                <a:spcPts val="0"/>
              </a:spcBef>
              <a:spcAft>
                <a:spcPts val="0"/>
              </a:spcAft>
              <a:buNone/>
            </a:pPr>
            <a:endParaRPr sz="1200" b="1">
              <a:solidFill>
                <a:schemeClr val="dk1"/>
              </a:solidFill>
              <a:latin typeface="Calibri"/>
              <a:ea typeface="Calibri"/>
              <a:cs typeface="Calibri"/>
              <a:sym typeface="Calibri"/>
            </a:endParaRPr>
          </a:p>
          <a:p>
            <a:pPr marL="0" lvl="0" indent="0" algn="l" rtl="0">
              <a:spcBef>
                <a:spcPts val="0"/>
              </a:spcBef>
              <a:spcAft>
                <a:spcPts val="0"/>
              </a:spcAft>
              <a:buNone/>
            </a:pPr>
            <a:r>
              <a:rPr lang="en-GB" sz="1200" b="1">
                <a:solidFill>
                  <a:schemeClr val="dk1"/>
                </a:solidFill>
                <a:latin typeface="Calibri"/>
                <a:ea typeface="Calibri"/>
                <a:cs typeface="Calibri"/>
                <a:sym typeface="Calibri"/>
              </a:rPr>
              <a:t>‘Sit quietly in a comfortable position, close your eyes and breathe smoothly, in and out using your stomach. Keep you shoulders down.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b="1">
                <a:solidFill>
                  <a:schemeClr val="dk1"/>
                </a:solidFill>
                <a:latin typeface="Calibri"/>
                <a:ea typeface="Calibri"/>
                <a:cs typeface="Calibri"/>
                <a:sym typeface="Calibri"/>
              </a:rPr>
              <a:t>Think of a place you like to be. A place which feels safe and comfortable. A place which relaxes you and you enjoy being there.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b="1">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b="1">
                <a:solidFill>
                  <a:schemeClr val="dk1"/>
                </a:solidFill>
                <a:latin typeface="Calibri"/>
                <a:ea typeface="Calibri"/>
                <a:cs typeface="Calibri"/>
                <a:sym typeface="Calibri"/>
              </a:rPr>
              <a:t>Think of the clothes you are wearing in this safe place. What material they are and what colours. Think of how you are sitting or lying.  Think of what is straight ahead of you, what colour it is and what it looks like. Look around you and take note of what it looks like. Pause here for a bit while you do this. Remember to look up as well.</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b="1">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b="1">
                <a:solidFill>
                  <a:schemeClr val="dk1"/>
                </a:solidFill>
                <a:latin typeface="Calibri"/>
                <a:ea typeface="Calibri"/>
                <a:cs typeface="Calibri"/>
                <a:sym typeface="Calibri"/>
              </a:rPr>
              <a:t>Imagine how warm you feel here and how it feels in your muscles to be here.  What does the chair feel like you are sitting in or how does the ground feel you are lying on. Is it comfortable, soft or hard? Pause here for a bit while you think of all this.</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b="1">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b="1">
                <a:solidFill>
                  <a:schemeClr val="dk1"/>
                </a:solidFill>
                <a:latin typeface="Calibri"/>
                <a:ea typeface="Calibri"/>
                <a:cs typeface="Calibri"/>
                <a:sym typeface="Calibri"/>
              </a:rPr>
              <a:t>What can you hear in your safe place? Are there any birds in the distance or people talking?  Be yourself here, you can completely relax here. Notice how calm it is here and stay here a bit longer.</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b="1">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b="1">
                <a:solidFill>
                  <a:schemeClr val="dk1"/>
                </a:solidFill>
                <a:latin typeface="Calibri"/>
                <a:ea typeface="Calibri"/>
                <a:cs typeface="Calibri"/>
                <a:sym typeface="Calibri"/>
              </a:rPr>
              <a:t>Now let your safe place disappear gradually. Open your eyes slowly.  Move your body again slowly. Be aware of how more relaxed you are feeling.’</a:t>
            </a:r>
            <a:endParaRPr/>
          </a:p>
          <a:p>
            <a:pPr marL="0" lvl="0" indent="0" algn="l" rtl="0">
              <a:spcBef>
                <a:spcPts val="0"/>
              </a:spcBef>
              <a:spcAft>
                <a:spcPts val="0"/>
              </a:spcAft>
              <a:buNone/>
            </a:pPr>
            <a:endParaRPr sz="1200" b="1">
              <a:solidFill>
                <a:schemeClr val="dk1"/>
              </a:solidFill>
              <a:latin typeface="Calibri"/>
              <a:ea typeface="Calibri"/>
              <a:cs typeface="Calibri"/>
              <a:sym typeface="Calibri"/>
            </a:endParaRPr>
          </a:p>
        </p:txBody>
      </p:sp>
      <p:sp>
        <p:nvSpPr>
          <p:cNvPr id="281" name="Google Shape;281;p26: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7: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p27: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b="1"/>
              <a:t>Teenagers' sleep patterns</a:t>
            </a:r>
            <a:endParaRPr/>
          </a:p>
          <a:p>
            <a:pPr marL="0" lvl="0" indent="0" algn="l" rtl="0">
              <a:spcBef>
                <a:spcPts val="0"/>
              </a:spcBef>
              <a:spcAft>
                <a:spcPts val="0"/>
              </a:spcAft>
              <a:buNone/>
            </a:pPr>
            <a:r>
              <a:rPr lang="en-GB"/>
              <a:t>Our sleep patterns are dictated by light and hormones. When light dims in the evening, we produce a chemical called melatonin, which gives the body clock its cue, telling us it’s time to sleep. </a:t>
            </a:r>
            <a:endParaRPr/>
          </a:p>
          <a:p>
            <a:pPr marL="0" lvl="0" indent="0" algn="l" rtl="0">
              <a:spcBef>
                <a:spcPts val="0"/>
              </a:spcBef>
              <a:spcAft>
                <a:spcPts val="0"/>
              </a:spcAft>
              <a:buNone/>
            </a:pPr>
            <a:r>
              <a:rPr lang="en-GB"/>
              <a:t>The problem is that society has changed.  Artificial light has disrupted our sleep patterns. Bright room lighting, TVs, games consoles, mobiles, tablets and PCs can all emit enough light to stop the natural production of melatonin.  These are all distractions, which teens may use well into the night.</a:t>
            </a:r>
            <a:endParaRPr/>
          </a:p>
          <a:p>
            <a:pPr marL="0" lvl="0" indent="0" algn="l" rtl="0">
              <a:spcBef>
                <a:spcPts val="0"/>
              </a:spcBef>
              <a:spcAft>
                <a:spcPts val="0"/>
              </a:spcAft>
              <a:buNone/>
            </a:pPr>
            <a:r>
              <a:rPr lang="en-GB"/>
              <a:t>That wouldn’t be a problem if there was no need to get up early in the morning for school.  The early morning wake-ups mean they’re not getting the average eight to nine hours of sleep. The result is a tired and cranky teenager.</a:t>
            </a:r>
            <a:endParaRPr/>
          </a:p>
          <a:p>
            <a:pPr marL="0" lvl="0" indent="0" algn="l" rtl="0">
              <a:spcBef>
                <a:spcPts val="0"/>
              </a:spcBef>
              <a:spcAft>
                <a:spcPts val="0"/>
              </a:spcAft>
              <a:buNone/>
            </a:pPr>
            <a:r>
              <a:rPr lang="en-GB"/>
              <a:t>Several school districts in the US have introduced later start times for pupils in an effort to improve their performance, although results have been mixed.</a:t>
            </a:r>
            <a:endParaRPr/>
          </a:p>
        </p:txBody>
      </p:sp>
      <p:sp>
        <p:nvSpPr>
          <p:cNvPr id="289" name="Google Shape;289;p27: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8: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28: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a:t>Sleep  has proven advantages for memory and performance. </a:t>
            </a:r>
            <a:endParaRPr/>
          </a:p>
          <a:p>
            <a:pPr marL="0" lvl="0" indent="0" algn="l" rtl="0">
              <a:spcBef>
                <a:spcPts val="0"/>
              </a:spcBef>
              <a:spcAft>
                <a:spcPts val="0"/>
              </a:spcAft>
              <a:buNone/>
            </a:pPr>
            <a:r>
              <a:rPr lang="en-GB"/>
              <a:t> </a:t>
            </a:r>
            <a:endParaRPr/>
          </a:p>
          <a:p>
            <a:pPr marL="0" lvl="0" indent="0" algn="l" rtl="0">
              <a:spcBef>
                <a:spcPts val="0"/>
              </a:spcBef>
              <a:spcAft>
                <a:spcPts val="0"/>
              </a:spcAft>
              <a:buNone/>
            </a:pPr>
            <a:r>
              <a:rPr lang="en-GB"/>
              <a:t>Regular exercise helps you sleep more soundly, as well as improving your general health. </a:t>
            </a:r>
            <a:endParaRPr/>
          </a:p>
          <a:p>
            <a:pPr marL="0" lvl="0" indent="0" algn="l" rtl="0">
              <a:spcBef>
                <a:spcPts val="0"/>
              </a:spcBef>
              <a:spcAft>
                <a:spcPts val="0"/>
              </a:spcAft>
              <a:buNone/>
            </a:pPr>
            <a:endParaRPr/>
          </a:p>
          <a:p>
            <a:pPr marL="0" lvl="0" indent="0" algn="l" rtl="0">
              <a:spcBef>
                <a:spcPts val="0"/>
              </a:spcBef>
              <a:spcAft>
                <a:spcPts val="0"/>
              </a:spcAft>
              <a:buNone/>
            </a:pPr>
            <a:r>
              <a:rPr lang="en-GB"/>
              <a:t>Reduce caffeine in cola, tea and coffee as it stops them falling asleep and prevents deep sleep.</a:t>
            </a:r>
            <a:endParaRPr/>
          </a:p>
          <a:p>
            <a:pPr marL="0" lvl="0" indent="0" algn="l" rtl="0">
              <a:spcBef>
                <a:spcPts val="0"/>
              </a:spcBef>
              <a:spcAft>
                <a:spcPts val="0"/>
              </a:spcAft>
              <a:buNone/>
            </a:pPr>
            <a:endParaRPr b="1"/>
          </a:p>
          <a:p>
            <a:pPr marL="0" lvl="0" indent="0" algn="l" rtl="0">
              <a:spcBef>
                <a:spcPts val="0"/>
              </a:spcBef>
              <a:spcAft>
                <a:spcPts val="0"/>
              </a:spcAft>
              <a:buNone/>
            </a:pPr>
            <a:r>
              <a:rPr lang="en-GB"/>
              <a:t>Let teenagers know that eating too much or too little close to bedtime may prevent sleep, due to an overfull or empty stomach. This can be a cause of discomfort throughout the night. </a:t>
            </a:r>
            <a:endParaRPr/>
          </a:p>
          <a:p>
            <a:pPr marL="0" lvl="0" indent="0" algn="l" rtl="0">
              <a:spcBef>
                <a:spcPts val="0"/>
              </a:spcBef>
              <a:spcAft>
                <a:spcPts val="0"/>
              </a:spcAft>
              <a:buNone/>
            </a:pPr>
            <a:endParaRPr b="1"/>
          </a:p>
          <a:p>
            <a:pPr marL="0" lvl="0" indent="0" algn="l" rtl="0">
              <a:spcBef>
                <a:spcPts val="0"/>
              </a:spcBef>
              <a:spcAft>
                <a:spcPts val="0"/>
              </a:spcAft>
              <a:buNone/>
            </a:pPr>
            <a:r>
              <a:rPr lang="en-GB"/>
              <a:t>Remember, habits learned in adolescence often become lifetime habits, so make sure they learn good sleep habits early and they'll last a lifetime.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98" name="Google Shape;298;p28: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9:notes"/>
          <p:cNvSpPr txBox="1">
            <a:spLocks noGrp="1"/>
          </p:cNvSpPr>
          <p:nvPr>
            <p:ph type="body" idx="1"/>
          </p:nvPr>
        </p:nvSpPr>
        <p:spPr>
          <a:xfrm>
            <a:off x="680880" y="4721940"/>
            <a:ext cx="5447030" cy="4473416"/>
          </a:xfrm>
          <a:prstGeom prst="rect">
            <a:avLst/>
          </a:prstGeom>
        </p:spPr>
        <p:txBody>
          <a:bodyPr spcFirstLastPara="1" wrap="square" lIns="91450" tIns="45725" rIns="91450" bIns="45725" anchor="t" anchorCtr="0">
            <a:noAutofit/>
          </a:bodyPr>
          <a:lstStyle/>
          <a:p>
            <a:pPr marL="0" lvl="0" indent="0" algn="l" rtl="0">
              <a:spcBef>
                <a:spcPts val="0"/>
              </a:spcBef>
              <a:spcAft>
                <a:spcPts val="0"/>
              </a:spcAft>
              <a:buNone/>
            </a:pPr>
            <a:endParaRPr/>
          </a:p>
        </p:txBody>
      </p:sp>
      <p:sp>
        <p:nvSpPr>
          <p:cNvPr id="306" name="Google Shape;306;p29: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30: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30: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a:t>Remember the quiz.  Were you right?</a:t>
            </a:r>
            <a:endParaRPr/>
          </a:p>
          <a:p>
            <a:pPr marL="0" lvl="0" indent="0" algn="l" rtl="0">
              <a:spcBef>
                <a:spcPts val="0"/>
              </a:spcBef>
              <a:spcAft>
                <a:spcPts val="0"/>
              </a:spcAft>
              <a:buNone/>
            </a:pPr>
            <a:endParaRPr/>
          </a:p>
          <a:p>
            <a:pPr marL="0" lvl="0" indent="0" algn="l" rtl="0">
              <a:spcBef>
                <a:spcPts val="0"/>
              </a:spcBef>
              <a:spcAft>
                <a:spcPts val="0"/>
              </a:spcAft>
              <a:buNone/>
            </a:pPr>
            <a:r>
              <a:rPr lang="en-GB"/>
              <a:t>This is the first time that internet usage has overtaken TV.</a:t>
            </a:r>
            <a:endParaRPr/>
          </a:p>
          <a:p>
            <a:pPr marL="0" lvl="0" indent="0" algn="l" rtl="0">
              <a:spcBef>
                <a:spcPts val="0"/>
              </a:spcBef>
              <a:spcAft>
                <a:spcPts val="0"/>
              </a:spcAft>
              <a:buNone/>
            </a:pPr>
            <a:endParaRPr/>
          </a:p>
          <a:p>
            <a:pPr marL="0" lvl="0" indent="0" algn="l" rtl="0">
              <a:spcBef>
                <a:spcPts val="0"/>
              </a:spcBef>
              <a:spcAft>
                <a:spcPts val="0"/>
              </a:spcAft>
              <a:buNone/>
            </a:pPr>
            <a:r>
              <a:rPr lang="en-GB"/>
              <a:t>Another piece of research in the US 2011/12 found that more than half of people now had a smartphone.  At the same time there was an increase in mental health issues in young people and less social contact.  We can’t necessarily say that one thing causes the other but we do need to be aware that the two things are happening at the same time.  It certainly is worth putting some parameters around the use of technology to support young people’s wellbeing.</a:t>
            </a:r>
            <a:endParaRPr/>
          </a:p>
          <a:p>
            <a:pPr marL="0" lvl="0" indent="0" algn="l" rtl="0">
              <a:spcBef>
                <a:spcPts val="0"/>
              </a:spcBef>
              <a:spcAft>
                <a:spcPts val="0"/>
              </a:spcAft>
              <a:buNone/>
            </a:pPr>
            <a:endParaRPr/>
          </a:p>
          <a:p>
            <a:pPr marL="0" lvl="0" indent="0" algn="l" rtl="0">
              <a:spcBef>
                <a:spcPts val="0"/>
              </a:spcBef>
              <a:spcAft>
                <a:spcPts val="0"/>
              </a:spcAft>
              <a:buNone/>
            </a:pPr>
            <a:r>
              <a:rPr lang="en-GB"/>
              <a:t>Children and young people growing up in the media age need to experience modern ICT use.</a:t>
            </a:r>
            <a:endParaRPr/>
          </a:p>
          <a:p>
            <a:pPr marL="0" lvl="0" indent="0" algn="l" rtl="0">
              <a:spcBef>
                <a:spcPts val="0"/>
              </a:spcBef>
              <a:spcAft>
                <a:spcPts val="0"/>
              </a:spcAft>
              <a:buNone/>
            </a:pPr>
            <a:endParaRPr/>
          </a:p>
          <a:p>
            <a:pPr marL="0" lvl="0" indent="0" algn="l" rtl="0">
              <a:spcBef>
                <a:spcPts val="0"/>
              </a:spcBef>
              <a:spcAft>
                <a:spcPts val="0"/>
              </a:spcAft>
              <a:buNone/>
            </a:pPr>
            <a:r>
              <a:rPr lang="en-GB"/>
              <a:t>We need to think about how to promote sensible use and how to moderate this</a:t>
            </a:r>
            <a:endParaRPr/>
          </a:p>
          <a:p>
            <a:pPr marL="0" lvl="0" indent="0" algn="l" rtl="0">
              <a:spcBef>
                <a:spcPts val="0"/>
              </a:spcBef>
              <a:spcAft>
                <a:spcPts val="0"/>
              </a:spcAft>
              <a:buNone/>
            </a:pPr>
            <a:endParaRPr/>
          </a:p>
        </p:txBody>
      </p:sp>
      <p:sp>
        <p:nvSpPr>
          <p:cNvPr id="313" name="Google Shape;313;p30: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31: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31: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a:t>We are not going into detail about internet safety issues in this slideshow.  However, these are links to Highland Council’s own advice and also to the information site that the council recommends with information for children / young people and parents/carers about staying safe online.</a:t>
            </a:r>
            <a:endParaRPr/>
          </a:p>
          <a:p>
            <a:pPr marL="0" lvl="0" indent="0" algn="l" rtl="0">
              <a:spcBef>
                <a:spcPts val="0"/>
              </a:spcBef>
              <a:spcAft>
                <a:spcPts val="0"/>
              </a:spcAft>
              <a:buNone/>
            </a:pPr>
            <a:endParaRPr/>
          </a:p>
          <a:p>
            <a:pPr marL="0" lvl="0" indent="0" algn="l" rtl="0">
              <a:spcBef>
                <a:spcPts val="0"/>
              </a:spcBef>
              <a:spcAft>
                <a:spcPts val="0"/>
              </a:spcAft>
              <a:buNone/>
            </a:pPr>
            <a:r>
              <a:rPr lang="en-GB"/>
              <a:t>Thinkuknow has information targeted at children and young people of varying ages and also for those with additional support needs, also in various family types.  There is information on a range of subjects and there are advice articles, videos and graphics and also activities as well as question and answer sections.</a:t>
            </a:r>
            <a:endParaRPr/>
          </a:p>
          <a:p>
            <a:pPr marL="0" lvl="0" indent="0" algn="l" rtl="0">
              <a:spcBef>
                <a:spcPts val="0"/>
              </a:spcBef>
              <a:spcAft>
                <a:spcPts val="0"/>
              </a:spcAft>
              <a:buNone/>
            </a:pPr>
            <a:endParaRPr/>
          </a:p>
          <a:p>
            <a:pPr marL="0" lvl="0" indent="0" algn="l" rtl="0">
              <a:spcBef>
                <a:spcPts val="0"/>
              </a:spcBef>
              <a:spcAft>
                <a:spcPts val="0"/>
              </a:spcAft>
              <a:buNone/>
            </a:pPr>
            <a:r>
              <a:rPr lang="en-GB" b="1"/>
              <a:t>Activity:  </a:t>
            </a:r>
            <a:r>
              <a:rPr lang="en-GB"/>
              <a:t>One example is the section on having a conversation with your child which has helpful advice and also links you to other sections of the site that you might find helpful:  https://www.thinkuknow.co.uk/parents/articles/having-a-conversation-with-your-child/  .  </a:t>
            </a:r>
            <a:r>
              <a:rPr lang="en-GB" b="1"/>
              <a:t>Follow this link.</a:t>
            </a:r>
            <a:endParaRPr/>
          </a:p>
        </p:txBody>
      </p:sp>
      <p:sp>
        <p:nvSpPr>
          <p:cNvPr id="322" name="Google Shape;322;p31: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32: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p32: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0" i="0"/>
              <a:t>So what do we want young people to do if they are spending less time on their screens? The physical aspects of sport  being good for you will be very familiar to people but interestingly, physical activity benefits children and young people cognitively as well as it improves concentration.  Also, it does make you feel good:  endorphins</a:t>
            </a:r>
            <a:endParaRPr b="0" i="0"/>
          </a:p>
        </p:txBody>
      </p:sp>
      <p:sp>
        <p:nvSpPr>
          <p:cNvPr id="330" name="Google Shape;330;p32: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3:notes"/>
          <p:cNvSpPr txBox="1">
            <a:spLocks noGrp="1"/>
          </p:cNvSpPr>
          <p:nvPr>
            <p:ph type="body" idx="1"/>
          </p:nvPr>
        </p:nvSpPr>
        <p:spPr>
          <a:xfrm>
            <a:off x="680880" y="4721940"/>
            <a:ext cx="5447030" cy="4473416"/>
          </a:xfrm>
          <a:prstGeom prst="rect">
            <a:avLst/>
          </a:prstGeom>
        </p:spPr>
        <p:txBody>
          <a:bodyPr spcFirstLastPara="1" wrap="square" lIns="91450" tIns="45725" rIns="91450" bIns="45725" anchor="t" anchorCtr="0">
            <a:noAutofit/>
          </a:bodyPr>
          <a:lstStyle/>
          <a:p>
            <a:pPr marL="0" lvl="0" indent="0" algn="l" rtl="0">
              <a:spcBef>
                <a:spcPts val="0"/>
              </a:spcBef>
              <a:spcAft>
                <a:spcPts val="0"/>
              </a:spcAft>
              <a:buNone/>
            </a:pPr>
            <a:endParaRPr/>
          </a:p>
        </p:txBody>
      </p:sp>
      <p:sp>
        <p:nvSpPr>
          <p:cNvPr id="338" name="Google Shape;338;p33: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4: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34: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a:t>This cannot be achieved in school alone.  </a:t>
            </a:r>
            <a:endParaRPr/>
          </a:p>
          <a:p>
            <a:pPr marL="0" lvl="0" indent="0" algn="l" rtl="0">
              <a:spcBef>
                <a:spcPts val="0"/>
              </a:spcBef>
              <a:spcAft>
                <a:spcPts val="0"/>
              </a:spcAft>
              <a:buNone/>
            </a:pPr>
            <a:endParaRPr/>
          </a:p>
          <a:p>
            <a:pPr marL="0" lvl="0" indent="0" algn="l" rtl="0">
              <a:spcBef>
                <a:spcPts val="0"/>
              </a:spcBef>
              <a:spcAft>
                <a:spcPts val="0"/>
              </a:spcAft>
              <a:buNone/>
            </a:pPr>
            <a:r>
              <a:rPr lang="en-GB"/>
              <a:t>This is also a challenge in the light of the information about how much time children and young people spend looking at screens  (5 hours each day in total on average).   At the moment, of course, many people are spending more time than ever using screens.  This is understandable.  However, it is useful still for us to have targets to aim for in terms of levels of exercise.</a:t>
            </a:r>
            <a:endParaRPr/>
          </a:p>
          <a:p>
            <a:pPr marL="0" lvl="0" indent="0" algn="l" rtl="0">
              <a:spcBef>
                <a:spcPts val="0"/>
              </a:spcBef>
              <a:spcAft>
                <a:spcPts val="0"/>
              </a:spcAft>
              <a:buNone/>
            </a:pPr>
            <a:endParaRPr/>
          </a:p>
          <a:p>
            <a:pPr marL="0" lvl="0" indent="0" algn="l" rtl="0">
              <a:spcBef>
                <a:spcPts val="0"/>
              </a:spcBef>
              <a:spcAft>
                <a:spcPts val="0"/>
              </a:spcAft>
              <a:buNone/>
            </a:pPr>
            <a:r>
              <a:rPr lang="en-GB" b="1"/>
              <a:t>Activity:  remember the quiz…</a:t>
            </a:r>
            <a:r>
              <a:rPr lang="en-GB" b="0"/>
              <a:t>think about your child.  Do they do this much exercise?  Do they spend this much time looking at screens?  What could you do to encourage them to increase their exercise / reduce their screen time?</a:t>
            </a:r>
            <a:endParaRPr/>
          </a:p>
          <a:p>
            <a:pPr marL="0" lvl="0" indent="0" algn="l" rtl="0">
              <a:spcBef>
                <a:spcPts val="0"/>
              </a:spcBef>
              <a:spcAft>
                <a:spcPts val="0"/>
              </a:spcAft>
              <a:buNone/>
            </a:pPr>
            <a:endParaRPr b="0"/>
          </a:p>
          <a:p>
            <a:pPr marL="0" lvl="0" indent="0" algn="l" rtl="0">
              <a:spcBef>
                <a:spcPts val="0"/>
              </a:spcBef>
              <a:spcAft>
                <a:spcPts val="0"/>
              </a:spcAft>
              <a:buNone/>
            </a:pPr>
            <a:r>
              <a:rPr lang="en-GB" b="0"/>
              <a:t>The NHS website mentioned in the leaflet gives lots of examples of activities which will strengthen muscle and bone.</a:t>
            </a:r>
            <a:endParaRPr/>
          </a:p>
          <a:p>
            <a:pPr marL="0" lvl="0" indent="0" algn="l" rtl="0">
              <a:spcBef>
                <a:spcPts val="0"/>
              </a:spcBef>
              <a:spcAft>
                <a:spcPts val="0"/>
              </a:spcAft>
              <a:buNone/>
            </a:pPr>
            <a:endParaRPr b="0"/>
          </a:p>
          <a:p>
            <a:pPr marL="0" lvl="0" indent="0" algn="l" rtl="0">
              <a:spcBef>
                <a:spcPts val="0"/>
              </a:spcBef>
              <a:spcAft>
                <a:spcPts val="0"/>
              </a:spcAft>
              <a:buNone/>
            </a:pPr>
            <a:r>
              <a:rPr lang="en-GB" b="1"/>
              <a:t>Muscle strength</a:t>
            </a:r>
            <a:r>
              <a:rPr lang="en-GB"/>
              <a:t> is necessary for daily activities, and to build and maintain strong bones, regulate blood sugar and blood pressure, and help maintain a healthy weight.</a:t>
            </a:r>
            <a:endParaRPr/>
          </a:p>
          <a:p>
            <a:pPr marL="0" lvl="0" indent="0" algn="l" rtl="0">
              <a:spcBef>
                <a:spcPts val="0"/>
              </a:spcBef>
              <a:spcAft>
                <a:spcPts val="0"/>
              </a:spcAft>
              <a:buNone/>
            </a:pPr>
            <a:r>
              <a:rPr lang="en-GB"/>
              <a:t>For young people, muscle-strengthening activities are those that require them to lift their own body weight or work against a resistance, such as lifting a weight.</a:t>
            </a:r>
            <a:endParaRPr/>
          </a:p>
          <a:p>
            <a:pPr marL="0" lvl="0" indent="0" algn="l" rtl="0">
              <a:spcBef>
                <a:spcPts val="0"/>
              </a:spcBef>
              <a:spcAft>
                <a:spcPts val="0"/>
              </a:spcAft>
              <a:buNone/>
            </a:pPr>
            <a:r>
              <a:rPr lang="en-GB"/>
              <a:t>Children and young people should take part in activities that are appropriate for their age and stage of development.</a:t>
            </a:r>
            <a:endParaRPr/>
          </a:p>
          <a:p>
            <a:pPr marL="0" lvl="0" indent="0" algn="l" rtl="0">
              <a:spcBef>
                <a:spcPts val="0"/>
              </a:spcBef>
              <a:spcAft>
                <a:spcPts val="0"/>
              </a:spcAft>
              <a:buNone/>
            </a:pPr>
            <a:endParaRPr b="0"/>
          </a:p>
          <a:p>
            <a:pPr marL="0" lvl="0" indent="0" algn="l" rtl="0">
              <a:spcBef>
                <a:spcPts val="0"/>
              </a:spcBef>
              <a:spcAft>
                <a:spcPts val="0"/>
              </a:spcAft>
              <a:buNone/>
            </a:pPr>
            <a:endParaRPr b="0"/>
          </a:p>
          <a:p>
            <a:pPr marL="0" lvl="0" indent="0" algn="l" rtl="0">
              <a:spcBef>
                <a:spcPts val="0"/>
              </a:spcBef>
              <a:spcAft>
                <a:spcPts val="0"/>
              </a:spcAft>
              <a:buNone/>
            </a:pPr>
            <a:r>
              <a:rPr lang="en-GB" b="0"/>
              <a:t>Muscle strengthening activities include:</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games such as tug of war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swinging on playground equipment bars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gymnastics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rope or tree climbing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sit-ups, press-ups etc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football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rugby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Tennis</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resistance exercises with exercise bands, weight machines or hand-held weights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rock climbing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football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basketball </a:t>
            </a:r>
            <a:endParaRPr/>
          </a:p>
          <a:p>
            <a:pPr marL="0" lvl="0" indent="0" algn="l" rtl="0">
              <a:spcBef>
                <a:spcPts val="0"/>
              </a:spcBef>
              <a:spcAft>
                <a:spcPts val="0"/>
              </a:spcAft>
              <a:buClr>
                <a:schemeClr val="dk1"/>
              </a:buClr>
              <a:buSzPts val="1200"/>
              <a:buFont typeface="Noto Sans Symbols"/>
              <a:buNone/>
            </a:pPr>
            <a:endParaRPr>
              <a:latin typeface="Arial"/>
              <a:ea typeface="Arial"/>
              <a:cs typeface="Arial"/>
              <a:sym typeface="Arial"/>
            </a:endParaRPr>
          </a:p>
          <a:p>
            <a:pPr marL="0" lvl="0" indent="0" algn="l" rtl="0">
              <a:spcBef>
                <a:spcPts val="0"/>
              </a:spcBef>
              <a:spcAft>
                <a:spcPts val="0"/>
              </a:spcAft>
              <a:buNone/>
            </a:pPr>
            <a:r>
              <a:rPr lang="en-GB"/>
              <a:t>Bone-strengthening activities produce an impact on the bones that promotes bone growth and strength. </a:t>
            </a:r>
            <a:endParaRPr/>
          </a:p>
          <a:p>
            <a:pPr marL="0" lvl="0" indent="0" algn="l" rtl="0">
              <a:spcBef>
                <a:spcPts val="0"/>
              </a:spcBef>
              <a:spcAft>
                <a:spcPts val="0"/>
              </a:spcAft>
              <a:buNone/>
            </a:pPr>
            <a:r>
              <a:rPr lang="en-GB"/>
              <a:t>Children and young people should take part in activities that are appropriate for their age and stage of development.</a:t>
            </a:r>
            <a:endParaRPr/>
          </a:p>
          <a:p>
            <a:pPr marL="0" lvl="0" indent="0" algn="l" rtl="0">
              <a:spcBef>
                <a:spcPts val="0"/>
              </a:spcBef>
              <a:spcAft>
                <a:spcPts val="0"/>
              </a:spcAft>
              <a:buClr>
                <a:schemeClr val="dk1"/>
              </a:buClr>
              <a:buSzPts val="1200"/>
              <a:buFont typeface="Noto Sans Symbols"/>
              <a:buNone/>
            </a:pPr>
            <a:endParaRPr>
              <a:latin typeface="Arial"/>
              <a:ea typeface="Arial"/>
              <a:cs typeface="Arial"/>
              <a:sym typeface="Arial"/>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activities that require children to lift their body weight or work against a resistance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jumping and climbing activities, combined with the use of playground equipment and toys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games such as hopscotch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skipping with a rope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walking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running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gymnastics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dance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football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basketball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martial arts</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netball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hockey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badminton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tennis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skipping with a rope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martial arts </a:t>
            </a:r>
            <a:endParaRPr/>
          </a:p>
          <a:p>
            <a:pPr marL="0" lvl="0" indent="0" algn="l" rtl="0">
              <a:spcBef>
                <a:spcPts val="0"/>
              </a:spcBef>
              <a:spcAft>
                <a:spcPts val="0"/>
              </a:spcAft>
              <a:buClr>
                <a:schemeClr val="dk1"/>
              </a:buClr>
              <a:buSzPts val="1200"/>
              <a:buFont typeface="Noto Sans Symbols"/>
              <a:buNone/>
            </a:pPr>
            <a:endParaRPr>
              <a:latin typeface="Arial"/>
              <a:ea typeface="Arial"/>
              <a:cs typeface="Arial"/>
              <a:sym typeface="Arial"/>
            </a:endParaRPr>
          </a:p>
          <a:p>
            <a:pPr marL="0" lvl="0" indent="0" algn="l" rtl="0">
              <a:spcBef>
                <a:spcPts val="0"/>
              </a:spcBef>
              <a:spcAft>
                <a:spcPts val="0"/>
              </a:spcAft>
              <a:buClr>
                <a:schemeClr val="dk1"/>
              </a:buClr>
              <a:buSzPts val="1200"/>
              <a:buFont typeface="Noto Sans Symbols"/>
              <a:buNone/>
            </a:pPr>
            <a:r>
              <a:rPr lang="en-GB">
                <a:latin typeface="Arial"/>
                <a:ea typeface="Arial"/>
                <a:cs typeface="Arial"/>
                <a:sym typeface="Arial"/>
              </a:rPr>
              <a:t> </a:t>
            </a:r>
            <a:endParaRPr/>
          </a:p>
          <a:p>
            <a:pPr marL="0" lvl="0" indent="0" algn="l" rtl="0">
              <a:spcBef>
                <a:spcPts val="0"/>
              </a:spcBef>
              <a:spcAft>
                <a:spcPts val="0"/>
              </a:spcAft>
              <a:buNone/>
            </a:pPr>
            <a:endParaRPr b="0"/>
          </a:p>
          <a:p>
            <a:pPr marL="0" lvl="0" indent="0" algn="l" rtl="0">
              <a:spcBef>
                <a:spcPts val="0"/>
              </a:spcBef>
              <a:spcAft>
                <a:spcPts val="0"/>
              </a:spcAft>
              <a:buNone/>
            </a:pPr>
            <a:endParaRPr b="1"/>
          </a:p>
          <a:p>
            <a:pPr marL="0" lvl="0" indent="0" algn="l" rtl="0">
              <a:spcBef>
                <a:spcPts val="0"/>
              </a:spcBef>
              <a:spcAft>
                <a:spcPts val="0"/>
              </a:spcAft>
              <a:buNone/>
            </a:pPr>
            <a:endParaRPr/>
          </a:p>
        </p:txBody>
      </p:sp>
      <p:sp>
        <p:nvSpPr>
          <p:cNvPr id="345" name="Google Shape;345;p34: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35: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p35: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1"/>
              <a:t>What counts as moderate activity?  Examples from NHS website</a:t>
            </a:r>
            <a:endParaRPr sz="1200" b="1"/>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walking to school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playing in the playground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riding a scooter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skateboarding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rollerblading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walking the dog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Cycling on level ground or ground with few hills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dance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aerobics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weight training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running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gymnastics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football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rugby </a:t>
            </a:r>
            <a:endParaRPr/>
          </a:p>
          <a:p>
            <a:pPr marL="0" lvl="0" indent="0" algn="l" rtl="0">
              <a:spcBef>
                <a:spcPts val="0"/>
              </a:spcBef>
              <a:spcAft>
                <a:spcPts val="0"/>
              </a:spcAft>
              <a:buClr>
                <a:schemeClr val="dk1"/>
              </a:buClr>
              <a:buSzPts val="1200"/>
              <a:buFont typeface="Noto Sans Symbols"/>
              <a:buNone/>
            </a:pPr>
            <a:endParaRPr>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200"/>
          </a:p>
          <a:p>
            <a:pPr marL="0" marR="0" lvl="0" indent="0" algn="l" rtl="0">
              <a:lnSpc>
                <a:spcPct val="100000"/>
              </a:lnSpc>
              <a:spcBef>
                <a:spcPts val="0"/>
              </a:spcBef>
              <a:spcAft>
                <a:spcPts val="0"/>
              </a:spcAft>
              <a:buClr>
                <a:schemeClr val="dk1"/>
              </a:buClr>
              <a:buSzPts val="1200"/>
              <a:buFont typeface="Calibri"/>
              <a:buNone/>
            </a:pPr>
            <a:endParaRPr sz="1200"/>
          </a:p>
          <a:p>
            <a:pPr marL="0" marR="0" lvl="0" indent="0" algn="l" rtl="0">
              <a:lnSpc>
                <a:spcPct val="100000"/>
              </a:lnSpc>
              <a:spcBef>
                <a:spcPts val="0"/>
              </a:spcBef>
              <a:spcAft>
                <a:spcPts val="0"/>
              </a:spcAft>
              <a:buClr>
                <a:schemeClr val="dk1"/>
              </a:buClr>
              <a:buSzPts val="1200"/>
              <a:buFont typeface="Calibri"/>
              <a:buNone/>
            </a:pPr>
            <a:endParaRPr/>
          </a:p>
        </p:txBody>
      </p:sp>
      <p:sp>
        <p:nvSpPr>
          <p:cNvPr id="354" name="Google Shape;354;p35: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36: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36: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a:t>Vigorous activity is linked to better general health, stronger bones and muscles, as well as higher levels of self-esteem.</a:t>
            </a:r>
            <a:endParaRPr/>
          </a:p>
          <a:p>
            <a:pPr marL="0" lvl="0" indent="0" algn="l" rtl="0">
              <a:spcBef>
                <a:spcPts val="0"/>
              </a:spcBef>
              <a:spcAft>
                <a:spcPts val="0"/>
              </a:spcAft>
              <a:buNone/>
            </a:pPr>
            <a:r>
              <a:rPr lang="en-GB"/>
              <a:t>There is good evidence vigorous activity can bring health benefits over and above that of moderate activity. A rule of thumb is that one minute of vigorous activity provides the same health benefits as two minutes of moderate activity.</a:t>
            </a:r>
            <a:endParaRPr/>
          </a:p>
          <a:p>
            <a:pPr marL="0" lvl="0" indent="0" algn="l" rtl="0">
              <a:spcBef>
                <a:spcPts val="0"/>
              </a:spcBef>
              <a:spcAft>
                <a:spcPts val="0"/>
              </a:spcAft>
              <a:buNone/>
            </a:pPr>
            <a:r>
              <a:rPr lang="en-GB"/>
              <a:t>There's currently no recommendation on how long a session of vigorous activity should be for this age group.</a:t>
            </a:r>
            <a:endParaRPr/>
          </a:p>
          <a:p>
            <a:pPr marL="0" lvl="0" indent="0" algn="l" rtl="0">
              <a:spcBef>
                <a:spcPts val="0"/>
              </a:spcBef>
              <a:spcAft>
                <a:spcPts val="0"/>
              </a:spcAft>
              <a:buNone/>
            </a:pPr>
            <a:endParaRPr/>
          </a:p>
          <a:p>
            <a:pPr marL="0" lvl="0" indent="0" algn="l" rtl="0">
              <a:spcBef>
                <a:spcPts val="0"/>
              </a:spcBef>
              <a:spcAft>
                <a:spcPts val="0"/>
              </a:spcAft>
              <a:buNone/>
            </a:pPr>
            <a:r>
              <a:rPr lang="en-GB" sz="1200" b="1"/>
              <a:t>What counts as vigorous activity?  (examples from website)</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playing chase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energetic dancing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swimming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running</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gymnastics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football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rugby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martial arts, such as karate </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Cycling fast or on hilly terrain </a:t>
            </a:r>
            <a:endParaRPr/>
          </a:p>
          <a:p>
            <a:pPr marL="0" lvl="0" indent="0" algn="l" rtl="0">
              <a:spcBef>
                <a:spcPts val="0"/>
              </a:spcBef>
              <a:spcAft>
                <a:spcPts val="0"/>
              </a:spcAft>
              <a:buNone/>
            </a:pPr>
            <a:endParaRPr sz="1200"/>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GB" b="1"/>
              <a:t>Activity:</a:t>
            </a:r>
            <a:r>
              <a:rPr lang="en-GB"/>
              <a:t>   Think about your child.  Do they get enough vigorous activity?</a:t>
            </a:r>
            <a:endParaRPr/>
          </a:p>
        </p:txBody>
      </p:sp>
      <p:sp>
        <p:nvSpPr>
          <p:cNvPr id="363" name="Google Shape;363;p36: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37: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p37: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a:t>The </a:t>
            </a:r>
            <a:r>
              <a:rPr lang="en-GB" u="sng">
                <a:solidFill>
                  <a:schemeClr val="hlink"/>
                </a:solidFill>
                <a:hlinkClick r:id="rId3"/>
              </a:rPr>
              <a:t>Start Active, Stay Active report (PDF, 1.34Mb)</a:t>
            </a:r>
            <a:r>
              <a:rPr lang="en-GB"/>
              <a:t> recommends breaking up long periods of sitting time with "shorter bouts of activity for just one to two minutes".</a:t>
            </a:r>
            <a:endParaRPr/>
          </a:p>
          <a:p>
            <a:pPr marL="0" lvl="0" indent="0" algn="l" rtl="0">
              <a:spcBef>
                <a:spcPts val="0"/>
              </a:spcBef>
              <a:spcAft>
                <a:spcPts val="0"/>
              </a:spcAft>
              <a:buNone/>
            </a:pPr>
            <a:r>
              <a:rPr lang="en-GB"/>
              <a:t>A </a:t>
            </a:r>
            <a:r>
              <a:rPr lang="en-GB" u="sng">
                <a:solidFill>
                  <a:schemeClr val="hlink"/>
                </a:solidFill>
                <a:hlinkClick r:id="rId4"/>
              </a:rPr>
              <a:t>panel of leading experts (PDF, 964kb)</a:t>
            </a:r>
            <a:r>
              <a:rPr lang="en-GB"/>
              <a:t>, chaired by Professor Stuart Biddle, who reviewed the evidence on sitting for the report recommended taking "an active break from sitting every 30 minutes".  </a:t>
            </a:r>
            <a:endParaRPr/>
          </a:p>
          <a:p>
            <a:pPr marL="0" lvl="0" indent="0" algn="l" rtl="0">
              <a:spcBef>
                <a:spcPts val="0"/>
              </a:spcBef>
              <a:spcAft>
                <a:spcPts val="0"/>
              </a:spcAft>
              <a:buNone/>
            </a:pPr>
            <a:endParaRPr/>
          </a:p>
          <a:p>
            <a:pPr marL="0" lvl="0" indent="0" algn="l" rtl="0">
              <a:spcBef>
                <a:spcPts val="0"/>
              </a:spcBef>
              <a:spcAft>
                <a:spcPts val="0"/>
              </a:spcAft>
              <a:buNone/>
            </a:pPr>
            <a:r>
              <a:rPr lang="en-GB"/>
              <a:t>We should be doing this at home too.</a:t>
            </a:r>
            <a:endParaRPr/>
          </a:p>
          <a:p>
            <a:pPr marL="0" lvl="0" indent="0" algn="l" rtl="0">
              <a:spcBef>
                <a:spcPts val="0"/>
              </a:spcBef>
              <a:spcAft>
                <a:spcPts val="0"/>
              </a:spcAft>
              <a:buNone/>
            </a:pPr>
            <a:endParaRPr/>
          </a:p>
          <a:p>
            <a:pPr marL="0" lvl="0" indent="0" algn="l" rtl="0">
              <a:spcBef>
                <a:spcPts val="0"/>
              </a:spcBef>
              <a:spcAft>
                <a:spcPts val="0"/>
              </a:spcAft>
              <a:buNone/>
            </a:pPr>
            <a:r>
              <a:rPr lang="en-GB" b="1" i="1"/>
              <a:t>Activity:  have a look at the ideas in the leaflet for ways to support children and young people to more active.  Can you come up with some other ideas?  </a:t>
            </a:r>
            <a:endParaRPr/>
          </a:p>
          <a:p>
            <a:pPr marL="0" lvl="0" indent="0" algn="l" rtl="0">
              <a:spcBef>
                <a:spcPts val="0"/>
              </a:spcBef>
              <a:spcAft>
                <a:spcPts val="0"/>
              </a:spcAft>
              <a:buNone/>
            </a:pPr>
            <a:endParaRPr b="1" i="1"/>
          </a:p>
          <a:p>
            <a:pPr marL="0" lvl="0" indent="0" algn="l" rtl="0">
              <a:spcBef>
                <a:spcPts val="0"/>
              </a:spcBef>
              <a:spcAft>
                <a:spcPts val="0"/>
              </a:spcAft>
              <a:buNone/>
            </a:pPr>
            <a:endParaRPr/>
          </a:p>
        </p:txBody>
      </p:sp>
      <p:sp>
        <p:nvSpPr>
          <p:cNvPr id="374" name="Google Shape;374;p37: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38: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p38: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u="sng">
                <a:solidFill>
                  <a:schemeClr val="hlink"/>
                </a:solidFill>
                <a:hlinkClick r:id="rId3"/>
              </a:rPr>
              <a:t>Map My Walk</a:t>
            </a:r>
            <a:r>
              <a:rPr lang="en-GB"/>
              <a:t> is a free app that counts your steps when going for a walk (or jog) and counts the calories used, too.</a:t>
            </a:r>
            <a:endParaRPr/>
          </a:p>
          <a:p>
            <a:pPr marL="0" lvl="0" indent="0" algn="l" rtl="0">
              <a:spcBef>
                <a:spcPts val="0"/>
              </a:spcBef>
              <a:spcAft>
                <a:spcPts val="0"/>
              </a:spcAft>
              <a:buNone/>
            </a:pPr>
            <a:endParaRPr/>
          </a:p>
        </p:txBody>
      </p:sp>
      <p:sp>
        <p:nvSpPr>
          <p:cNvPr id="382" name="Google Shape;382;p38: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9:notes"/>
          <p:cNvSpPr txBox="1">
            <a:spLocks noGrp="1"/>
          </p:cNvSpPr>
          <p:nvPr>
            <p:ph type="body" idx="1"/>
          </p:nvPr>
        </p:nvSpPr>
        <p:spPr>
          <a:xfrm>
            <a:off x="680880" y="4721940"/>
            <a:ext cx="5447030" cy="4473416"/>
          </a:xfrm>
          <a:prstGeom prst="rect">
            <a:avLst/>
          </a:prstGeom>
        </p:spPr>
        <p:txBody>
          <a:bodyPr spcFirstLastPara="1" wrap="square" lIns="91450" tIns="45725" rIns="91450" bIns="45725" anchor="t" anchorCtr="0">
            <a:noAutofit/>
          </a:bodyPr>
          <a:lstStyle/>
          <a:p>
            <a:pPr marL="0" lvl="0" indent="0" algn="l" rtl="0">
              <a:spcBef>
                <a:spcPts val="0"/>
              </a:spcBef>
              <a:spcAft>
                <a:spcPts val="0"/>
              </a:spcAft>
              <a:buNone/>
            </a:pPr>
            <a:endParaRPr/>
          </a:p>
        </p:txBody>
      </p:sp>
      <p:sp>
        <p:nvSpPr>
          <p:cNvPr id="389" name="Google Shape;389;p39: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40: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40: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a:t>This site has ideas for activities for children</a:t>
            </a:r>
            <a:endParaRPr/>
          </a:p>
          <a:p>
            <a:pPr marL="0" lvl="0" indent="0" algn="l" rtl="0">
              <a:spcBef>
                <a:spcPts val="0"/>
              </a:spcBef>
              <a:spcAft>
                <a:spcPts val="0"/>
              </a:spcAft>
              <a:buNone/>
            </a:pPr>
            <a:endParaRPr/>
          </a:p>
          <a:p>
            <a:pPr marL="0" lvl="0" indent="0" algn="l" rtl="0">
              <a:spcBef>
                <a:spcPts val="0"/>
              </a:spcBef>
              <a:spcAft>
                <a:spcPts val="0"/>
              </a:spcAft>
              <a:buNone/>
            </a:pPr>
            <a:r>
              <a:rPr lang="en-GB"/>
              <a:t>The ten minute shake ups give a Disney spin to some favourite activities such as wheelbarrow races and includes some for children with additional needs.</a:t>
            </a:r>
            <a:endParaRPr/>
          </a:p>
          <a:p>
            <a:pPr marL="0" lvl="0" indent="0" algn="l" rtl="0">
              <a:spcBef>
                <a:spcPts val="0"/>
              </a:spcBef>
              <a:spcAft>
                <a:spcPts val="0"/>
              </a:spcAft>
              <a:buNone/>
            </a:pPr>
            <a:endParaRPr/>
          </a:p>
          <a:p>
            <a:pPr marL="0" lvl="0" indent="0" algn="l" rtl="0">
              <a:spcBef>
                <a:spcPts val="0"/>
              </a:spcBef>
              <a:spcAft>
                <a:spcPts val="0"/>
              </a:spcAft>
              <a:buNone/>
            </a:pPr>
            <a:r>
              <a:rPr lang="en-GB"/>
              <a:t>There is also a section to find activities close to you  </a:t>
            </a:r>
            <a:endParaRPr/>
          </a:p>
          <a:p>
            <a:pPr marL="0" lvl="0" indent="0" algn="l" rtl="0">
              <a:spcBef>
                <a:spcPts val="0"/>
              </a:spcBef>
              <a:spcAft>
                <a:spcPts val="0"/>
              </a:spcAft>
              <a:buNone/>
            </a:pPr>
            <a:endParaRPr/>
          </a:p>
          <a:p>
            <a:pPr marL="0" lvl="0" indent="0" algn="l" rtl="0">
              <a:spcBef>
                <a:spcPts val="0"/>
              </a:spcBef>
              <a:spcAft>
                <a:spcPts val="0"/>
              </a:spcAft>
              <a:buNone/>
            </a:pPr>
            <a:r>
              <a:rPr lang="en-GB" b="1"/>
              <a:t>Possible activities:  follow the link and look at some of the activities or even try one or two out….</a:t>
            </a:r>
            <a:endParaRPr/>
          </a:p>
        </p:txBody>
      </p:sp>
      <p:sp>
        <p:nvSpPr>
          <p:cNvPr id="396" name="Google Shape;396;p40: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41: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p41: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r>
              <a:rPr lang="en-GB" b="1"/>
              <a:t>Activity:  </a:t>
            </a:r>
            <a:r>
              <a:rPr lang="en-GB" b="0"/>
              <a:t>think about your child.  Do they get all of these?  Are there any types of food which they lack?</a:t>
            </a:r>
            <a:endParaRPr/>
          </a:p>
          <a:p>
            <a:pPr marL="0" lvl="0" indent="0" algn="l" rtl="0">
              <a:spcBef>
                <a:spcPts val="0"/>
              </a:spcBef>
              <a:spcAft>
                <a:spcPts val="0"/>
              </a:spcAft>
              <a:buNone/>
            </a:pPr>
            <a:endParaRPr b="0"/>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The leaflet includes some ideas from the NHS about how to encourage children and young people to eat healthily.</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Have a look at these.</a:t>
            </a:r>
            <a:endParaRPr/>
          </a:p>
          <a:p>
            <a:pPr marL="0" lvl="0" indent="-76200" algn="l" rtl="0">
              <a:spcBef>
                <a:spcPts val="0"/>
              </a:spcBef>
              <a:spcAft>
                <a:spcPts val="0"/>
              </a:spcAft>
              <a:buClr>
                <a:schemeClr val="dk1"/>
              </a:buClr>
              <a:buSzPts val="1200"/>
              <a:buFont typeface="Noto Sans Symbols"/>
              <a:buChar char="▪"/>
            </a:pPr>
            <a:r>
              <a:rPr lang="en-GB">
                <a:latin typeface="Arial"/>
                <a:ea typeface="Arial"/>
                <a:cs typeface="Arial"/>
                <a:sym typeface="Arial"/>
              </a:rPr>
              <a:t>Do you have other ideas about how to encourage children and young people to eat healthily?</a:t>
            </a:r>
            <a:endParaRPr/>
          </a:p>
          <a:p>
            <a:pPr marL="0" lvl="0" indent="0" algn="l" rtl="0">
              <a:spcBef>
                <a:spcPts val="0"/>
              </a:spcBef>
              <a:spcAft>
                <a:spcPts val="0"/>
              </a:spcAft>
              <a:buNone/>
            </a:pPr>
            <a:endParaRPr b="1"/>
          </a:p>
          <a:p>
            <a:pPr marL="0" lvl="0" indent="0" algn="l" rtl="0">
              <a:spcBef>
                <a:spcPts val="0"/>
              </a:spcBef>
              <a:spcAft>
                <a:spcPts val="0"/>
              </a:spcAft>
              <a:buNone/>
            </a:pPr>
            <a:endParaRPr/>
          </a:p>
        </p:txBody>
      </p:sp>
      <p:sp>
        <p:nvSpPr>
          <p:cNvPr id="404" name="Google Shape;404;p41: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42:notes"/>
          <p:cNvSpPr>
            <a:spLocks noGrp="1" noRot="1" noChangeAspect="1"/>
          </p:cNvSpPr>
          <p:nvPr>
            <p:ph type="sldImg" idx="2"/>
          </p:nvPr>
        </p:nvSpPr>
        <p:spPr>
          <a:xfrm>
            <a:off x="920750" y="746125"/>
            <a:ext cx="4968875" cy="3725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 name="Google Shape;412;p42:notes"/>
          <p:cNvSpPr txBox="1">
            <a:spLocks noGrp="1"/>
          </p:cNvSpPr>
          <p:nvPr>
            <p:ph type="body" idx="1"/>
          </p:nvPr>
        </p:nvSpPr>
        <p:spPr>
          <a:xfrm>
            <a:off x="680880" y="4721940"/>
            <a:ext cx="5447030" cy="4473416"/>
          </a:xfrm>
          <a:prstGeom prst="rect">
            <a:avLst/>
          </a:prstGeom>
          <a:noFill/>
          <a:ln>
            <a:noFill/>
          </a:ln>
        </p:spPr>
        <p:txBody>
          <a:bodyPr spcFirstLastPara="1" wrap="square" lIns="91450" tIns="45725" rIns="91450" bIns="45725" anchor="t" anchorCtr="0">
            <a:noAutofit/>
          </a:bodyPr>
          <a:lstStyle/>
          <a:p>
            <a:pPr marL="0" lvl="0" indent="0" algn="l" rtl="0">
              <a:spcBef>
                <a:spcPts val="0"/>
              </a:spcBef>
              <a:spcAft>
                <a:spcPts val="0"/>
              </a:spcAft>
              <a:buNone/>
            </a:pPr>
            <a:endParaRPr/>
          </a:p>
        </p:txBody>
      </p:sp>
      <p:sp>
        <p:nvSpPr>
          <p:cNvPr id="413" name="Google Shape;413;p42:notes"/>
          <p:cNvSpPr txBox="1">
            <a:spLocks noGrp="1"/>
          </p:cNvSpPr>
          <p:nvPr>
            <p:ph type="sldNum" idx="12"/>
          </p:nvPr>
        </p:nvSpPr>
        <p:spPr>
          <a:xfrm>
            <a:off x="3856738" y="9442154"/>
            <a:ext cx="2950475" cy="497046"/>
          </a:xfrm>
          <a:prstGeom prst="rect">
            <a:avLst/>
          </a:prstGeom>
          <a:noFill/>
          <a:ln>
            <a:noFill/>
          </a:ln>
        </p:spPr>
        <p:txBody>
          <a:bodyPr spcFirstLastPara="1" wrap="square" lIns="91450" tIns="45725" rIns="91450" bIns="45725" anchor="b" anchorCtr="0">
            <a:noAutofit/>
          </a:bodyPr>
          <a:lstStyle/>
          <a:p>
            <a:pPr marL="0" lvl="0" indent="0" algn="r" rtl="0">
              <a:spcBef>
                <a:spcPts val="0"/>
              </a:spcBef>
              <a:spcAft>
                <a:spcPts val="0"/>
              </a:spcAft>
              <a:buNone/>
            </a:pPr>
            <a:fld id="{00000000-1234-1234-1234-123412341234}" type="slidenum">
              <a:rPr lang="en-GB"/>
              <a:t>42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2"/>
          <p:cNvSpPr txBox="1">
            <a:spLocks noGrp="1"/>
          </p:cNvSpPr>
          <p:nvPr>
            <p:ph type="ctrTitle"/>
          </p:nvPr>
        </p:nvSpPr>
        <p:spPr>
          <a:xfrm>
            <a:off x="685800" y="1905000"/>
            <a:ext cx="7543800" cy="259397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6600"/>
              <a:buFont typeface="Cambria"/>
              <a:buNone/>
              <a:defRPr sz="66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
          <p:cNvSpPr txBox="1">
            <a:spLocks noGrp="1"/>
          </p:cNvSpPr>
          <p:nvPr>
            <p:ph type="subTitle" idx="1"/>
          </p:nvPr>
        </p:nvSpPr>
        <p:spPr>
          <a:xfrm>
            <a:off x="685800" y="4572000"/>
            <a:ext cx="6461760" cy="1066800"/>
          </a:xfrm>
          <a:prstGeom prst="rect">
            <a:avLst/>
          </a:prstGeom>
          <a:noFill/>
          <a:ln>
            <a:noFill/>
          </a:ln>
        </p:spPr>
        <p:txBody>
          <a:bodyPr spcFirstLastPara="1" wrap="square" lIns="91425" tIns="45700" rIns="91425" bIns="45700" anchor="t" anchorCtr="0">
            <a:noAutofit/>
          </a:bodyPr>
          <a:lstStyle>
            <a:lvl1pPr lvl="0" algn="l">
              <a:spcBef>
                <a:spcPts val="400"/>
              </a:spcBef>
              <a:spcAft>
                <a:spcPts val="0"/>
              </a:spcAft>
              <a:buSzPts val="2000"/>
              <a:buNone/>
              <a:defRPr sz="2000">
                <a:solidFill>
                  <a:srgbClr val="888888"/>
                </a:solidFill>
              </a:defRPr>
            </a:lvl1pPr>
            <a:lvl2pPr lvl="1" algn="ctr">
              <a:spcBef>
                <a:spcPts val="400"/>
              </a:spcBef>
              <a:spcAft>
                <a:spcPts val="0"/>
              </a:spcAft>
              <a:buSzPts val="2000"/>
              <a:buNone/>
              <a:defRPr>
                <a:solidFill>
                  <a:srgbClr val="888888"/>
                </a:solidFill>
              </a:defRPr>
            </a:lvl2pPr>
            <a:lvl3pPr lvl="2" algn="ctr">
              <a:spcBef>
                <a:spcPts val="360"/>
              </a:spcBef>
              <a:spcAft>
                <a:spcPts val="0"/>
              </a:spcAft>
              <a:buSzPts val="1800"/>
              <a:buNone/>
              <a:defRPr>
                <a:solidFill>
                  <a:srgbClr val="888888"/>
                </a:solidFill>
              </a:defRPr>
            </a:lvl3pPr>
            <a:lvl4pPr lvl="3" algn="ctr">
              <a:spcBef>
                <a:spcPts val="320"/>
              </a:spcBef>
              <a:spcAft>
                <a:spcPts val="0"/>
              </a:spcAft>
              <a:buSzPts val="1600"/>
              <a:buNone/>
              <a:defRPr>
                <a:solidFill>
                  <a:srgbClr val="888888"/>
                </a:solidFill>
              </a:defRPr>
            </a:lvl4pPr>
            <a:lvl5pPr lvl="4" algn="ctr">
              <a:spcBef>
                <a:spcPts val="280"/>
              </a:spcBef>
              <a:spcAft>
                <a:spcPts val="0"/>
              </a:spcAft>
              <a:buSzPts val="1400"/>
              <a:buNone/>
              <a:defRPr>
                <a:solidFill>
                  <a:srgbClr val="888888"/>
                </a:solidFill>
              </a:defRPr>
            </a:lvl5pPr>
            <a:lvl6pPr lvl="5" algn="ctr">
              <a:spcBef>
                <a:spcPts val="280"/>
              </a:spcBef>
              <a:spcAft>
                <a:spcPts val="0"/>
              </a:spcAft>
              <a:buSzPts val="1400"/>
              <a:buNone/>
              <a:defRPr>
                <a:solidFill>
                  <a:srgbClr val="888888"/>
                </a:solidFill>
              </a:defRPr>
            </a:lvl6pPr>
            <a:lvl7pPr lvl="6" algn="ctr">
              <a:spcBef>
                <a:spcPts val="280"/>
              </a:spcBef>
              <a:spcAft>
                <a:spcPts val="0"/>
              </a:spcAft>
              <a:buSzPts val="1400"/>
              <a:buNone/>
              <a:defRPr>
                <a:solidFill>
                  <a:srgbClr val="888888"/>
                </a:solidFill>
              </a:defRPr>
            </a:lvl7pPr>
            <a:lvl8pPr lvl="7" algn="ctr">
              <a:spcBef>
                <a:spcPts val="280"/>
              </a:spcBef>
              <a:spcAft>
                <a:spcPts val="0"/>
              </a:spcAft>
              <a:buSzPts val="1400"/>
              <a:buNone/>
              <a:defRPr>
                <a:solidFill>
                  <a:srgbClr val="888888"/>
                </a:solidFill>
              </a:defRPr>
            </a:lvl8pPr>
            <a:lvl9pPr lvl="8" algn="ctr">
              <a:spcBef>
                <a:spcPts val="280"/>
              </a:spcBef>
              <a:spcAft>
                <a:spcPts val="0"/>
              </a:spcAft>
              <a:buSzPts val="1400"/>
              <a:buNone/>
              <a:defRPr>
                <a:solidFill>
                  <a:srgbClr val="888888"/>
                </a:solidFill>
              </a:defRPr>
            </a:lvl9pPr>
          </a:lstStyle>
          <a:p>
            <a:endParaRPr/>
          </a:p>
        </p:txBody>
      </p:sp>
      <p:sp>
        <p:nvSpPr>
          <p:cNvPr id="20" name="Google Shape;20;p2"/>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6" name="Google Shape;26;p3"/>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9"/>
        <p:cNvGrpSpPr/>
        <p:nvPr/>
      </p:nvGrpSpPr>
      <p:grpSpPr>
        <a:xfrm>
          <a:off x="0" y="0"/>
          <a:ext cx="0" cy="0"/>
          <a:chOff x="0" y="0"/>
          <a:chExt cx="0" cy="0"/>
        </a:xfrm>
      </p:grpSpPr>
      <p:sp>
        <p:nvSpPr>
          <p:cNvPr id="30" name="Google Shape;30;p4"/>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722313" y="5486400"/>
            <a:ext cx="7659687"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dk2"/>
              </a:buClr>
              <a:buSzPts val="3600"/>
              <a:buFont typeface="Cambria"/>
              <a:buNone/>
              <a:defRPr sz="36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722313" y="3852863"/>
            <a:ext cx="6135687" cy="1633538"/>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2000"/>
              <a:buNone/>
              <a:defRPr sz="2000">
                <a:solidFill>
                  <a:srgbClr val="888888"/>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280"/>
              </a:spcBef>
              <a:spcAft>
                <a:spcPts val="0"/>
              </a:spcAft>
              <a:buSzPts val="1400"/>
              <a:buNone/>
              <a:defRPr sz="1400">
                <a:solidFill>
                  <a:srgbClr val="888888"/>
                </a:solidFill>
              </a:defRPr>
            </a:lvl6pPr>
            <a:lvl7pPr marL="3200400" lvl="6" indent="-228600" algn="l">
              <a:spcBef>
                <a:spcPts val="280"/>
              </a:spcBef>
              <a:spcAft>
                <a:spcPts val="0"/>
              </a:spcAft>
              <a:buSzPts val="1400"/>
              <a:buNone/>
              <a:defRPr sz="1400">
                <a:solidFill>
                  <a:srgbClr val="888888"/>
                </a:solidFill>
              </a:defRPr>
            </a:lvl7pPr>
            <a:lvl8pPr marL="3657600" lvl="7" indent="-228600" algn="l">
              <a:spcBef>
                <a:spcPts val="280"/>
              </a:spcBef>
              <a:spcAft>
                <a:spcPts val="0"/>
              </a:spcAft>
              <a:buSzPts val="1400"/>
              <a:buNone/>
              <a:defRPr sz="1400">
                <a:solidFill>
                  <a:srgbClr val="888888"/>
                </a:solidFill>
              </a:defRPr>
            </a:lvl8pPr>
            <a:lvl9pPr marL="4114800" lvl="8" indent="-228600" algn="l">
              <a:spcBef>
                <a:spcPts val="280"/>
              </a:spcBef>
              <a:spcAft>
                <a:spcPts val="0"/>
              </a:spcAft>
              <a:buSzPts val="1400"/>
              <a:buNone/>
              <a:defRPr sz="1400">
                <a:solidFill>
                  <a:srgbClr val="888888"/>
                </a:solidFill>
              </a:defRPr>
            </a:lvl9pPr>
          </a:lstStyle>
          <a:p>
            <a:endParaRPr/>
          </a:p>
        </p:txBody>
      </p:sp>
      <p:sp>
        <p:nvSpPr>
          <p:cNvPr id="41" name="Google Shape;41;p6"/>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457200" y="1536192"/>
            <a:ext cx="3657600" cy="4590288"/>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47" name="Google Shape;47;p7"/>
          <p:cNvSpPr txBox="1">
            <a:spLocks noGrp="1"/>
          </p:cNvSpPr>
          <p:nvPr>
            <p:ph type="body" idx="2"/>
          </p:nvPr>
        </p:nvSpPr>
        <p:spPr>
          <a:xfrm>
            <a:off x="4419600" y="1536192"/>
            <a:ext cx="3657600" cy="4590288"/>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48" name="Google Shape;48;p7"/>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4600"/>
              <a:buFont typeface="Cambr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8"/>
          <p:cNvSpPr txBox="1">
            <a:spLocks noGrp="1"/>
          </p:cNvSpPr>
          <p:nvPr>
            <p:ph type="body" idx="1"/>
          </p:nvPr>
        </p:nvSpPr>
        <p:spPr>
          <a:xfrm>
            <a:off x="457200" y="1535113"/>
            <a:ext cx="3657600" cy="639762"/>
          </a:xfrm>
          <a:prstGeom prst="rect">
            <a:avLst/>
          </a:prstGeom>
          <a:noFill/>
          <a:ln>
            <a:noFill/>
          </a:ln>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1">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54" name="Google Shape;54;p8"/>
          <p:cNvSpPr txBox="1">
            <a:spLocks noGrp="1"/>
          </p:cNvSpPr>
          <p:nvPr>
            <p:ph type="body" idx="2"/>
          </p:nvPr>
        </p:nvSpPr>
        <p:spPr>
          <a:xfrm>
            <a:off x="457200" y="2174875"/>
            <a:ext cx="3657600"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55" name="Google Shape;55;p8"/>
          <p:cNvSpPr txBox="1">
            <a:spLocks noGrp="1"/>
          </p:cNvSpPr>
          <p:nvPr>
            <p:ph type="body" idx="3"/>
          </p:nvPr>
        </p:nvSpPr>
        <p:spPr>
          <a:xfrm>
            <a:off x="4419600" y="1535113"/>
            <a:ext cx="3657600" cy="639762"/>
          </a:xfrm>
          <a:prstGeom prst="rect">
            <a:avLst/>
          </a:prstGeom>
          <a:noFill/>
          <a:ln>
            <a:noFill/>
          </a:ln>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1">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56" name="Google Shape;56;p8"/>
          <p:cNvSpPr txBox="1">
            <a:spLocks noGrp="1"/>
          </p:cNvSpPr>
          <p:nvPr>
            <p:ph type="body" idx="4"/>
          </p:nvPr>
        </p:nvSpPr>
        <p:spPr>
          <a:xfrm>
            <a:off x="4419600" y="2174875"/>
            <a:ext cx="3657600"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57" name="Google Shape;57;p8"/>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8"/>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304801" y="5495544"/>
            <a:ext cx="7772400" cy="59436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dk2"/>
              </a:buClr>
              <a:buSzPts val="2200"/>
              <a:buFont typeface="Cambri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9"/>
          <p:cNvSpPr txBox="1">
            <a:spLocks noGrp="1"/>
          </p:cNvSpPr>
          <p:nvPr>
            <p:ph type="body" idx="1"/>
          </p:nvPr>
        </p:nvSpPr>
        <p:spPr>
          <a:xfrm>
            <a:off x="304799" y="6096000"/>
            <a:ext cx="7772401" cy="609600"/>
          </a:xfrm>
          <a:prstGeom prst="rect">
            <a:avLst/>
          </a:prstGeom>
          <a:noFill/>
          <a:ln>
            <a:noFill/>
          </a:ln>
        </p:spPr>
        <p:txBody>
          <a:bodyPr spcFirstLastPara="1" wrap="square" lIns="91425" tIns="45700" rIns="91425" bIns="45700" anchor="t" anchorCtr="0">
            <a:noAutofit/>
          </a:bodyPr>
          <a:lstStyle>
            <a:lvl1pPr marL="457200" lvl="0" indent="-228600" algn="ctr">
              <a:spcBef>
                <a:spcPts val="320"/>
              </a:spcBef>
              <a:spcAft>
                <a:spcPts val="0"/>
              </a:spcAft>
              <a:buSzPts val="1600"/>
              <a:buNone/>
              <a:defRPr sz="16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63" name="Google Shape;63;p9"/>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9"/>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66" name="Google Shape;66;p9"/>
          <p:cNvSpPr txBox="1">
            <a:spLocks noGrp="1"/>
          </p:cNvSpPr>
          <p:nvPr>
            <p:ph type="body" idx="2"/>
          </p:nvPr>
        </p:nvSpPr>
        <p:spPr>
          <a:xfrm>
            <a:off x="304800" y="381000"/>
            <a:ext cx="7772400" cy="494284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301752" y="5495278"/>
            <a:ext cx="7772400" cy="594626"/>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dk2"/>
              </a:buClr>
              <a:buSzPts val="2200"/>
              <a:buFont typeface="Cambria"/>
              <a:buNone/>
              <a:defRPr sz="22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0"/>
          <p:cNvSpPr>
            <a:spLocks noGrp="1"/>
          </p:cNvSpPr>
          <p:nvPr>
            <p:ph type="pic" idx="2"/>
          </p:nvPr>
        </p:nvSpPr>
        <p:spPr>
          <a:xfrm>
            <a:off x="0" y="0"/>
            <a:ext cx="8458200" cy="54864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accent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accent2"/>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accent3"/>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accent5"/>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accent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accent2"/>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accent3"/>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0" name="Google Shape;70;p10"/>
          <p:cNvSpPr txBox="1">
            <a:spLocks noGrp="1"/>
          </p:cNvSpPr>
          <p:nvPr>
            <p:ph type="body" idx="1"/>
          </p:nvPr>
        </p:nvSpPr>
        <p:spPr>
          <a:xfrm>
            <a:off x="301752" y="6096000"/>
            <a:ext cx="7772400" cy="612648"/>
          </a:xfrm>
          <a:prstGeom prst="rect">
            <a:avLst/>
          </a:prstGeom>
          <a:noFill/>
          <a:ln>
            <a:noFill/>
          </a:ln>
        </p:spPr>
        <p:txBody>
          <a:bodyPr spcFirstLastPara="1" wrap="square" lIns="91425" tIns="45700" rIns="91425" bIns="45700" anchor="t" anchorCtr="0">
            <a:noAutofit/>
          </a:bodyPr>
          <a:lstStyle>
            <a:lvl1pPr marL="457200" lvl="0" indent="-228600" algn="ctr">
              <a:spcBef>
                <a:spcPts val="320"/>
              </a:spcBef>
              <a:spcAft>
                <a:spcPts val="0"/>
              </a:spcAft>
              <a:buSzPts val="1600"/>
              <a:buNone/>
              <a:defRPr sz="16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71" name="Google Shape;71;p10"/>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0"/>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73" name="Google Shape;73;p10"/>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
        <p:cNvGrpSpPr/>
        <p:nvPr/>
      </p:nvGrpSpPr>
      <p:grpSpPr>
        <a:xfrm>
          <a:off x="0" y="0"/>
          <a:ext cx="0" cy="0"/>
          <a:chOff x="0" y="0"/>
          <a:chExt cx="0" cy="0"/>
        </a:xfrm>
      </p:grpSpPr>
      <p:sp>
        <p:nvSpPr>
          <p:cNvPr id="75" name="Google Shape;75;p1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1"/>
          <p:cNvSpPr txBox="1">
            <a:spLocks noGrp="1"/>
          </p:cNvSpPr>
          <p:nvPr>
            <p:ph type="body" idx="1"/>
          </p:nvPr>
        </p:nvSpPr>
        <p:spPr>
          <a:xfrm rot="5400000">
            <a:off x="1866900" y="190500"/>
            <a:ext cx="4800600" cy="76200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7" name="Google Shape;77;p11"/>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1"/>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0"/>
        <p:cNvGrpSpPr/>
        <p:nvPr/>
      </p:nvGrpSpPr>
      <p:grpSpPr>
        <a:xfrm>
          <a:off x="0" y="0"/>
          <a:ext cx="0" cy="0"/>
          <a:chOff x="0" y="0"/>
          <a:chExt cx="0" cy="0"/>
        </a:xfrm>
      </p:grpSpPr>
      <p:sp>
        <p:nvSpPr>
          <p:cNvPr id="81" name="Google Shape;81;p12"/>
          <p:cNvSpPr txBox="1">
            <a:spLocks noGrp="1"/>
          </p:cNvSpPr>
          <p:nvPr>
            <p:ph type="title"/>
          </p:nvPr>
        </p:nvSpPr>
        <p:spPr>
          <a:xfrm rot="5400000">
            <a:off x="4579937" y="2324100"/>
            <a:ext cx="5851525" cy="17526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3" name="Google Shape;83;p12"/>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2"/>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2"/>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75000">
              <a:schemeClr val="lt1"/>
            </a:gs>
            <a:gs pos="100000">
              <a:srgbClr val="D8D8D8"/>
            </a:gs>
          </a:gsLst>
          <a:path path="circle">
            <a:fillToRect l="50000" t="50000" r="50000" b="50000"/>
          </a:path>
          <a:tileRect/>
        </a:gra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 name="Google Shape;12;p1"/>
          <p:cNvSpPr/>
          <p:nvPr/>
        </p:nvSpPr>
        <p:spPr>
          <a:xfrm>
            <a:off x="8458200" y="0"/>
            <a:ext cx="6858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 name="Google Shape;13;p1"/>
          <p:cNvSpPr/>
          <p:nvPr/>
        </p:nvSpPr>
        <p:spPr>
          <a:xfrm>
            <a:off x="8458200" y="5486400"/>
            <a:ext cx="685800" cy="6858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 name="Google Shape;14;p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buNone/>
              <a:defRPr sz="1800" b="0" i="0" u="none" strike="noStrike" cap="none">
                <a:solidFill>
                  <a:srgbClr val="FFFFFF"/>
                </a:solidFill>
                <a:latin typeface="Calibri"/>
                <a:ea typeface="Calibri"/>
                <a:cs typeface="Calibri"/>
                <a:sym typeface="Calibri"/>
              </a:defRPr>
            </a:lvl1pPr>
            <a:lvl2pPr marL="0" marR="0" lvl="1" indent="0" algn="ctr" rtl="0">
              <a:spcBef>
                <a:spcPts val="0"/>
              </a:spcBef>
              <a:buNone/>
              <a:defRPr sz="1800" b="0" i="0" u="none" strike="noStrike" cap="none">
                <a:solidFill>
                  <a:srgbClr val="FFFFFF"/>
                </a:solidFill>
                <a:latin typeface="Calibri"/>
                <a:ea typeface="Calibri"/>
                <a:cs typeface="Calibri"/>
                <a:sym typeface="Calibri"/>
              </a:defRPr>
            </a:lvl2pPr>
            <a:lvl3pPr marL="0" marR="0" lvl="2" indent="0" algn="ctr" rtl="0">
              <a:spcBef>
                <a:spcPts val="0"/>
              </a:spcBef>
              <a:buNone/>
              <a:defRPr sz="1800" b="0" i="0" u="none" strike="noStrike" cap="none">
                <a:solidFill>
                  <a:srgbClr val="FFFFFF"/>
                </a:solidFill>
                <a:latin typeface="Calibri"/>
                <a:ea typeface="Calibri"/>
                <a:cs typeface="Calibri"/>
                <a:sym typeface="Calibri"/>
              </a:defRPr>
            </a:lvl3pPr>
            <a:lvl4pPr marL="0" marR="0" lvl="3" indent="0" algn="ctr" rtl="0">
              <a:spcBef>
                <a:spcPts val="0"/>
              </a:spcBef>
              <a:buNone/>
              <a:defRPr sz="1800" b="0" i="0" u="none" strike="noStrike" cap="none">
                <a:solidFill>
                  <a:srgbClr val="FFFFFF"/>
                </a:solidFill>
                <a:latin typeface="Calibri"/>
                <a:ea typeface="Calibri"/>
                <a:cs typeface="Calibri"/>
                <a:sym typeface="Calibri"/>
              </a:defRPr>
            </a:lvl4pPr>
            <a:lvl5pPr marL="0" marR="0" lvl="4" indent="0" algn="ctr" rtl="0">
              <a:spcBef>
                <a:spcPts val="0"/>
              </a:spcBef>
              <a:buNone/>
              <a:defRPr sz="1800" b="0" i="0" u="none" strike="noStrike" cap="none">
                <a:solidFill>
                  <a:srgbClr val="FFFFFF"/>
                </a:solidFill>
                <a:latin typeface="Calibri"/>
                <a:ea typeface="Calibri"/>
                <a:cs typeface="Calibri"/>
                <a:sym typeface="Calibri"/>
              </a:defRPr>
            </a:lvl5pPr>
            <a:lvl6pPr marL="0" marR="0" lvl="5" indent="0" algn="ctr" rtl="0">
              <a:spcBef>
                <a:spcPts val="0"/>
              </a:spcBef>
              <a:buNone/>
              <a:defRPr sz="1800" b="0" i="0" u="none" strike="noStrike" cap="none">
                <a:solidFill>
                  <a:srgbClr val="FFFFFF"/>
                </a:solidFill>
                <a:latin typeface="Calibri"/>
                <a:ea typeface="Calibri"/>
                <a:cs typeface="Calibri"/>
                <a:sym typeface="Calibri"/>
              </a:defRPr>
            </a:lvl6pPr>
            <a:lvl7pPr marL="0" marR="0" lvl="6" indent="0" algn="ctr" rtl="0">
              <a:spcBef>
                <a:spcPts val="0"/>
              </a:spcBef>
              <a:buNone/>
              <a:defRPr sz="1800" b="0" i="0" u="none" strike="noStrike" cap="none">
                <a:solidFill>
                  <a:srgbClr val="FFFFFF"/>
                </a:solidFill>
                <a:latin typeface="Calibri"/>
                <a:ea typeface="Calibri"/>
                <a:cs typeface="Calibri"/>
                <a:sym typeface="Calibri"/>
              </a:defRPr>
            </a:lvl7pPr>
            <a:lvl8pPr marL="0" marR="0" lvl="7" indent="0" algn="ctr" rtl="0">
              <a:spcBef>
                <a:spcPts val="0"/>
              </a:spcBef>
              <a:buNone/>
              <a:defRPr sz="1800" b="0" i="0" u="none" strike="noStrike" cap="none">
                <a:solidFill>
                  <a:srgbClr val="FFFFFF"/>
                </a:solidFill>
                <a:latin typeface="Calibri"/>
                <a:ea typeface="Calibri"/>
                <a:cs typeface="Calibri"/>
                <a:sym typeface="Calibri"/>
              </a:defRPr>
            </a:lvl8pPr>
            <a:lvl9pPr marL="0" marR="0" lvl="8" indent="0" algn="ctr" rtl="0">
              <a:spcBef>
                <a:spcPts val="0"/>
              </a:spcBef>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GB"/>
              <a:t>‹#›</a:t>
            </a:fld>
            <a:endParaRPr/>
          </a:p>
        </p:txBody>
      </p:sp>
      <p:sp>
        <p:nvSpPr>
          <p:cNvPr id="15" name="Google Shape;15;p1"/>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1"/>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arentclub.scot/topics/coronavirus/learning-at-home?age=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sleepscotland.or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1.xml.rels><?xml version="1.0" encoding="UTF-8" standalone="yes"?>
<Relationships xmlns="http://schemas.openxmlformats.org/package/2006/relationships"><Relationship Id="rId3" Type="http://schemas.openxmlformats.org/officeDocument/2006/relationships/hyperlink" Target="http://www.highland.gov.uk/info/1361/childcare_and_family_care/46/staying_safe_online_-_internet_safety/3"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hyperlink" Target="https://www.thinkuknow.co.uk/parents/Listing/?cat=199,200,201,202,203,205&amp;ref=44551"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jpg"/><Relationship Id="rId5" Type="http://schemas.openxmlformats.org/officeDocument/2006/relationships/image" Target="../media/image16.png"/><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nhs.uk/10-minute-shake-up/shake-ups#GESUjI2J9hksjdf1.97"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41.xml.rels><?xml version="1.0" encoding="UTF-8" standalone="yes"?>
<Relationships xmlns="http://schemas.openxmlformats.org/package/2006/relationships"><Relationship Id="rId3" Type="http://schemas.openxmlformats.org/officeDocument/2006/relationships/hyperlink" Target="https://www.foodstandards.gov.scot/consumers/healthy-eating/nutrition/healthy-eating-tutorial"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3"/>
          <p:cNvSpPr txBox="1">
            <a:spLocks noGrp="1"/>
          </p:cNvSpPr>
          <p:nvPr>
            <p:ph type="ctrTitle"/>
          </p:nvPr>
        </p:nvSpPr>
        <p:spPr>
          <a:xfrm>
            <a:off x="685800" y="44623"/>
            <a:ext cx="7543800" cy="4680521"/>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dk2"/>
              </a:buClr>
              <a:buSzPts val="6600"/>
              <a:buFont typeface="Cambria"/>
              <a:buNone/>
            </a:pPr>
            <a:r>
              <a:rPr lang="en-GB" b="1"/>
              <a:t>What the Brain Needs to Learn and Develop:</a:t>
            </a:r>
            <a:br>
              <a:rPr lang="en-GB" b="1"/>
            </a:br>
            <a:r>
              <a:rPr lang="en-GB" sz="2800" b="1"/>
              <a:t>information for parents and carers, supporting children’s learning</a:t>
            </a:r>
            <a:endParaRPr/>
          </a:p>
        </p:txBody>
      </p:sp>
      <p:sp>
        <p:nvSpPr>
          <p:cNvPr id="92" name="Google Shape;92;p13"/>
          <p:cNvSpPr txBox="1"/>
          <p:nvPr/>
        </p:nvSpPr>
        <p:spPr>
          <a:xfrm>
            <a:off x="539552" y="5066878"/>
            <a:ext cx="8062912" cy="876300"/>
          </a:xfrm>
          <a:prstGeom prst="rect">
            <a:avLst/>
          </a:prstGeom>
          <a:noFill/>
          <a:ln>
            <a:noFill/>
          </a:ln>
        </p:spPr>
        <p:txBody>
          <a:bodyPr spcFirstLastPara="1" wrap="square" lIns="91425" tIns="45700" rIns="91425" bIns="45700" anchor="t" anchorCtr="0">
            <a:noAutofit/>
          </a:bodyPr>
          <a:lstStyle/>
          <a:p>
            <a:pPr marL="0" marR="36576" lvl="0" indent="0" algn="ctr" rtl="0">
              <a:spcBef>
                <a:spcPts val="0"/>
              </a:spcBef>
              <a:spcAft>
                <a:spcPts val="0"/>
              </a:spcAft>
              <a:buClr>
                <a:schemeClr val="accent1"/>
              </a:buClr>
              <a:buSzPts val="1920"/>
              <a:buFont typeface="Noto Sans Symbols"/>
              <a:buNone/>
            </a:pPr>
            <a:r>
              <a:rPr lang="en-GB" sz="2400" b="1" i="0" u="none" strike="noStrike" cap="none">
                <a:solidFill>
                  <a:srgbClr val="888888"/>
                </a:solidFill>
                <a:latin typeface="Arial"/>
                <a:ea typeface="Arial"/>
                <a:cs typeface="Arial"/>
                <a:sym typeface="Arial"/>
              </a:rPr>
              <a:t>Highland Council Psychological Service</a:t>
            </a:r>
            <a:endParaRPr/>
          </a:p>
        </p:txBody>
      </p:sp>
      <p:pic>
        <p:nvPicPr>
          <p:cNvPr id="93" name="Google Shape;93;p13" descr="image001"/>
          <p:cNvPicPr preferRelativeResize="0"/>
          <p:nvPr/>
        </p:nvPicPr>
        <p:blipFill rotWithShape="1">
          <a:blip r:embed="rId3">
            <a:alphaModFix/>
          </a:blip>
          <a:srcRect/>
          <a:stretch/>
        </p:blipFill>
        <p:spPr>
          <a:xfrm>
            <a:off x="3059832" y="5805264"/>
            <a:ext cx="4514850" cy="809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400"/>
              <a:buFont typeface="Cambria"/>
              <a:buNone/>
            </a:pPr>
            <a:r>
              <a:rPr lang="en-GB" sz="4400"/>
              <a:t>Children are constantly learning</a:t>
            </a:r>
            <a:endParaRPr/>
          </a:p>
        </p:txBody>
      </p:sp>
      <p:sp>
        <p:nvSpPr>
          <p:cNvPr id="100" name="Google Shape;100;p14"/>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0"/>
              </a:spcBef>
              <a:spcAft>
                <a:spcPts val="0"/>
              </a:spcAft>
              <a:buSzPts val="2590"/>
              <a:buNone/>
            </a:pPr>
            <a:r>
              <a:rPr lang="en-GB" sz="2590"/>
              <a:t>In these unusual times, the Scottish Government has gathered lots of useful information for families on </a:t>
            </a:r>
            <a:r>
              <a:rPr lang="en-GB" sz="2590" u="sng">
                <a:solidFill>
                  <a:schemeClr val="hlink"/>
                </a:solidFill>
                <a:hlinkClick r:id="rId3"/>
              </a:rPr>
              <a:t>parent club</a:t>
            </a:r>
            <a:r>
              <a:rPr lang="en-GB"/>
              <a:t> .</a:t>
            </a:r>
            <a:endParaRPr/>
          </a:p>
          <a:p>
            <a:pPr marL="114300" lvl="0" indent="0" algn="l" rtl="0">
              <a:lnSpc>
                <a:spcPct val="90000"/>
              </a:lnSpc>
              <a:spcBef>
                <a:spcPts val="518"/>
              </a:spcBef>
              <a:spcAft>
                <a:spcPts val="0"/>
              </a:spcAft>
              <a:buSzPts val="2590"/>
              <a:buNone/>
            </a:pPr>
            <a:r>
              <a:rPr lang="en-GB" sz="2590"/>
              <a:t>They recognise that, with schools closed, parents and carers may worry about how children are going to keep up with learning.</a:t>
            </a:r>
            <a:endParaRPr/>
          </a:p>
          <a:p>
            <a:pPr marL="114300" lvl="0" indent="0" algn="l" rtl="0">
              <a:lnSpc>
                <a:spcPct val="90000"/>
              </a:lnSpc>
              <a:spcBef>
                <a:spcPts val="518"/>
              </a:spcBef>
              <a:spcAft>
                <a:spcPts val="0"/>
              </a:spcAft>
              <a:buSzPts val="2590"/>
              <a:buNone/>
            </a:pPr>
            <a:r>
              <a:rPr lang="en-GB" sz="2590"/>
              <a:t>However, reassuringly, their advice is this:</a:t>
            </a:r>
            <a:endParaRPr/>
          </a:p>
          <a:p>
            <a:pPr marL="411480" lvl="1" indent="0" algn="l" rtl="0">
              <a:lnSpc>
                <a:spcPct val="90000"/>
              </a:lnSpc>
              <a:spcBef>
                <a:spcPts val="444"/>
              </a:spcBef>
              <a:spcAft>
                <a:spcPts val="0"/>
              </a:spcAft>
              <a:buSzPts val="2220"/>
              <a:buNone/>
            </a:pPr>
            <a:r>
              <a:rPr lang="en-GB" sz="2220"/>
              <a:t>‘We know that everyone’s situation is different and you’re already doing the most important job through supporting your children through what’s a really uncertain time for them, so don’t worry, no one expects you to be a teacher!  </a:t>
            </a:r>
            <a:r>
              <a:rPr lang="en-GB" sz="2220" b="1"/>
              <a:t>Remember they’re learning all the time from all the things you do together.’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5"/>
          <p:cNvSpPr txBox="1">
            <a:spLocks noGrp="1"/>
          </p:cNvSpPr>
          <p:nvPr>
            <p:ph type="title"/>
          </p:nvPr>
        </p:nvSpPr>
        <p:spPr>
          <a:xfrm>
            <a:off x="161764" y="189764"/>
            <a:ext cx="8244408"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How can we help our children to learn?</a:t>
            </a:r>
            <a:endParaRPr/>
          </a:p>
        </p:txBody>
      </p:sp>
      <p:sp>
        <p:nvSpPr>
          <p:cNvPr id="107" name="Google Shape;107;p15"/>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lnSpc>
                <a:spcPct val="140000"/>
              </a:lnSpc>
              <a:spcBef>
                <a:spcPts val="0"/>
              </a:spcBef>
              <a:spcAft>
                <a:spcPts val="0"/>
              </a:spcAft>
              <a:buSzPts val="2400"/>
              <a:buFont typeface="Noto Sans Symbols"/>
              <a:buChar char="▪"/>
            </a:pPr>
            <a:r>
              <a:rPr lang="en-GB" sz="2400">
                <a:latin typeface="Arial"/>
                <a:ea typeface="Arial"/>
                <a:cs typeface="Arial"/>
                <a:sym typeface="Arial"/>
              </a:rPr>
              <a:t>In this slideshow, we are going to think about:</a:t>
            </a:r>
            <a:endParaRPr/>
          </a:p>
          <a:p>
            <a:pPr marL="640080" lvl="1" indent="-228600" algn="l" rtl="0">
              <a:lnSpc>
                <a:spcPct val="140000"/>
              </a:lnSpc>
              <a:spcBef>
                <a:spcPts val="480"/>
              </a:spcBef>
              <a:spcAft>
                <a:spcPts val="0"/>
              </a:spcAft>
              <a:buSzPts val="2400"/>
              <a:buFont typeface="Noto Sans Symbols"/>
              <a:buChar char="▪"/>
            </a:pPr>
            <a:r>
              <a:rPr lang="en-GB" sz="2400">
                <a:latin typeface="Arial"/>
                <a:ea typeface="Arial"/>
                <a:cs typeface="Arial"/>
                <a:sym typeface="Arial"/>
              </a:rPr>
              <a:t>Brain development through the years (slides 7-18)</a:t>
            </a:r>
            <a:endParaRPr/>
          </a:p>
          <a:p>
            <a:pPr marL="640080" lvl="1" indent="-228600" algn="l" rtl="0">
              <a:lnSpc>
                <a:spcPct val="140000"/>
              </a:lnSpc>
              <a:spcBef>
                <a:spcPts val="480"/>
              </a:spcBef>
              <a:spcAft>
                <a:spcPts val="0"/>
              </a:spcAft>
              <a:buSzPts val="2400"/>
              <a:buFont typeface="Noto Sans Symbols"/>
              <a:buChar char="▪"/>
            </a:pPr>
            <a:r>
              <a:rPr lang="en-GB" sz="2400">
                <a:latin typeface="Arial"/>
                <a:ea typeface="Arial"/>
                <a:cs typeface="Arial"/>
                <a:sym typeface="Arial"/>
              </a:rPr>
              <a:t>Ways to support brain development (slides 19-21)</a:t>
            </a:r>
            <a:endParaRPr/>
          </a:p>
          <a:p>
            <a:pPr marL="640080" lvl="1" indent="-228600" algn="l" rtl="0">
              <a:lnSpc>
                <a:spcPct val="140000"/>
              </a:lnSpc>
              <a:spcBef>
                <a:spcPts val="480"/>
              </a:spcBef>
              <a:spcAft>
                <a:spcPts val="0"/>
              </a:spcAft>
              <a:buSzPts val="2400"/>
              <a:buFont typeface="Noto Sans Symbols"/>
              <a:buChar char="▪"/>
            </a:pPr>
            <a:r>
              <a:rPr lang="en-GB" sz="2400">
                <a:latin typeface="Arial"/>
                <a:ea typeface="Arial"/>
                <a:cs typeface="Arial"/>
                <a:sym typeface="Arial"/>
              </a:rPr>
              <a:t>Sleep  (slides 22-28)</a:t>
            </a:r>
            <a:endParaRPr/>
          </a:p>
          <a:p>
            <a:pPr marL="640080" lvl="1" indent="-228600" algn="l" rtl="0">
              <a:lnSpc>
                <a:spcPct val="140000"/>
              </a:lnSpc>
              <a:spcBef>
                <a:spcPts val="480"/>
              </a:spcBef>
              <a:spcAft>
                <a:spcPts val="0"/>
              </a:spcAft>
              <a:buSzPts val="2400"/>
              <a:buFont typeface="Noto Sans Symbols"/>
              <a:buChar char="▪"/>
            </a:pPr>
            <a:r>
              <a:rPr lang="en-GB" sz="2400">
                <a:latin typeface="Arial"/>
                <a:ea typeface="Arial"/>
                <a:cs typeface="Arial"/>
                <a:sym typeface="Arial"/>
              </a:rPr>
              <a:t>Screen time  (slides 29-31)</a:t>
            </a:r>
            <a:endParaRPr/>
          </a:p>
          <a:p>
            <a:pPr marL="640080" lvl="1" indent="-228600" algn="l" rtl="0">
              <a:lnSpc>
                <a:spcPct val="140000"/>
              </a:lnSpc>
              <a:spcBef>
                <a:spcPts val="480"/>
              </a:spcBef>
              <a:spcAft>
                <a:spcPts val="0"/>
              </a:spcAft>
              <a:buSzPts val="2400"/>
              <a:buFont typeface="Noto Sans Symbols"/>
              <a:buChar char="▪"/>
            </a:pPr>
            <a:r>
              <a:rPr lang="en-GB" sz="2400">
                <a:latin typeface="Arial"/>
                <a:ea typeface="Arial"/>
                <a:cs typeface="Arial"/>
                <a:sym typeface="Arial"/>
              </a:rPr>
              <a:t>Physical activity (slides 32-39)</a:t>
            </a:r>
            <a:endParaRPr/>
          </a:p>
          <a:p>
            <a:pPr marL="640080" lvl="1" indent="-228600" algn="l" rtl="0">
              <a:lnSpc>
                <a:spcPct val="140000"/>
              </a:lnSpc>
              <a:spcBef>
                <a:spcPts val="480"/>
              </a:spcBef>
              <a:spcAft>
                <a:spcPts val="0"/>
              </a:spcAft>
              <a:buSzPts val="2400"/>
              <a:buFont typeface="Noto Sans Symbols"/>
              <a:buChar char="▪"/>
            </a:pPr>
            <a:r>
              <a:rPr lang="en-GB" sz="2400">
                <a:latin typeface="Arial"/>
                <a:ea typeface="Arial"/>
                <a:cs typeface="Arial"/>
                <a:sym typeface="Arial"/>
              </a:rPr>
              <a:t>Healthy eating  (slide 41)</a:t>
            </a:r>
            <a:endParaRPr/>
          </a:p>
          <a:p>
            <a:pPr marL="640080" lvl="1" indent="-228600" algn="l" rtl="0">
              <a:lnSpc>
                <a:spcPct val="140000"/>
              </a:lnSpc>
              <a:spcBef>
                <a:spcPts val="480"/>
              </a:spcBef>
              <a:spcAft>
                <a:spcPts val="0"/>
              </a:spcAft>
              <a:buSzPts val="2400"/>
              <a:buFont typeface="Noto Sans Symbols"/>
              <a:buChar char="▪"/>
            </a:pPr>
            <a:r>
              <a:rPr lang="en-GB" sz="2400">
                <a:latin typeface="Arial"/>
                <a:ea typeface="Arial"/>
                <a:cs typeface="Arial"/>
                <a:sym typeface="Arial"/>
              </a:rPr>
              <a:t>Who to approach for further support (slide 42)</a:t>
            </a:r>
            <a:endParaRPr/>
          </a:p>
          <a:p>
            <a:pPr marL="640080" lvl="1" indent="-76200" algn="l" rtl="0">
              <a:lnSpc>
                <a:spcPct val="140000"/>
              </a:lnSpc>
              <a:spcBef>
                <a:spcPts val="480"/>
              </a:spcBef>
              <a:spcAft>
                <a:spcPts val="0"/>
              </a:spcAft>
              <a:buSzPts val="2400"/>
              <a:buFont typeface="Noto Sans Symbols"/>
              <a:buNone/>
            </a:pPr>
            <a:endParaRPr sz="2400">
              <a:latin typeface="Arial"/>
              <a:ea typeface="Arial"/>
              <a:cs typeface="Arial"/>
              <a:sym typeface="Arial"/>
            </a:endParaRPr>
          </a:p>
          <a:p>
            <a:pPr marL="342900" lvl="0" indent="-88900" algn="l" rtl="0">
              <a:lnSpc>
                <a:spcPct val="90000"/>
              </a:lnSpc>
              <a:spcBef>
                <a:spcPts val="440"/>
              </a:spcBef>
              <a:spcAft>
                <a:spcPts val="0"/>
              </a:spcAft>
              <a:buSzPts val="2200"/>
              <a:buFont typeface="Noto Sans Symbols"/>
              <a:buNone/>
            </a:pPr>
            <a:endParaRPr>
              <a:latin typeface="Arial"/>
              <a:ea typeface="Arial"/>
              <a:cs typeface="Arial"/>
              <a:sym typeface="Arial"/>
            </a:endParaRPr>
          </a:p>
        </p:txBody>
      </p:sp>
      <p:pic>
        <p:nvPicPr>
          <p:cNvPr id="108" name="Google Shape;108;p15" descr="image001"/>
          <p:cNvPicPr preferRelativeResize="0"/>
          <p:nvPr/>
        </p:nvPicPr>
        <p:blipFill rotWithShape="1">
          <a:blip r:embed="rId3">
            <a:alphaModFix/>
          </a:blip>
          <a:srcRect/>
          <a:stretch/>
        </p:blipFill>
        <p:spPr>
          <a:xfrm>
            <a:off x="4283968" y="6264010"/>
            <a:ext cx="3312368" cy="59399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GB"/>
              <a:t>Accompanying leaflet</a:t>
            </a:r>
            <a:endParaRPr/>
          </a:p>
        </p:txBody>
      </p:sp>
      <p:sp>
        <p:nvSpPr>
          <p:cNvPr id="114" name="Google Shape;114;p16"/>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400"/>
              <a:buChar char="•"/>
            </a:pPr>
            <a:r>
              <a:rPr lang="en-GB" sz="2400"/>
              <a:t>There are some optional activities during the slideshow which you might like to do to help you think further about how the information covered relates to your child.</a:t>
            </a:r>
            <a:endParaRPr/>
          </a:p>
          <a:p>
            <a:pPr marL="114300" lvl="0" indent="0" algn="l" rtl="0">
              <a:spcBef>
                <a:spcPts val="480"/>
              </a:spcBef>
              <a:spcAft>
                <a:spcPts val="0"/>
              </a:spcAft>
              <a:buSzPts val="2400"/>
              <a:buNone/>
            </a:pPr>
            <a:endParaRPr sz="2400"/>
          </a:p>
          <a:p>
            <a:pPr marL="342900" lvl="0" indent="-228600" algn="l" rtl="0">
              <a:spcBef>
                <a:spcPts val="480"/>
              </a:spcBef>
              <a:spcAft>
                <a:spcPts val="0"/>
              </a:spcAft>
              <a:buSzPts val="2400"/>
              <a:buChar char="•"/>
            </a:pPr>
            <a:r>
              <a:rPr lang="en-GB" sz="2400"/>
              <a:t>If you would like to do these activities, you will need to refer to our accompanying leaflet, also titled, ‘What the brain needs to learn.’</a:t>
            </a:r>
            <a:endParaRPr/>
          </a:p>
          <a:p>
            <a:pPr marL="342900" lvl="0" indent="-76200" algn="l" rtl="0">
              <a:spcBef>
                <a:spcPts val="480"/>
              </a:spcBef>
              <a:spcAft>
                <a:spcPts val="0"/>
              </a:spcAft>
              <a:buSzPts val="2400"/>
              <a:buNone/>
            </a:pPr>
            <a:endParaRPr sz="2400"/>
          </a:p>
          <a:p>
            <a:pPr marL="342900" lvl="0" indent="-228600" algn="l" rtl="0">
              <a:spcBef>
                <a:spcPts val="480"/>
              </a:spcBef>
              <a:spcAft>
                <a:spcPts val="0"/>
              </a:spcAft>
              <a:buSzPts val="2400"/>
              <a:buChar char="•"/>
            </a:pPr>
            <a:r>
              <a:rPr lang="en-GB" sz="2400"/>
              <a:t>This leaflet can also be printed so that you have something to refer back to in future.</a:t>
            </a:r>
            <a:endParaRPr/>
          </a:p>
          <a:p>
            <a:pPr marL="342900" lvl="0" indent="-88900" algn="l" rtl="0">
              <a:spcBef>
                <a:spcPts val="440"/>
              </a:spcBef>
              <a:spcAft>
                <a:spcPts val="0"/>
              </a:spcAft>
              <a:buSzPts val="22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200"/>
              <a:buFont typeface="Cambria"/>
              <a:buNone/>
            </a:pPr>
            <a:r>
              <a:rPr lang="en-GB" sz="3200"/>
              <a:t>Firstly, how would you answer these quiz questions?  We will find out the answers later.</a:t>
            </a:r>
            <a:endParaRPr/>
          </a:p>
        </p:txBody>
      </p:sp>
      <p:sp>
        <p:nvSpPr>
          <p:cNvPr id="120" name="Google Shape;120;p17"/>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400"/>
              <a:buChar char="•"/>
            </a:pPr>
            <a:r>
              <a:rPr lang="en-GB" sz="2400"/>
              <a:t>How old is your child? / How old are your children?</a:t>
            </a:r>
            <a:endParaRPr/>
          </a:p>
          <a:p>
            <a:pPr marL="342900" lvl="0" indent="-76200" algn="l" rtl="0">
              <a:spcBef>
                <a:spcPts val="480"/>
              </a:spcBef>
              <a:spcAft>
                <a:spcPts val="0"/>
              </a:spcAft>
              <a:buSzPts val="2400"/>
              <a:buNone/>
            </a:pPr>
            <a:endParaRPr sz="2400"/>
          </a:p>
          <a:p>
            <a:pPr marL="342900" lvl="0" indent="-228600" algn="l" rtl="0">
              <a:spcBef>
                <a:spcPts val="480"/>
              </a:spcBef>
              <a:spcAft>
                <a:spcPts val="0"/>
              </a:spcAft>
              <a:buSzPts val="2400"/>
              <a:buChar char="•"/>
            </a:pPr>
            <a:r>
              <a:rPr lang="en-GB" sz="2400"/>
              <a:t>How many hours sleep do you think they need each night?</a:t>
            </a:r>
            <a:endParaRPr/>
          </a:p>
          <a:p>
            <a:pPr marL="114300" lvl="0" indent="0" algn="l" rtl="0">
              <a:spcBef>
                <a:spcPts val="480"/>
              </a:spcBef>
              <a:spcAft>
                <a:spcPts val="0"/>
              </a:spcAft>
              <a:buSzPts val="2400"/>
              <a:buNone/>
            </a:pPr>
            <a:endParaRPr sz="2400"/>
          </a:p>
          <a:p>
            <a:pPr marL="342900" lvl="0" indent="-228600" algn="l" rtl="0">
              <a:spcBef>
                <a:spcPts val="480"/>
              </a:spcBef>
              <a:spcAft>
                <a:spcPts val="0"/>
              </a:spcAft>
              <a:buSzPts val="2400"/>
              <a:buChar char="•"/>
            </a:pPr>
            <a:r>
              <a:rPr lang="en-GB" sz="2400"/>
              <a:t>How many hours each day to you think 5-15 year olds spend on the internet on average?</a:t>
            </a:r>
            <a:endParaRPr/>
          </a:p>
          <a:p>
            <a:pPr marL="114300" lvl="0" indent="0" algn="l" rtl="0">
              <a:spcBef>
                <a:spcPts val="480"/>
              </a:spcBef>
              <a:spcAft>
                <a:spcPts val="0"/>
              </a:spcAft>
              <a:buSzPts val="2400"/>
              <a:buNone/>
            </a:pPr>
            <a:endParaRPr sz="2400"/>
          </a:p>
          <a:p>
            <a:pPr marL="342900" lvl="0" indent="-228600" algn="l" rtl="0">
              <a:spcBef>
                <a:spcPts val="480"/>
              </a:spcBef>
              <a:spcAft>
                <a:spcPts val="0"/>
              </a:spcAft>
              <a:buSzPts val="2400"/>
              <a:buChar char="•"/>
            </a:pPr>
            <a:r>
              <a:rPr lang="en-GB" sz="2400"/>
              <a:t>How many hours each day do you think 5-15 year olds spend watching TV on average?</a:t>
            </a:r>
            <a:endParaRPr/>
          </a:p>
          <a:p>
            <a:pPr marL="114300" lvl="0" indent="0" algn="l" rtl="0">
              <a:spcBef>
                <a:spcPts val="440"/>
              </a:spcBef>
              <a:spcAft>
                <a:spcPts val="0"/>
              </a:spcAft>
              <a:buSzPts val="2200"/>
              <a:buNone/>
            </a:pPr>
            <a:endParaRPr/>
          </a:p>
          <a:p>
            <a:pPr marL="342900" lvl="0" indent="-88900" algn="l" rtl="0">
              <a:spcBef>
                <a:spcPts val="440"/>
              </a:spcBef>
              <a:spcAft>
                <a:spcPts val="0"/>
              </a:spcAft>
              <a:buSzPts val="2200"/>
              <a:buNone/>
            </a:pPr>
            <a:endParaRPr/>
          </a:p>
          <a:p>
            <a:pPr marL="342900" lvl="0" indent="-88900" algn="l" rtl="0">
              <a:spcBef>
                <a:spcPts val="440"/>
              </a:spcBef>
              <a:spcAft>
                <a:spcPts val="0"/>
              </a:spcAft>
              <a:buSzPts val="22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8"/>
          <p:cNvSpPr/>
          <p:nvPr/>
        </p:nvSpPr>
        <p:spPr>
          <a:xfrm>
            <a:off x="1043608" y="836712"/>
            <a:ext cx="6552728" cy="5632311"/>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GB" sz="2400" b="0" i="0" u="none" strike="noStrike" cap="none">
                <a:solidFill>
                  <a:schemeClr val="dk1"/>
                </a:solidFill>
                <a:latin typeface="Calibri"/>
                <a:ea typeface="Calibri"/>
                <a:cs typeface="Calibri"/>
                <a:sym typeface="Calibri"/>
              </a:rPr>
              <a:t>How many hours each day do you think 5-15 year olds spend reading for pleasure on average?</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What proportion of 5-15 year olds do you think have access to the internet in their own room?</a:t>
            </a:r>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 </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How much exercise do you think a child/young person should be getting in a week?</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How much exercise do you think your child gets in a week?</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Which food groups should be included in a balanced diet?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p:nvPr/>
        </p:nvSpPr>
        <p:spPr>
          <a:xfrm>
            <a:off x="1979712" y="5543654"/>
            <a:ext cx="4824536" cy="2616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100">
                <a:solidFill>
                  <a:srgbClr val="7F7F7F"/>
                </a:solidFill>
                <a:latin typeface="Arial"/>
                <a:ea typeface="Arial"/>
                <a:cs typeface="Arial"/>
                <a:sym typeface="Arial"/>
              </a:rPr>
              <a:t>http://theaquabats.wikia.com/wiki/File:Neural_network_rotator.jpg#filelinks</a:t>
            </a:r>
            <a:endParaRPr/>
          </a:p>
        </p:txBody>
      </p:sp>
      <p:pic>
        <p:nvPicPr>
          <p:cNvPr id="132" name="Google Shape;132;p19" descr="C:\Users\victorias\Desktop\Neural_network_rotator.jpg"/>
          <p:cNvPicPr preferRelativeResize="0"/>
          <p:nvPr/>
        </p:nvPicPr>
        <p:blipFill rotWithShape="1">
          <a:blip r:embed="rId3">
            <a:alphaModFix/>
          </a:blip>
          <a:srcRect/>
          <a:stretch/>
        </p:blipFill>
        <p:spPr>
          <a:xfrm>
            <a:off x="1475656" y="1705670"/>
            <a:ext cx="5090914" cy="3818186"/>
          </a:xfrm>
          <a:prstGeom prst="rect">
            <a:avLst/>
          </a:prstGeom>
          <a:noFill/>
          <a:ln>
            <a:noFill/>
          </a:ln>
        </p:spPr>
      </p:pic>
      <p:pic>
        <p:nvPicPr>
          <p:cNvPr id="133" name="Google Shape;133;p19"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
        <p:nvSpPr>
          <p:cNvPr id="134" name="Google Shape;134;p1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Cambria"/>
              <a:buNone/>
            </a:pPr>
            <a:r>
              <a:rPr lang="en-GB" sz="3600"/>
              <a:t>Brain development through the years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20"/>
          <p:cNvPicPr preferRelativeResize="0"/>
          <p:nvPr/>
        </p:nvPicPr>
        <p:blipFill rotWithShape="1">
          <a:blip r:embed="rId3">
            <a:alphaModFix/>
          </a:blip>
          <a:srcRect t="17597" b="16630"/>
          <a:stretch/>
        </p:blipFill>
        <p:spPr>
          <a:xfrm>
            <a:off x="371533" y="1237084"/>
            <a:ext cx="7800867" cy="3848100"/>
          </a:xfrm>
          <a:prstGeom prst="rect">
            <a:avLst/>
          </a:prstGeom>
          <a:noFill/>
          <a:ln>
            <a:noFill/>
          </a:ln>
        </p:spPr>
      </p:pic>
      <p:pic>
        <p:nvPicPr>
          <p:cNvPr id="141" name="Google Shape;141;p20"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Ante-natal</a:t>
            </a:r>
            <a:endParaRPr/>
          </a:p>
        </p:txBody>
      </p:sp>
      <p:sp>
        <p:nvSpPr>
          <p:cNvPr id="148" name="Google Shape;148;p2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lnSpc>
                <a:spcPct val="150000"/>
              </a:lnSpc>
              <a:spcBef>
                <a:spcPts val="0"/>
              </a:spcBef>
              <a:spcAft>
                <a:spcPts val="0"/>
              </a:spcAft>
              <a:buSzPts val="2200"/>
              <a:buFont typeface="Noto Sans Symbols"/>
              <a:buChar char="▪"/>
            </a:pPr>
            <a:r>
              <a:rPr lang="en-GB">
                <a:latin typeface="Arial"/>
                <a:ea typeface="Arial"/>
                <a:cs typeface="Arial"/>
                <a:sym typeface="Arial"/>
              </a:rPr>
              <a:t>A child’s brain has already started developing</a:t>
            </a:r>
            <a:endParaRPr>
              <a:latin typeface="Arial"/>
              <a:ea typeface="Arial"/>
              <a:cs typeface="Arial"/>
              <a:sym typeface="Arial"/>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All five senses begin to function before birth</a:t>
            </a:r>
            <a:endParaRPr>
              <a:latin typeface="Arial"/>
              <a:ea typeface="Arial"/>
              <a:cs typeface="Arial"/>
              <a:sym typeface="Arial"/>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During this time, prenatal sensory experiences help shape the brain and nervous system.</a:t>
            </a:r>
            <a:endParaRPr/>
          </a:p>
          <a:p>
            <a:pPr marL="342900" lvl="0" indent="-88900" algn="l" rtl="0">
              <a:spcBef>
                <a:spcPts val="440"/>
              </a:spcBef>
              <a:spcAft>
                <a:spcPts val="0"/>
              </a:spcAft>
              <a:buSzPts val="2200"/>
              <a:buNone/>
            </a:pPr>
            <a:endParaRPr/>
          </a:p>
        </p:txBody>
      </p:sp>
      <p:pic>
        <p:nvPicPr>
          <p:cNvPr id="149" name="Google Shape;149;p21" descr="image001"/>
          <p:cNvPicPr preferRelativeResize="0"/>
          <p:nvPr/>
        </p:nvPicPr>
        <p:blipFill rotWithShape="1">
          <a:blip r:embed="rId3">
            <a:alphaModFix/>
          </a:blip>
          <a:srcRect/>
          <a:stretch/>
        </p:blipFill>
        <p:spPr>
          <a:xfrm>
            <a:off x="4283968" y="6093296"/>
            <a:ext cx="3312368" cy="59399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2 – 6 months old</a:t>
            </a:r>
            <a:endParaRPr/>
          </a:p>
        </p:txBody>
      </p:sp>
      <p:sp>
        <p:nvSpPr>
          <p:cNvPr id="156" name="Google Shape;156;p22"/>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As the picture shows, significant ‘wiring’ of the brain occurs</a:t>
            </a:r>
            <a:endParaRPr>
              <a:latin typeface="Arial"/>
              <a:ea typeface="Arial"/>
              <a:cs typeface="Arial"/>
              <a:sym typeface="Arial"/>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Baby’s brain is developing as a result of the experiences and relationships they are exposed to each day </a:t>
            </a:r>
            <a:endParaRPr>
              <a:latin typeface="Arial"/>
              <a:ea typeface="Arial"/>
              <a:cs typeface="Arial"/>
              <a:sym typeface="Arial"/>
            </a:endParaRPr>
          </a:p>
        </p:txBody>
      </p:sp>
      <p:pic>
        <p:nvPicPr>
          <p:cNvPr id="157" name="Google Shape;157;p22"/>
          <p:cNvPicPr preferRelativeResize="0"/>
          <p:nvPr/>
        </p:nvPicPr>
        <p:blipFill rotWithShape="1">
          <a:blip r:embed="rId3">
            <a:alphaModFix/>
          </a:blip>
          <a:srcRect r="66371"/>
          <a:stretch/>
        </p:blipFill>
        <p:spPr>
          <a:xfrm>
            <a:off x="1003664" y="3429000"/>
            <a:ext cx="1696128" cy="2880320"/>
          </a:xfrm>
          <a:prstGeom prst="rect">
            <a:avLst/>
          </a:prstGeom>
          <a:noFill/>
          <a:ln>
            <a:noFill/>
          </a:ln>
        </p:spPr>
      </p:pic>
      <p:pic>
        <p:nvPicPr>
          <p:cNvPr id="158" name="Google Shape;158;p22"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6 – 12 months old</a:t>
            </a:r>
            <a:endParaRPr/>
          </a:p>
        </p:txBody>
      </p:sp>
      <p:sp>
        <p:nvSpPr>
          <p:cNvPr id="165" name="Google Shape;165;p2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lnSpc>
                <a:spcPct val="150000"/>
              </a:lnSpc>
              <a:spcBef>
                <a:spcPts val="0"/>
              </a:spcBef>
              <a:spcAft>
                <a:spcPts val="0"/>
              </a:spcAft>
              <a:buSzPts val="2200"/>
              <a:buFont typeface="Noto Sans Symbols"/>
              <a:buChar char="▪"/>
            </a:pPr>
            <a:r>
              <a:rPr lang="en-GB">
                <a:latin typeface="Arial"/>
                <a:ea typeface="Arial"/>
                <a:cs typeface="Arial"/>
                <a:sym typeface="Arial"/>
              </a:rPr>
              <a:t>Baby’s brain has already undergone a rapid growth spurt that helps form connections between what they see, hear, feel, taste and smell.</a:t>
            </a:r>
            <a:endParaRPr/>
          </a:p>
          <a:p>
            <a:pPr marL="342900" lvl="0" indent="-88900" algn="l" rtl="0">
              <a:spcBef>
                <a:spcPts val="440"/>
              </a:spcBef>
              <a:spcAft>
                <a:spcPts val="0"/>
              </a:spcAft>
              <a:buSzPts val="2200"/>
              <a:buNone/>
            </a:pPr>
            <a:endParaRPr/>
          </a:p>
        </p:txBody>
      </p:sp>
      <p:pic>
        <p:nvPicPr>
          <p:cNvPr id="166" name="Google Shape;166;p23" descr="image001"/>
          <p:cNvPicPr preferRelativeResize="0"/>
          <p:nvPr/>
        </p:nvPicPr>
        <p:blipFill rotWithShape="1">
          <a:blip r:embed="rId3">
            <a:alphaModFix/>
          </a:blip>
          <a:srcRect/>
          <a:stretch/>
        </p:blipFill>
        <p:spPr>
          <a:xfrm>
            <a:off x="4283968" y="6093296"/>
            <a:ext cx="3312368" cy="59399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3 years old</a:t>
            </a:r>
            <a:endParaRPr/>
          </a:p>
        </p:txBody>
      </p:sp>
      <p:sp>
        <p:nvSpPr>
          <p:cNvPr id="173" name="Google Shape;173;p24"/>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lnSpc>
                <a:spcPct val="150000"/>
              </a:lnSpc>
              <a:spcBef>
                <a:spcPts val="0"/>
              </a:spcBef>
              <a:spcAft>
                <a:spcPts val="0"/>
              </a:spcAft>
              <a:buSzPts val="2200"/>
              <a:buFont typeface="Noto Sans Symbols"/>
              <a:buChar char="▪"/>
            </a:pPr>
            <a:r>
              <a:rPr lang="en-GB">
                <a:latin typeface="Arial"/>
                <a:ea typeface="Arial"/>
                <a:cs typeface="Arial"/>
                <a:sym typeface="Arial"/>
              </a:rPr>
              <a:t>By three years of age a child’s brain has around 1000 trillion brain connections (synapses). </a:t>
            </a:r>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The early years are a rapid period of brain development.</a:t>
            </a:r>
            <a:endParaRPr/>
          </a:p>
        </p:txBody>
      </p:sp>
      <p:pic>
        <p:nvPicPr>
          <p:cNvPr id="174" name="Google Shape;174;p24" descr="image001"/>
          <p:cNvPicPr preferRelativeResize="0"/>
          <p:nvPr/>
        </p:nvPicPr>
        <p:blipFill rotWithShape="1">
          <a:blip r:embed="rId3">
            <a:alphaModFix/>
          </a:blip>
          <a:srcRect/>
          <a:stretch/>
        </p:blipFill>
        <p:spPr>
          <a:xfrm>
            <a:off x="4283968" y="6093296"/>
            <a:ext cx="3312368" cy="59399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5"/>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4 – 5 years old</a:t>
            </a:r>
            <a:endParaRPr/>
          </a:p>
        </p:txBody>
      </p:sp>
      <p:sp>
        <p:nvSpPr>
          <p:cNvPr id="181" name="Google Shape;181;p25"/>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lnSpc>
                <a:spcPct val="150000"/>
              </a:lnSpc>
              <a:spcBef>
                <a:spcPts val="0"/>
              </a:spcBef>
              <a:spcAft>
                <a:spcPts val="0"/>
              </a:spcAft>
              <a:buSzPts val="2200"/>
              <a:buFont typeface="Noto Sans Symbols"/>
              <a:buChar char="▪"/>
            </a:pPr>
            <a:r>
              <a:rPr lang="en-GB">
                <a:latin typeface="Arial"/>
                <a:ea typeface="Arial"/>
                <a:cs typeface="Arial"/>
                <a:sym typeface="Arial"/>
              </a:rPr>
              <a:t>By school age, a child’s brain development is built upon the now solid foundation created in the first five years. </a:t>
            </a:r>
            <a:endParaRPr/>
          </a:p>
        </p:txBody>
      </p:sp>
      <p:pic>
        <p:nvPicPr>
          <p:cNvPr id="182" name="Google Shape;182;p25"/>
          <p:cNvPicPr preferRelativeResize="0"/>
          <p:nvPr/>
        </p:nvPicPr>
        <p:blipFill rotWithShape="1">
          <a:blip r:embed="rId3">
            <a:alphaModFix/>
          </a:blip>
          <a:srcRect r="32742"/>
          <a:stretch/>
        </p:blipFill>
        <p:spPr>
          <a:xfrm>
            <a:off x="755576" y="2571701"/>
            <a:ext cx="3888432" cy="3301617"/>
          </a:xfrm>
          <a:prstGeom prst="rect">
            <a:avLst/>
          </a:prstGeom>
          <a:noFill/>
          <a:ln>
            <a:noFill/>
          </a:ln>
        </p:spPr>
      </p:pic>
      <p:pic>
        <p:nvPicPr>
          <p:cNvPr id="183" name="Google Shape;183;p25"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6 – 7 years old</a:t>
            </a:r>
            <a:endParaRPr/>
          </a:p>
        </p:txBody>
      </p:sp>
      <p:sp>
        <p:nvSpPr>
          <p:cNvPr id="190" name="Google Shape;190;p26"/>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lnSpc>
                <a:spcPct val="150000"/>
              </a:lnSpc>
              <a:spcBef>
                <a:spcPts val="0"/>
              </a:spcBef>
              <a:spcAft>
                <a:spcPts val="0"/>
              </a:spcAft>
              <a:buSzPts val="2200"/>
              <a:buFont typeface="Noto Sans Symbols"/>
              <a:buChar char="▪"/>
            </a:pPr>
            <a:r>
              <a:rPr lang="en-GB">
                <a:latin typeface="Arial"/>
                <a:ea typeface="Arial"/>
                <a:cs typeface="Arial"/>
                <a:sym typeface="Arial"/>
              </a:rPr>
              <a:t>The brain development of children at this stage accelerates as they receive opportunities at school to learn new mental skills and concepts. </a:t>
            </a:r>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At this stage of brain development, learning takes place most effectively through concrete (hands on) play experiences.</a:t>
            </a:r>
            <a:endParaRPr/>
          </a:p>
          <a:p>
            <a:pPr marL="342900" lvl="0" indent="-88900" algn="l" rtl="0">
              <a:spcBef>
                <a:spcPts val="440"/>
              </a:spcBef>
              <a:spcAft>
                <a:spcPts val="0"/>
              </a:spcAft>
              <a:buSzPts val="2200"/>
              <a:buFont typeface="Noto Sans Symbols"/>
              <a:buNone/>
            </a:pPr>
            <a:endParaRPr>
              <a:latin typeface="Arial"/>
              <a:ea typeface="Arial"/>
              <a:cs typeface="Arial"/>
              <a:sym typeface="Arial"/>
            </a:endParaRPr>
          </a:p>
        </p:txBody>
      </p:sp>
      <p:pic>
        <p:nvPicPr>
          <p:cNvPr id="191" name="Google Shape;191;p26" descr="image001"/>
          <p:cNvPicPr preferRelativeResize="0"/>
          <p:nvPr/>
        </p:nvPicPr>
        <p:blipFill rotWithShape="1">
          <a:blip r:embed="rId3">
            <a:alphaModFix/>
          </a:blip>
          <a:srcRect/>
          <a:stretch/>
        </p:blipFill>
        <p:spPr>
          <a:xfrm>
            <a:off x="4283968" y="6093296"/>
            <a:ext cx="3312368" cy="59399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8 – 10 years old</a:t>
            </a:r>
            <a:endParaRPr/>
          </a:p>
        </p:txBody>
      </p:sp>
      <p:sp>
        <p:nvSpPr>
          <p:cNvPr id="198" name="Google Shape;198;p27"/>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lnSpc>
                <a:spcPct val="150000"/>
              </a:lnSpc>
              <a:spcBef>
                <a:spcPts val="0"/>
              </a:spcBef>
              <a:spcAft>
                <a:spcPts val="0"/>
              </a:spcAft>
              <a:buSzPts val="2200"/>
              <a:buFont typeface="Noto Sans Symbols"/>
              <a:buChar char="▪"/>
            </a:pPr>
            <a:r>
              <a:rPr lang="en-GB">
                <a:latin typeface="Arial"/>
                <a:ea typeface="Arial"/>
                <a:cs typeface="Arial"/>
                <a:sym typeface="Arial"/>
              </a:rPr>
              <a:t>As their brains continue to develop, children at this stage have a growing need for independence in their decision-making and thinking process. </a:t>
            </a:r>
            <a:endParaRPr/>
          </a:p>
        </p:txBody>
      </p:sp>
      <p:pic>
        <p:nvPicPr>
          <p:cNvPr id="199" name="Google Shape;199;p27" descr="image001"/>
          <p:cNvPicPr preferRelativeResize="0"/>
          <p:nvPr/>
        </p:nvPicPr>
        <p:blipFill rotWithShape="1">
          <a:blip r:embed="rId3">
            <a:alphaModFix/>
          </a:blip>
          <a:srcRect/>
          <a:stretch/>
        </p:blipFill>
        <p:spPr>
          <a:xfrm>
            <a:off x="4283968" y="6093296"/>
            <a:ext cx="3312368" cy="59399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The teenage brain</a:t>
            </a:r>
            <a:endParaRPr/>
          </a:p>
        </p:txBody>
      </p:sp>
      <p:sp>
        <p:nvSpPr>
          <p:cNvPr id="205" name="Google Shape;205;p28"/>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lnSpc>
                <a:spcPct val="150000"/>
              </a:lnSpc>
              <a:spcBef>
                <a:spcPts val="0"/>
              </a:spcBef>
              <a:spcAft>
                <a:spcPts val="0"/>
              </a:spcAft>
              <a:buSzPts val="2200"/>
              <a:buFont typeface="Noto Sans Symbols"/>
              <a:buChar char="▪"/>
            </a:pPr>
            <a:r>
              <a:rPr lang="en-GB">
                <a:latin typeface="Arial"/>
                <a:ea typeface="Arial"/>
                <a:cs typeface="Arial"/>
                <a:sym typeface="Arial"/>
              </a:rPr>
              <a:t>During this time, your teenager’s brain undergoes a massive reorganisation. </a:t>
            </a:r>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Brain connections become stronger and faster. </a:t>
            </a:r>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Unused connections are ’pruned’.</a:t>
            </a:r>
            <a:endParaRPr/>
          </a:p>
        </p:txBody>
      </p:sp>
      <p:pic>
        <p:nvPicPr>
          <p:cNvPr id="206" name="Google Shape;206;p28" descr="image001"/>
          <p:cNvPicPr preferRelativeResize="0"/>
          <p:nvPr/>
        </p:nvPicPr>
        <p:blipFill rotWithShape="1">
          <a:blip r:embed="rId3">
            <a:alphaModFix/>
          </a:blip>
          <a:srcRect/>
          <a:stretch/>
        </p:blipFill>
        <p:spPr>
          <a:xfrm>
            <a:off x="4283968" y="6093296"/>
            <a:ext cx="3312368" cy="59399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29"/>
          <p:cNvPicPr preferRelativeResize="0"/>
          <p:nvPr/>
        </p:nvPicPr>
        <p:blipFill rotWithShape="1">
          <a:blip r:embed="rId3">
            <a:alphaModFix/>
          </a:blip>
          <a:srcRect r="50"/>
          <a:stretch/>
        </p:blipFill>
        <p:spPr>
          <a:xfrm>
            <a:off x="755576" y="2060848"/>
            <a:ext cx="5778574" cy="3301617"/>
          </a:xfrm>
          <a:prstGeom prst="rect">
            <a:avLst/>
          </a:prstGeom>
          <a:noFill/>
          <a:ln>
            <a:noFill/>
          </a:ln>
        </p:spPr>
      </p:pic>
      <p:sp>
        <p:nvSpPr>
          <p:cNvPr id="213" name="Google Shape;213;p2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The teenage brain</a:t>
            </a:r>
            <a:endParaRPr/>
          </a:p>
        </p:txBody>
      </p:sp>
      <p:pic>
        <p:nvPicPr>
          <p:cNvPr id="214" name="Google Shape;214;p29"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30" descr="https://hugs4kidsblog.files.wordpress.com/2012/05/usnews_brain1-1.png?w=490&amp;h=372"/>
          <p:cNvPicPr preferRelativeResize="0"/>
          <p:nvPr/>
        </p:nvPicPr>
        <p:blipFill rotWithShape="1">
          <a:blip r:embed="rId3">
            <a:alphaModFix/>
          </a:blip>
          <a:srcRect/>
          <a:stretch/>
        </p:blipFill>
        <p:spPr>
          <a:xfrm>
            <a:off x="539552" y="413956"/>
            <a:ext cx="7272808" cy="5535324"/>
          </a:xfrm>
          <a:prstGeom prst="rect">
            <a:avLst/>
          </a:prstGeom>
          <a:noFill/>
          <a:ln>
            <a:noFill/>
          </a:ln>
        </p:spPr>
      </p:pic>
      <p:cxnSp>
        <p:nvCxnSpPr>
          <p:cNvPr id="221" name="Google Shape;221;p30"/>
          <p:cNvCxnSpPr/>
          <p:nvPr/>
        </p:nvCxnSpPr>
        <p:spPr>
          <a:xfrm rot="10800000">
            <a:off x="7525079" y="5022468"/>
            <a:ext cx="0" cy="782796"/>
          </a:xfrm>
          <a:prstGeom prst="straightConnector1">
            <a:avLst/>
          </a:prstGeom>
          <a:noFill/>
          <a:ln w="25400" cap="flat" cmpd="sng">
            <a:solidFill>
              <a:schemeClr val="accent1"/>
            </a:solidFill>
            <a:prstDash val="solid"/>
            <a:round/>
            <a:headEnd type="none" w="sm" len="sm"/>
            <a:tailEnd type="stealth" w="med" len="med"/>
          </a:ln>
        </p:spPr>
      </p:cxnSp>
      <p:sp>
        <p:nvSpPr>
          <p:cNvPr id="222" name="Google Shape;222;p30"/>
          <p:cNvSpPr txBox="1"/>
          <p:nvPr/>
        </p:nvSpPr>
        <p:spPr>
          <a:xfrm>
            <a:off x="6382755" y="5754742"/>
            <a:ext cx="1984693" cy="3385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600" b="1">
                <a:solidFill>
                  <a:schemeClr val="dk1"/>
                </a:solidFill>
                <a:latin typeface="Arial"/>
                <a:ea typeface="Arial"/>
                <a:cs typeface="Arial"/>
                <a:sym typeface="Arial"/>
              </a:rPr>
              <a:t>Pre-frontal cortex</a:t>
            </a:r>
            <a:endParaRPr/>
          </a:p>
        </p:txBody>
      </p:sp>
      <p:pic>
        <p:nvPicPr>
          <p:cNvPr id="223" name="Google Shape;223;p30"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1"/>
          <p:cNvSpPr txBox="1">
            <a:spLocks noGrp="1"/>
          </p:cNvSpPr>
          <p:nvPr>
            <p:ph type="title"/>
          </p:nvPr>
        </p:nvSpPr>
        <p:spPr>
          <a:xfrm>
            <a:off x="467544" y="188640"/>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Ways to support brain development</a:t>
            </a:r>
            <a:endParaRPr/>
          </a:p>
        </p:txBody>
      </p:sp>
      <p:sp>
        <p:nvSpPr>
          <p:cNvPr id="230" name="Google Shape;230;p31"/>
          <p:cNvSpPr txBox="1">
            <a:spLocks noGrp="1"/>
          </p:cNvSpPr>
          <p:nvPr>
            <p:ph type="body" idx="1"/>
          </p:nvPr>
        </p:nvSpPr>
        <p:spPr>
          <a:xfrm>
            <a:off x="323528" y="1483841"/>
            <a:ext cx="4104456" cy="4537447"/>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Talk, talk, talk.</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Play music to your baby.</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Watch your young child notice the world around them.</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Create routines.</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Make time to read with your child each day.</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Follow your child’s lead when playing.</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Play sharing and turn-taking games.</a:t>
            </a:r>
            <a:endParaRPr/>
          </a:p>
          <a:p>
            <a:pPr marL="342900" lvl="0" indent="-88900" algn="l" rtl="0">
              <a:spcBef>
                <a:spcPts val="440"/>
              </a:spcBef>
              <a:spcAft>
                <a:spcPts val="0"/>
              </a:spcAft>
              <a:buSzPts val="2200"/>
              <a:buFont typeface="Noto Sans Symbols"/>
              <a:buNone/>
            </a:pPr>
            <a:endParaRPr/>
          </a:p>
        </p:txBody>
      </p:sp>
      <p:sp>
        <p:nvSpPr>
          <p:cNvPr id="231" name="Google Shape;231;p31"/>
          <p:cNvSpPr txBox="1"/>
          <p:nvPr/>
        </p:nvSpPr>
        <p:spPr>
          <a:xfrm>
            <a:off x="4283968" y="1484784"/>
            <a:ext cx="4248472" cy="4536504"/>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2200"/>
              <a:buFont typeface="Noto Sans Symbols"/>
              <a:buChar char="▪"/>
            </a:pPr>
            <a:r>
              <a:rPr lang="en-GB" sz="2200">
                <a:solidFill>
                  <a:schemeClr val="dk1"/>
                </a:solidFill>
                <a:latin typeface="Arial"/>
                <a:ea typeface="Arial"/>
                <a:cs typeface="Arial"/>
                <a:sym typeface="Arial"/>
              </a:rPr>
              <a:t>Ask your child ‘I wonder’ questions.</a:t>
            </a:r>
            <a:endParaRPr/>
          </a:p>
          <a:p>
            <a:pPr marL="342900" marR="0" lvl="0" indent="-228600" algn="l" rtl="0">
              <a:spcBef>
                <a:spcPts val="440"/>
              </a:spcBef>
              <a:spcAft>
                <a:spcPts val="0"/>
              </a:spcAft>
              <a:buClr>
                <a:schemeClr val="accent1"/>
              </a:buClr>
              <a:buSzPts val="2200"/>
              <a:buFont typeface="Noto Sans Symbols"/>
              <a:buChar char="▪"/>
            </a:pPr>
            <a:r>
              <a:rPr lang="en-GB" sz="2200">
                <a:solidFill>
                  <a:schemeClr val="dk1"/>
                </a:solidFill>
                <a:latin typeface="Arial"/>
                <a:ea typeface="Arial"/>
                <a:cs typeface="Arial"/>
                <a:sym typeface="Arial"/>
              </a:rPr>
              <a:t>Let your child do things for themselves.</a:t>
            </a:r>
            <a:endParaRPr/>
          </a:p>
          <a:p>
            <a:pPr marL="342900" marR="0" lvl="0" indent="-228600" algn="l" rtl="0">
              <a:spcBef>
                <a:spcPts val="440"/>
              </a:spcBef>
              <a:spcAft>
                <a:spcPts val="0"/>
              </a:spcAft>
              <a:buClr>
                <a:schemeClr val="accent1"/>
              </a:buClr>
              <a:buSzPts val="2200"/>
              <a:buFont typeface="Noto Sans Symbols"/>
              <a:buChar char="▪"/>
            </a:pPr>
            <a:r>
              <a:rPr lang="en-GB" sz="2200">
                <a:solidFill>
                  <a:schemeClr val="dk1"/>
                </a:solidFill>
                <a:latin typeface="Arial"/>
                <a:ea typeface="Arial"/>
                <a:cs typeface="Arial"/>
                <a:sym typeface="Arial"/>
              </a:rPr>
              <a:t>Let your child help with simple chores around the house. </a:t>
            </a:r>
            <a:endParaRPr/>
          </a:p>
          <a:p>
            <a:pPr marL="342900" marR="0" lvl="0" indent="-228600" algn="l" rtl="0">
              <a:spcBef>
                <a:spcPts val="440"/>
              </a:spcBef>
              <a:spcAft>
                <a:spcPts val="0"/>
              </a:spcAft>
              <a:buClr>
                <a:schemeClr val="accent1"/>
              </a:buClr>
              <a:buSzPts val="2200"/>
              <a:buFont typeface="Noto Sans Symbols"/>
              <a:buChar char="▪"/>
            </a:pPr>
            <a:r>
              <a:rPr lang="en-GB" sz="2200">
                <a:solidFill>
                  <a:schemeClr val="dk1"/>
                </a:solidFill>
                <a:latin typeface="Arial"/>
                <a:ea typeface="Arial"/>
                <a:cs typeface="Arial"/>
                <a:sym typeface="Arial"/>
              </a:rPr>
              <a:t>Act out stories together from books, television or your child’s imagination. </a:t>
            </a:r>
            <a:endParaRPr/>
          </a:p>
          <a:p>
            <a:pPr marL="342900" marR="0" lvl="0" indent="-228600" algn="l" rtl="0">
              <a:spcBef>
                <a:spcPts val="440"/>
              </a:spcBef>
              <a:spcAft>
                <a:spcPts val="0"/>
              </a:spcAft>
              <a:buClr>
                <a:schemeClr val="accent1"/>
              </a:buClr>
              <a:buSzPts val="2200"/>
              <a:buFont typeface="Noto Sans Symbols"/>
              <a:buChar char="▪"/>
            </a:pPr>
            <a:r>
              <a:rPr lang="en-GB" sz="2200">
                <a:solidFill>
                  <a:schemeClr val="dk1"/>
                </a:solidFill>
                <a:latin typeface="Arial"/>
                <a:ea typeface="Arial"/>
                <a:cs typeface="Arial"/>
                <a:sym typeface="Arial"/>
              </a:rPr>
              <a:t>Encourage your child to spend plenty of time playing.</a:t>
            </a:r>
            <a:endParaRPr/>
          </a:p>
        </p:txBody>
      </p:sp>
      <p:pic>
        <p:nvPicPr>
          <p:cNvPr id="232" name="Google Shape;232;p31" descr="image001"/>
          <p:cNvPicPr preferRelativeResize="0"/>
          <p:nvPr/>
        </p:nvPicPr>
        <p:blipFill rotWithShape="1">
          <a:blip r:embed="rId3">
            <a:alphaModFix/>
          </a:blip>
          <a:srcRect/>
          <a:stretch/>
        </p:blipFill>
        <p:spPr>
          <a:xfrm>
            <a:off x="4283968" y="6093296"/>
            <a:ext cx="3312368" cy="59399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2"/>
          <p:cNvSpPr txBox="1">
            <a:spLocks noGrp="1"/>
          </p:cNvSpPr>
          <p:nvPr>
            <p:ph type="title"/>
          </p:nvPr>
        </p:nvSpPr>
        <p:spPr>
          <a:xfrm>
            <a:off x="467544" y="188640"/>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Activity</a:t>
            </a:r>
            <a:endParaRPr/>
          </a:p>
        </p:txBody>
      </p:sp>
      <p:sp>
        <p:nvSpPr>
          <p:cNvPr id="239" name="Google Shape;239;p32"/>
          <p:cNvSpPr txBox="1">
            <a:spLocks noGrp="1"/>
          </p:cNvSpPr>
          <p:nvPr>
            <p:ph type="body" idx="1"/>
          </p:nvPr>
        </p:nvSpPr>
        <p:spPr>
          <a:xfrm>
            <a:off x="323528" y="1483841"/>
            <a:ext cx="7416824" cy="4177407"/>
          </a:xfrm>
          <a:prstGeom prst="rect">
            <a:avLst/>
          </a:prstGeom>
          <a:noFill/>
          <a:ln>
            <a:noFill/>
          </a:ln>
        </p:spPr>
        <p:txBody>
          <a:bodyPr spcFirstLastPara="1" wrap="square" lIns="91425" tIns="45700" rIns="91425" bIns="45700" anchor="t" anchorCtr="0">
            <a:noAutofit/>
          </a:bodyPr>
          <a:lstStyle/>
          <a:p>
            <a:pPr marL="342900" lvl="0" indent="-228600" algn="l" rtl="0">
              <a:lnSpc>
                <a:spcPct val="150000"/>
              </a:lnSpc>
              <a:spcBef>
                <a:spcPts val="0"/>
              </a:spcBef>
              <a:spcAft>
                <a:spcPts val="0"/>
              </a:spcAft>
              <a:buSzPts val="2200"/>
              <a:buFont typeface="Noto Sans Symbols"/>
              <a:buChar char="▪"/>
            </a:pPr>
            <a:r>
              <a:rPr lang="en-GB">
                <a:latin typeface="Arial"/>
                <a:ea typeface="Arial"/>
                <a:cs typeface="Arial"/>
                <a:sym typeface="Arial"/>
              </a:rPr>
              <a:t>Have a look in the leaflet at the brain development section.</a:t>
            </a:r>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Choose the age section(s) most relevant to you.</a:t>
            </a:r>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Think about your child / children</a:t>
            </a:r>
            <a:endParaRPr/>
          </a:p>
          <a:p>
            <a:pPr marL="640080" lvl="1" indent="-228600" algn="l" rtl="0">
              <a:lnSpc>
                <a:spcPct val="150000"/>
              </a:lnSpc>
              <a:spcBef>
                <a:spcPts val="400"/>
              </a:spcBef>
              <a:spcAft>
                <a:spcPts val="0"/>
              </a:spcAft>
              <a:buSzPts val="2000"/>
              <a:buFont typeface="Noto Sans Symbols"/>
              <a:buChar char="▪"/>
            </a:pPr>
            <a:r>
              <a:rPr lang="en-GB">
                <a:latin typeface="Arial"/>
                <a:ea typeface="Arial"/>
                <a:cs typeface="Arial"/>
                <a:sym typeface="Arial"/>
              </a:rPr>
              <a:t>What do you do already?</a:t>
            </a:r>
            <a:endParaRPr/>
          </a:p>
          <a:p>
            <a:pPr marL="640080" lvl="1" indent="-228600" algn="l" rtl="0">
              <a:lnSpc>
                <a:spcPct val="150000"/>
              </a:lnSpc>
              <a:spcBef>
                <a:spcPts val="400"/>
              </a:spcBef>
              <a:spcAft>
                <a:spcPts val="0"/>
              </a:spcAft>
              <a:buSzPts val="2000"/>
              <a:buFont typeface="Noto Sans Symbols"/>
              <a:buChar char="▪"/>
            </a:pPr>
            <a:r>
              <a:rPr lang="en-GB">
                <a:latin typeface="Arial"/>
                <a:ea typeface="Arial"/>
                <a:cs typeface="Arial"/>
                <a:sym typeface="Arial"/>
              </a:rPr>
              <a:t>What are these ideas making you think?</a:t>
            </a:r>
            <a:endParaRPr/>
          </a:p>
        </p:txBody>
      </p:sp>
      <p:pic>
        <p:nvPicPr>
          <p:cNvPr id="240" name="Google Shape;240;p32" descr="image001"/>
          <p:cNvPicPr preferRelativeResize="0"/>
          <p:nvPr/>
        </p:nvPicPr>
        <p:blipFill rotWithShape="1">
          <a:blip r:embed="rId3">
            <a:alphaModFix/>
          </a:blip>
          <a:srcRect/>
          <a:stretch/>
        </p:blipFill>
        <p:spPr>
          <a:xfrm>
            <a:off x="4283968" y="6093296"/>
            <a:ext cx="3312368" cy="59399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3"/>
          <p:cNvSpPr txBox="1">
            <a:spLocks noGrp="1"/>
          </p:cNvSpPr>
          <p:nvPr>
            <p:ph type="title"/>
          </p:nvPr>
        </p:nvSpPr>
        <p:spPr>
          <a:xfrm>
            <a:off x="457200" y="274638"/>
            <a:ext cx="7620000" cy="178621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GB"/>
              <a:t>Brain development helps the brain learn new things </a:t>
            </a:r>
            <a:endParaRPr/>
          </a:p>
        </p:txBody>
      </p:sp>
      <p:sp>
        <p:nvSpPr>
          <p:cNvPr id="246" name="Google Shape;246;p33"/>
          <p:cNvSpPr txBox="1">
            <a:spLocks noGrp="1"/>
          </p:cNvSpPr>
          <p:nvPr>
            <p:ph type="body" idx="1"/>
          </p:nvPr>
        </p:nvSpPr>
        <p:spPr>
          <a:xfrm>
            <a:off x="457200" y="2564904"/>
            <a:ext cx="7620000" cy="3835896"/>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3600"/>
              <a:buChar char="•"/>
            </a:pPr>
            <a:r>
              <a:rPr lang="en-GB" sz="3600"/>
              <a:t>Now we are going to think about some other things that our children need to get in order to learn most effectively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We need </a:t>
            </a:r>
            <a:r>
              <a:rPr lang="en-GB" sz="4000">
                <a:solidFill>
                  <a:srgbClr val="FF0000"/>
                </a:solidFill>
              </a:rPr>
              <a:t>sleep</a:t>
            </a:r>
            <a:r>
              <a:rPr lang="en-GB" sz="4000"/>
              <a:t> to learn</a:t>
            </a:r>
            <a:endParaRPr/>
          </a:p>
        </p:txBody>
      </p:sp>
      <p:sp>
        <p:nvSpPr>
          <p:cNvPr id="253" name="Google Shape;253;p34"/>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Night time sleep is just as important as healthy eating and exercise for children to develop.</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Those who don’t get enough sleep are likely to be overweight or obese.  This is because they tend to crave and eat sugary food during the day to give them energy to stay awake.</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Younger children who are persistently sleep-deprived seem irritable and overactive, seek constant stimulation and don’t concentrate well.  Such symptoms can be mistaken for mild ADHD.</a:t>
            </a:r>
            <a:endParaRPr>
              <a:latin typeface="Arial"/>
              <a:ea typeface="Arial"/>
              <a:cs typeface="Arial"/>
              <a:sym typeface="Arial"/>
            </a:endParaRPr>
          </a:p>
        </p:txBody>
      </p:sp>
      <p:pic>
        <p:nvPicPr>
          <p:cNvPr id="254" name="Google Shape;254;p34"/>
          <p:cNvPicPr preferRelativeResize="0"/>
          <p:nvPr/>
        </p:nvPicPr>
        <p:blipFill rotWithShape="1">
          <a:blip r:embed="rId3">
            <a:alphaModFix/>
          </a:blip>
          <a:srcRect/>
          <a:stretch/>
        </p:blipFill>
        <p:spPr>
          <a:xfrm flipH="1">
            <a:off x="507454" y="5241149"/>
            <a:ext cx="2408362" cy="1238806"/>
          </a:xfrm>
          <a:prstGeom prst="rect">
            <a:avLst/>
          </a:prstGeom>
          <a:noFill/>
          <a:ln>
            <a:noFill/>
          </a:ln>
        </p:spPr>
      </p:pic>
      <p:pic>
        <p:nvPicPr>
          <p:cNvPr id="255" name="Google Shape;255;p34"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5"/>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GB"/>
              <a:t>Remember the quiz?</a:t>
            </a:r>
            <a:endParaRPr/>
          </a:p>
        </p:txBody>
      </p:sp>
      <p:sp>
        <p:nvSpPr>
          <p:cNvPr id="261" name="Google Shape;261;p35"/>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3200"/>
              <a:buChar char="•"/>
            </a:pPr>
            <a:r>
              <a:rPr lang="en-GB" sz="3200"/>
              <a:t>How old is your child?</a:t>
            </a:r>
            <a:endParaRPr/>
          </a:p>
          <a:p>
            <a:pPr marL="342900" lvl="0" indent="-228600" algn="l" rtl="0">
              <a:spcBef>
                <a:spcPts val="640"/>
              </a:spcBef>
              <a:spcAft>
                <a:spcPts val="0"/>
              </a:spcAft>
              <a:buSzPts val="3200"/>
              <a:buChar char="•"/>
            </a:pPr>
            <a:r>
              <a:rPr lang="en-GB" sz="3200"/>
              <a:t>How many hours sleep do you think they need every night?</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6"/>
          <p:cNvSpPr txBox="1">
            <a:spLocks noGrp="1"/>
          </p:cNvSpPr>
          <p:nvPr>
            <p:ph type="body" idx="1"/>
          </p:nvPr>
        </p:nvSpPr>
        <p:spPr>
          <a:xfrm>
            <a:off x="467544" y="404664"/>
            <a:ext cx="7620000" cy="4800600"/>
          </a:xfrm>
          <a:prstGeom prst="rect">
            <a:avLst/>
          </a:prstGeom>
          <a:noFill/>
          <a:ln>
            <a:noFill/>
          </a:ln>
        </p:spPr>
        <p:txBody>
          <a:bodyPr spcFirstLastPara="1" wrap="square" lIns="91425" tIns="45700" rIns="91425" bIns="45700" anchor="t" anchorCtr="0">
            <a:noAutofit/>
          </a:bodyPr>
          <a:lstStyle/>
          <a:p>
            <a:pPr marL="114300" lvl="0" indent="0" algn="l" rtl="0">
              <a:spcBef>
                <a:spcPts val="0"/>
              </a:spcBef>
              <a:spcAft>
                <a:spcPts val="0"/>
              </a:spcAft>
              <a:buSzPts val="2200"/>
              <a:buNone/>
            </a:pPr>
            <a:r>
              <a:rPr lang="en-GB">
                <a:latin typeface="Arial"/>
                <a:ea typeface="Arial"/>
                <a:cs typeface="Arial"/>
                <a:sym typeface="Arial"/>
              </a:rPr>
              <a:t>The key to how much is enough sleep is whether a child gets up fairly easily in the morning, is alert and happy for most of the day, and is not grumpy</a:t>
            </a:r>
            <a:endParaRPr/>
          </a:p>
        </p:txBody>
      </p:sp>
      <p:graphicFrame>
        <p:nvGraphicFramePr>
          <p:cNvPr id="268" name="Google Shape;268;p36"/>
          <p:cNvGraphicFramePr/>
          <p:nvPr/>
        </p:nvGraphicFramePr>
        <p:xfrm>
          <a:off x="467544" y="1654270"/>
          <a:ext cx="3000000" cy="3000000"/>
        </p:xfrm>
        <a:graphic>
          <a:graphicData uri="http://schemas.openxmlformats.org/drawingml/2006/table">
            <a:tbl>
              <a:tblPr firstRow="1" bandRow="1">
                <a:noFill/>
                <a:tableStyleId>{DD2405B0-59CF-4B71-82AC-BB0540A20F2D}</a:tableStyleId>
              </a:tblPr>
              <a:tblGrid>
                <a:gridCol w="3384375">
                  <a:extLst>
                    <a:ext uri="{9D8B030D-6E8A-4147-A177-3AD203B41FA5}">
                      <a16:colId xmlns:a16="http://schemas.microsoft.com/office/drawing/2014/main" val="20000"/>
                    </a:ext>
                  </a:extLst>
                </a:gridCol>
                <a:gridCol w="4248475">
                  <a:extLst>
                    <a:ext uri="{9D8B030D-6E8A-4147-A177-3AD203B41FA5}">
                      <a16:colId xmlns:a16="http://schemas.microsoft.com/office/drawing/2014/main" val="20001"/>
                    </a:ext>
                  </a:extLst>
                </a:gridCol>
              </a:tblGrid>
              <a:tr h="328900">
                <a:tc>
                  <a:txBody>
                    <a:bodyPr/>
                    <a:lstStyle/>
                    <a:p>
                      <a:pPr marL="0" marR="0" lvl="0" indent="0" algn="l" rtl="0">
                        <a:spcBef>
                          <a:spcPts val="0"/>
                        </a:spcBef>
                        <a:spcAft>
                          <a:spcPts val="0"/>
                        </a:spcAft>
                        <a:buNone/>
                      </a:pPr>
                      <a:r>
                        <a:rPr lang="en-GB" sz="1800" u="none" strike="noStrike" cap="none">
                          <a:latin typeface="Arial"/>
                          <a:ea typeface="Arial"/>
                          <a:cs typeface="Arial"/>
                          <a:sym typeface="Arial"/>
                        </a:rPr>
                        <a:t>Age</a:t>
                      </a:r>
                      <a:endParaRPr/>
                    </a:p>
                  </a:txBody>
                  <a:tcPr marL="91450" marR="91450" marT="45725" marB="45725"/>
                </a:tc>
                <a:tc>
                  <a:txBody>
                    <a:bodyPr/>
                    <a:lstStyle/>
                    <a:p>
                      <a:pPr marL="0" marR="0" lvl="0" indent="0" algn="l" rtl="0">
                        <a:spcBef>
                          <a:spcPts val="0"/>
                        </a:spcBef>
                        <a:spcAft>
                          <a:spcPts val="0"/>
                        </a:spcAft>
                        <a:buNone/>
                      </a:pPr>
                      <a:r>
                        <a:rPr lang="en-GB" sz="1800">
                          <a:latin typeface="Arial"/>
                          <a:ea typeface="Arial"/>
                          <a:cs typeface="Arial"/>
                          <a:sym typeface="Arial"/>
                        </a:rPr>
                        <a:t>Hours of night time sleep to aim for </a:t>
                      </a:r>
                      <a:endParaRPr sz="1800">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328900">
                <a:tc>
                  <a:txBody>
                    <a:bodyPr/>
                    <a:lstStyle/>
                    <a:p>
                      <a:pPr marL="0" marR="0" lvl="0" indent="0" algn="l" rtl="0">
                        <a:spcBef>
                          <a:spcPts val="0"/>
                        </a:spcBef>
                        <a:spcAft>
                          <a:spcPts val="0"/>
                        </a:spcAft>
                        <a:buNone/>
                      </a:pPr>
                      <a:r>
                        <a:rPr lang="en-GB" sz="1800">
                          <a:latin typeface="Arial"/>
                          <a:ea typeface="Arial"/>
                          <a:cs typeface="Arial"/>
                          <a:sym typeface="Arial"/>
                        </a:rPr>
                        <a:t>4</a:t>
                      </a:r>
                      <a:endParaRPr/>
                    </a:p>
                  </a:txBody>
                  <a:tcPr marL="91450" marR="91450" marT="45725" marB="45725"/>
                </a:tc>
                <a:tc>
                  <a:txBody>
                    <a:bodyPr/>
                    <a:lstStyle/>
                    <a:p>
                      <a:pPr marL="0" marR="0" lvl="0" indent="0" algn="l" rtl="0">
                        <a:spcBef>
                          <a:spcPts val="0"/>
                        </a:spcBef>
                        <a:spcAft>
                          <a:spcPts val="0"/>
                        </a:spcAft>
                        <a:buNone/>
                      </a:pPr>
                      <a:r>
                        <a:rPr lang="en-GB" sz="1800">
                          <a:latin typeface="Arial"/>
                          <a:ea typeface="Arial"/>
                          <a:cs typeface="Arial"/>
                          <a:sym typeface="Arial"/>
                        </a:rPr>
                        <a:t>11 hours 30 minutes</a:t>
                      </a:r>
                      <a:endParaRPr/>
                    </a:p>
                  </a:txBody>
                  <a:tcPr marL="91450" marR="91450" marT="45725" marB="45725"/>
                </a:tc>
                <a:extLst>
                  <a:ext uri="{0D108BD9-81ED-4DB2-BD59-A6C34878D82A}">
                    <a16:rowId xmlns:a16="http://schemas.microsoft.com/office/drawing/2014/main" val="10001"/>
                  </a:ext>
                </a:extLst>
              </a:tr>
              <a:tr h="328900">
                <a:tc>
                  <a:txBody>
                    <a:bodyPr/>
                    <a:lstStyle/>
                    <a:p>
                      <a:pPr marL="0" marR="0" lvl="0" indent="0" algn="l" rtl="0">
                        <a:spcBef>
                          <a:spcPts val="0"/>
                        </a:spcBef>
                        <a:spcAft>
                          <a:spcPts val="0"/>
                        </a:spcAft>
                        <a:buNone/>
                      </a:pPr>
                      <a:r>
                        <a:rPr lang="en-GB" sz="1800">
                          <a:latin typeface="Arial"/>
                          <a:ea typeface="Arial"/>
                          <a:cs typeface="Arial"/>
                          <a:sym typeface="Arial"/>
                        </a:rPr>
                        <a:t>5</a:t>
                      </a:r>
                      <a:endParaRPr/>
                    </a:p>
                  </a:txBody>
                  <a:tcPr marL="91450" marR="91450" marT="45725" marB="45725"/>
                </a:tc>
                <a:tc>
                  <a:txBody>
                    <a:bodyPr/>
                    <a:lstStyle/>
                    <a:p>
                      <a:pPr marL="0" marR="0" lvl="0" indent="0" algn="l" rtl="0">
                        <a:spcBef>
                          <a:spcPts val="0"/>
                        </a:spcBef>
                        <a:spcAft>
                          <a:spcPts val="0"/>
                        </a:spcAft>
                        <a:buNone/>
                      </a:pPr>
                      <a:r>
                        <a:rPr lang="en-GB" sz="1800">
                          <a:latin typeface="Arial"/>
                          <a:ea typeface="Arial"/>
                          <a:cs typeface="Arial"/>
                          <a:sym typeface="Arial"/>
                        </a:rPr>
                        <a:t>11 hours</a:t>
                      </a:r>
                      <a:endParaRPr/>
                    </a:p>
                  </a:txBody>
                  <a:tcPr marL="91450" marR="91450" marT="45725" marB="45725"/>
                </a:tc>
                <a:extLst>
                  <a:ext uri="{0D108BD9-81ED-4DB2-BD59-A6C34878D82A}">
                    <a16:rowId xmlns:a16="http://schemas.microsoft.com/office/drawing/2014/main" val="10002"/>
                  </a:ext>
                </a:extLst>
              </a:tr>
              <a:tr h="328900">
                <a:tc>
                  <a:txBody>
                    <a:bodyPr/>
                    <a:lstStyle/>
                    <a:p>
                      <a:pPr marL="0" marR="0" lvl="0" indent="0" algn="l" rtl="0">
                        <a:spcBef>
                          <a:spcPts val="0"/>
                        </a:spcBef>
                        <a:spcAft>
                          <a:spcPts val="0"/>
                        </a:spcAft>
                        <a:buNone/>
                      </a:pPr>
                      <a:r>
                        <a:rPr lang="en-GB" sz="1800">
                          <a:latin typeface="Arial"/>
                          <a:ea typeface="Arial"/>
                          <a:cs typeface="Arial"/>
                          <a:sym typeface="Arial"/>
                        </a:rPr>
                        <a:t>6</a:t>
                      </a:r>
                      <a:endParaRPr/>
                    </a:p>
                  </a:txBody>
                  <a:tcPr marL="91450" marR="91450" marT="45725" marB="45725"/>
                </a:tc>
                <a:tc>
                  <a:txBody>
                    <a:bodyPr/>
                    <a:lstStyle/>
                    <a:p>
                      <a:pPr marL="0" marR="0" lvl="0" indent="0" algn="l" rtl="0">
                        <a:spcBef>
                          <a:spcPts val="0"/>
                        </a:spcBef>
                        <a:spcAft>
                          <a:spcPts val="0"/>
                        </a:spcAft>
                        <a:buNone/>
                      </a:pPr>
                      <a:r>
                        <a:rPr lang="en-GB" sz="1800">
                          <a:latin typeface="Arial"/>
                          <a:ea typeface="Arial"/>
                          <a:cs typeface="Arial"/>
                          <a:sym typeface="Arial"/>
                        </a:rPr>
                        <a:t>10 hours 45 minutes</a:t>
                      </a:r>
                      <a:endParaRPr sz="1800">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328900">
                <a:tc>
                  <a:txBody>
                    <a:bodyPr/>
                    <a:lstStyle/>
                    <a:p>
                      <a:pPr marL="0" marR="0" lvl="0" indent="0" algn="l" rtl="0">
                        <a:spcBef>
                          <a:spcPts val="0"/>
                        </a:spcBef>
                        <a:spcAft>
                          <a:spcPts val="0"/>
                        </a:spcAft>
                        <a:buNone/>
                      </a:pPr>
                      <a:r>
                        <a:rPr lang="en-GB" sz="1800">
                          <a:latin typeface="Arial"/>
                          <a:ea typeface="Arial"/>
                          <a:cs typeface="Arial"/>
                          <a:sym typeface="Arial"/>
                        </a:rPr>
                        <a:t>7</a:t>
                      </a:r>
                      <a:endParaRPr/>
                    </a:p>
                  </a:txBody>
                  <a:tcPr marL="91450" marR="91450" marT="45725" marB="45725"/>
                </a:tc>
                <a:tc>
                  <a:txBody>
                    <a:bodyPr/>
                    <a:lstStyle/>
                    <a:p>
                      <a:pPr marL="0" marR="0" lvl="0" indent="0" algn="l" rtl="0">
                        <a:spcBef>
                          <a:spcPts val="0"/>
                        </a:spcBef>
                        <a:spcAft>
                          <a:spcPts val="0"/>
                        </a:spcAft>
                        <a:buNone/>
                      </a:pPr>
                      <a:r>
                        <a:rPr lang="en-GB" sz="1800">
                          <a:latin typeface="Arial"/>
                          <a:ea typeface="Arial"/>
                          <a:cs typeface="Arial"/>
                          <a:sym typeface="Arial"/>
                        </a:rPr>
                        <a:t>10 hours 30 minutes</a:t>
                      </a:r>
                      <a:endParaRPr/>
                    </a:p>
                  </a:txBody>
                  <a:tcPr marL="91450" marR="91450" marT="45725" marB="45725"/>
                </a:tc>
                <a:extLst>
                  <a:ext uri="{0D108BD9-81ED-4DB2-BD59-A6C34878D82A}">
                    <a16:rowId xmlns:a16="http://schemas.microsoft.com/office/drawing/2014/main" val="10004"/>
                  </a:ext>
                </a:extLst>
              </a:tr>
              <a:tr h="328900">
                <a:tc>
                  <a:txBody>
                    <a:bodyPr/>
                    <a:lstStyle/>
                    <a:p>
                      <a:pPr marL="0" marR="0" lvl="0" indent="0" algn="l" rtl="0">
                        <a:spcBef>
                          <a:spcPts val="0"/>
                        </a:spcBef>
                        <a:spcAft>
                          <a:spcPts val="0"/>
                        </a:spcAft>
                        <a:buNone/>
                      </a:pPr>
                      <a:r>
                        <a:rPr lang="en-GB" sz="1800">
                          <a:latin typeface="Arial"/>
                          <a:ea typeface="Arial"/>
                          <a:cs typeface="Arial"/>
                          <a:sym typeface="Arial"/>
                        </a:rPr>
                        <a:t>8 </a:t>
                      </a:r>
                      <a:endParaRPr/>
                    </a:p>
                  </a:txBody>
                  <a:tcPr marL="91450" marR="91450" marT="45725" marB="45725"/>
                </a:tc>
                <a:tc>
                  <a:txBody>
                    <a:bodyPr/>
                    <a:lstStyle/>
                    <a:p>
                      <a:pPr marL="0" marR="0" lvl="0" indent="0" algn="l" rtl="0">
                        <a:spcBef>
                          <a:spcPts val="0"/>
                        </a:spcBef>
                        <a:spcAft>
                          <a:spcPts val="0"/>
                        </a:spcAft>
                        <a:buNone/>
                      </a:pPr>
                      <a:r>
                        <a:rPr lang="en-GB" sz="1800">
                          <a:latin typeface="Arial"/>
                          <a:ea typeface="Arial"/>
                          <a:cs typeface="Arial"/>
                          <a:sym typeface="Arial"/>
                        </a:rPr>
                        <a:t>10 hours 15 minutes</a:t>
                      </a:r>
                      <a:endParaRPr/>
                    </a:p>
                  </a:txBody>
                  <a:tcPr marL="91450" marR="91450" marT="45725" marB="45725"/>
                </a:tc>
                <a:extLst>
                  <a:ext uri="{0D108BD9-81ED-4DB2-BD59-A6C34878D82A}">
                    <a16:rowId xmlns:a16="http://schemas.microsoft.com/office/drawing/2014/main" val="10005"/>
                  </a:ext>
                </a:extLst>
              </a:tr>
              <a:tr h="328900">
                <a:tc>
                  <a:txBody>
                    <a:bodyPr/>
                    <a:lstStyle/>
                    <a:p>
                      <a:pPr marL="0" marR="0" lvl="0" indent="0" algn="l" rtl="0">
                        <a:spcBef>
                          <a:spcPts val="0"/>
                        </a:spcBef>
                        <a:spcAft>
                          <a:spcPts val="0"/>
                        </a:spcAft>
                        <a:buNone/>
                      </a:pPr>
                      <a:r>
                        <a:rPr lang="en-GB" sz="1800">
                          <a:latin typeface="Arial"/>
                          <a:ea typeface="Arial"/>
                          <a:cs typeface="Arial"/>
                          <a:sym typeface="Arial"/>
                        </a:rPr>
                        <a:t>9</a:t>
                      </a:r>
                      <a:endParaRPr/>
                    </a:p>
                  </a:txBody>
                  <a:tcPr marL="91450" marR="91450" marT="45725" marB="45725"/>
                </a:tc>
                <a:tc>
                  <a:txBody>
                    <a:bodyPr/>
                    <a:lstStyle/>
                    <a:p>
                      <a:pPr marL="0" marR="0" lvl="0" indent="0" algn="l" rtl="0">
                        <a:spcBef>
                          <a:spcPts val="0"/>
                        </a:spcBef>
                        <a:spcAft>
                          <a:spcPts val="0"/>
                        </a:spcAft>
                        <a:buNone/>
                      </a:pPr>
                      <a:r>
                        <a:rPr lang="en-GB" sz="1800">
                          <a:latin typeface="Arial"/>
                          <a:ea typeface="Arial"/>
                          <a:cs typeface="Arial"/>
                          <a:sym typeface="Arial"/>
                        </a:rPr>
                        <a:t>10 hours</a:t>
                      </a:r>
                      <a:endParaRPr/>
                    </a:p>
                  </a:txBody>
                  <a:tcPr marL="91450" marR="91450" marT="45725" marB="45725"/>
                </a:tc>
                <a:extLst>
                  <a:ext uri="{0D108BD9-81ED-4DB2-BD59-A6C34878D82A}">
                    <a16:rowId xmlns:a16="http://schemas.microsoft.com/office/drawing/2014/main" val="10006"/>
                  </a:ext>
                </a:extLst>
              </a:tr>
              <a:tr h="328900">
                <a:tc>
                  <a:txBody>
                    <a:bodyPr/>
                    <a:lstStyle/>
                    <a:p>
                      <a:pPr marL="0" marR="0" lvl="0" indent="0" algn="l" rtl="0">
                        <a:spcBef>
                          <a:spcPts val="0"/>
                        </a:spcBef>
                        <a:spcAft>
                          <a:spcPts val="0"/>
                        </a:spcAft>
                        <a:buNone/>
                      </a:pPr>
                      <a:r>
                        <a:rPr lang="en-GB" sz="1800">
                          <a:latin typeface="Arial"/>
                          <a:ea typeface="Arial"/>
                          <a:cs typeface="Arial"/>
                          <a:sym typeface="Arial"/>
                        </a:rPr>
                        <a:t>10</a:t>
                      </a:r>
                      <a:endParaRPr/>
                    </a:p>
                  </a:txBody>
                  <a:tcPr marL="91450" marR="91450" marT="45725" marB="45725"/>
                </a:tc>
                <a:tc>
                  <a:txBody>
                    <a:bodyPr/>
                    <a:lstStyle/>
                    <a:p>
                      <a:pPr marL="0" marR="0" lvl="0" indent="0" algn="l" rtl="0">
                        <a:spcBef>
                          <a:spcPts val="0"/>
                        </a:spcBef>
                        <a:spcAft>
                          <a:spcPts val="0"/>
                        </a:spcAft>
                        <a:buNone/>
                      </a:pPr>
                      <a:r>
                        <a:rPr lang="en-GB" sz="1800">
                          <a:latin typeface="Arial"/>
                          <a:ea typeface="Arial"/>
                          <a:cs typeface="Arial"/>
                          <a:sym typeface="Arial"/>
                        </a:rPr>
                        <a:t>9 hours 45 minutes</a:t>
                      </a:r>
                      <a:endParaRPr/>
                    </a:p>
                  </a:txBody>
                  <a:tcPr marL="91450" marR="91450" marT="45725" marB="45725"/>
                </a:tc>
                <a:extLst>
                  <a:ext uri="{0D108BD9-81ED-4DB2-BD59-A6C34878D82A}">
                    <a16:rowId xmlns:a16="http://schemas.microsoft.com/office/drawing/2014/main" val="10007"/>
                  </a:ext>
                </a:extLst>
              </a:tr>
              <a:tr h="328900">
                <a:tc>
                  <a:txBody>
                    <a:bodyPr/>
                    <a:lstStyle/>
                    <a:p>
                      <a:pPr marL="0" marR="0" lvl="0" indent="0" algn="l" rtl="0">
                        <a:spcBef>
                          <a:spcPts val="0"/>
                        </a:spcBef>
                        <a:spcAft>
                          <a:spcPts val="0"/>
                        </a:spcAft>
                        <a:buNone/>
                      </a:pPr>
                      <a:r>
                        <a:rPr lang="en-GB" sz="1800">
                          <a:latin typeface="Arial"/>
                          <a:ea typeface="Arial"/>
                          <a:cs typeface="Arial"/>
                          <a:sym typeface="Arial"/>
                        </a:rPr>
                        <a:t>11</a:t>
                      </a:r>
                      <a:endParaRPr/>
                    </a:p>
                  </a:txBody>
                  <a:tcPr marL="91450" marR="91450" marT="45725" marB="45725"/>
                </a:tc>
                <a:tc>
                  <a:txBody>
                    <a:bodyPr/>
                    <a:lstStyle/>
                    <a:p>
                      <a:pPr marL="0" marR="0" lvl="0" indent="0" algn="l" rtl="0">
                        <a:spcBef>
                          <a:spcPts val="0"/>
                        </a:spcBef>
                        <a:spcAft>
                          <a:spcPts val="0"/>
                        </a:spcAft>
                        <a:buNone/>
                      </a:pPr>
                      <a:r>
                        <a:rPr lang="en-GB" sz="1800">
                          <a:latin typeface="Arial"/>
                          <a:ea typeface="Arial"/>
                          <a:cs typeface="Arial"/>
                          <a:sym typeface="Arial"/>
                        </a:rPr>
                        <a:t>9 hours 30 minutes</a:t>
                      </a:r>
                      <a:endParaRPr/>
                    </a:p>
                  </a:txBody>
                  <a:tcPr marL="91450" marR="91450" marT="45725" marB="45725"/>
                </a:tc>
                <a:extLst>
                  <a:ext uri="{0D108BD9-81ED-4DB2-BD59-A6C34878D82A}">
                    <a16:rowId xmlns:a16="http://schemas.microsoft.com/office/drawing/2014/main" val="10008"/>
                  </a:ext>
                </a:extLst>
              </a:tr>
              <a:tr h="328900">
                <a:tc>
                  <a:txBody>
                    <a:bodyPr/>
                    <a:lstStyle/>
                    <a:p>
                      <a:pPr marL="0" marR="0" lvl="0" indent="0" algn="l" rtl="0">
                        <a:spcBef>
                          <a:spcPts val="0"/>
                        </a:spcBef>
                        <a:spcAft>
                          <a:spcPts val="0"/>
                        </a:spcAft>
                        <a:buNone/>
                      </a:pPr>
                      <a:r>
                        <a:rPr lang="en-GB" sz="1800">
                          <a:latin typeface="Arial"/>
                          <a:ea typeface="Arial"/>
                          <a:cs typeface="Arial"/>
                          <a:sym typeface="Arial"/>
                        </a:rPr>
                        <a:t>12 -13</a:t>
                      </a:r>
                      <a:endParaRPr/>
                    </a:p>
                  </a:txBody>
                  <a:tcPr marL="91450" marR="91450" marT="45725" marB="45725"/>
                </a:tc>
                <a:tc>
                  <a:txBody>
                    <a:bodyPr/>
                    <a:lstStyle/>
                    <a:p>
                      <a:pPr marL="0" marR="0" lvl="0" indent="0" algn="l" rtl="0">
                        <a:spcBef>
                          <a:spcPts val="0"/>
                        </a:spcBef>
                        <a:spcAft>
                          <a:spcPts val="0"/>
                        </a:spcAft>
                        <a:buNone/>
                      </a:pPr>
                      <a:r>
                        <a:rPr lang="en-GB" sz="1800">
                          <a:latin typeface="Arial"/>
                          <a:ea typeface="Arial"/>
                          <a:cs typeface="Arial"/>
                          <a:sym typeface="Arial"/>
                        </a:rPr>
                        <a:t>9 hours 15 minutes</a:t>
                      </a:r>
                      <a:endParaRPr/>
                    </a:p>
                  </a:txBody>
                  <a:tcPr marL="91450" marR="91450" marT="45725" marB="45725"/>
                </a:tc>
                <a:extLst>
                  <a:ext uri="{0D108BD9-81ED-4DB2-BD59-A6C34878D82A}">
                    <a16:rowId xmlns:a16="http://schemas.microsoft.com/office/drawing/2014/main" val="10009"/>
                  </a:ext>
                </a:extLst>
              </a:tr>
              <a:tr h="328900">
                <a:tc>
                  <a:txBody>
                    <a:bodyPr/>
                    <a:lstStyle/>
                    <a:p>
                      <a:pPr marL="0" marR="0" lvl="0" indent="0" algn="l" rtl="0">
                        <a:spcBef>
                          <a:spcPts val="0"/>
                        </a:spcBef>
                        <a:spcAft>
                          <a:spcPts val="0"/>
                        </a:spcAft>
                        <a:buNone/>
                      </a:pPr>
                      <a:r>
                        <a:rPr lang="en-GB" sz="1800">
                          <a:latin typeface="Arial"/>
                          <a:ea typeface="Arial"/>
                          <a:cs typeface="Arial"/>
                          <a:sym typeface="Arial"/>
                        </a:rPr>
                        <a:t>14 - 16</a:t>
                      </a:r>
                      <a:endParaRPr sz="1800">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en-GB" sz="1800">
                          <a:latin typeface="Arial"/>
                          <a:ea typeface="Arial"/>
                          <a:cs typeface="Arial"/>
                          <a:sym typeface="Arial"/>
                        </a:rPr>
                        <a:t>9 hours</a:t>
                      </a:r>
                      <a:endParaRPr/>
                    </a:p>
                  </a:txBody>
                  <a:tcPr marL="91450" marR="91450" marT="45725" marB="45725"/>
                </a:tc>
                <a:extLst>
                  <a:ext uri="{0D108BD9-81ED-4DB2-BD59-A6C34878D82A}">
                    <a16:rowId xmlns:a16="http://schemas.microsoft.com/office/drawing/2014/main" val="10010"/>
                  </a:ext>
                </a:extLst>
              </a:tr>
              <a:tr h="343650">
                <a:tc gridSpan="2">
                  <a:txBody>
                    <a:bodyPr/>
                    <a:lstStyle/>
                    <a:p>
                      <a:pPr marL="0" marR="0" lvl="0" indent="0" algn="l" rtl="0">
                        <a:spcBef>
                          <a:spcPts val="0"/>
                        </a:spcBef>
                        <a:spcAft>
                          <a:spcPts val="0"/>
                        </a:spcAft>
                        <a:buNone/>
                      </a:pPr>
                      <a:r>
                        <a:rPr lang="en-GB" sz="1400" i="1">
                          <a:latin typeface="Arial"/>
                          <a:ea typeface="Arial"/>
                          <a:cs typeface="Arial"/>
                          <a:sym typeface="Arial"/>
                        </a:rPr>
                        <a:t>(Recommendations from Millpond Children’s Sleep Clinic)</a:t>
                      </a:r>
                      <a:endParaRPr sz="1400" i="1">
                        <a:latin typeface="Arial"/>
                        <a:ea typeface="Arial"/>
                        <a:cs typeface="Arial"/>
                        <a:sym typeface="Arial"/>
                      </a:endParaRPr>
                    </a:p>
                  </a:txBody>
                  <a:tcPr marL="91450" marR="91450" marT="45725" marB="45725"/>
                </a:tc>
                <a:tc hMerge="1">
                  <a:txBody>
                    <a:bodyPr/>
                    <a:lstStyle/>
                    <a:p>
                      <a:endParaRPr lang="en-US"/>
                    </a:p>
                  </a:txBody>
                  <a:tcPr/>
                </a:tc>
                <a:extLst>
                  <a:ext uri="{0D108BD9-81ED-4DB2-BD59-A6C34878D82A}">
                    <a16:rowId xmlns:a16="http://schemas.microsoft.com/office/drawing/2014/main" val="10011"/>
                  </a:ext>
                </a:extLst>
              </a:tr>
            </a:tbl>
          </a:graphicData>
        </a:graphic>
      </p:graphicFrame>
      <p:pic>
        <p:nvPicPr>
          <p:cNvPr id="269" name="Google Shape;269;p36" descr="image001"/>
          <p:cNvPicPr preferRelativeResize="0"/>
          <p:nvPr/>
        </p:nvPicPr>
        <p:blipFill rotWithShape="1">
          <a:blip r:embed="rId3">
            <a:alphaModFix/>
          </a:blip>
          <a:srcRect/>
          <a:stretch/>
        </p:blipFill>
        <p:spPr>
          <a:xfrm>
            <a:off x="4283968" y="6093296"/>
            <a:ext cx="3312368" cy="59399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7"/>
          <p:cNvSpPr txBox="1">
            <a:spLocks noGrp="1"/>
          </p:cNvSpPr>
          <p:nvPr>
            <p:ph type="title"/>
          </p:nvPr>
        </p:nvSpPr>
        <p:spPr>
          <a:xfrm>
            <a:off x="467544" y="476672"/>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How can we support children &amp; young people to get enough sleep?</a:t>
            </a:r>
            <a:endParaRPr/>
          </a:p>
        </p:txBody>
      </p:sp>
      <p:sp>
        <p:nvSpPr>
          <p:cNvPr id="276" name="Google Shape;276;p37"/>
          <p:cNvSpPr txBox="1">
            <a:spLocks noGrp="1"/>
          </p:cNvSpPr>
          <p:nvPr>
            <p:ph type="body" idx="1"/>
          </p:nvPr>
        </p:nvSpPr>
        <p:spPr>
          <a:xfrm>
            <a:off x="395525" y="1867351"/>
            <a:ext cx="7620000" cy="4352100"/>
          </a:xfrm>
          <a:prstGeom prst="rect">
            <a:avLst/>
          </a:prstGeom>
          <a:noFill/>
          <a:ln>
            <a:noFill/>
          </a:ln>
        </p:spPr>
        <p:txBody>
          <a:bodyPr spcFirstLastPara="1" wrap="square" lIns="91425" tIns="45700" rIns="91425" bIns="45700" anchor="t" anchorCtr="0">
            <a:noAutofit/>
          </a:bodyPr>
          <a:lstStyle/>
          <a:p>
            <a:pPr marL="342900" lvl="0" indent="-228600" algn="l" rtl="0">
              <a:lnSpc>
                <a:spcPct val="150000"/>
              </a:lnSpc>
              <a:spcBef>
                <a:spcPts val="0"/>
              </a:spcBef>
              <a:spcAft>
                <a:spcPts val="0"/>
              </a:spcAft>
              <a:buSzPts val="2200"/>
              <a:buFont typeface="Noto Sans Symbols"/>
              <a:buChar char="▪"/>
            </a:pPr>
            <a:r>
              <a:rPr lang="en-GB">
                <a:latin typeface="Arial"/>
                <a:ea typeface="Arial"/>
                <a:cs typeface="Arial"/>
                <a:sym typeface="Arial"/>
              </a:rPr>
              <a:t>Regular bedtime schedule and a routine which works for your family</a:t>
            </a:r>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Use relaxation techniques</a:t>
            </a:r>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Avoid screens in the bedroom</a:t>
            </a:r>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Create an environment that’s favourable to sleep</a:t>
            </a:r>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Keep a sleep diary</a:t>
            </a:r>
            <a:endParaRPr/>
          </a:p>
          <a:p>
            <a:pPr marL="342900" lvl="0" indent="-228600" algn="l" rtl="0">
              <a:lnSpc>
                <a:spcPct val="150000"/>
              </a:lnSpc>
              <a:spcBef>
                <a:spcPts val="440"/>
              </a:spcBef>
              <a:spcAft>
                <a:spcPts val="0"/>
              </a:spcAft>
              <a:buSzPts val="2200"/>
              <a:buFont typeface="Noto Sans Symbols"/>
              <a:buChar char="▪"/>
            </a:pPr>
            <a:r>
              <a:rPr lang="en-GB">
                <a:latin typeface="Arial"/>
                <a:ea typeface="Arial"/>
                <a:cs typeface="Arial"/>
                <a:sym typeface="Arial"/>
              </a:rPr>
              <a:t>Make sure you get enough sleep yourself</a:t>
            </a:r>
            <a:endParaRPr>
              <a:latin typeface="Arial"/>
              <a:ea typeface="Arial"/>
              <a:cs typeface="Arial"/>
              <a:sym typeface="Arial"/>
            </a:endParaRPr>
          </a:p>
          <a:p>
            <a:pPr marL="342900" lvl="0" indent="-203200" algn="l" rtl="0">
              <a:lnSpc>
                <a:spcPct val="150000"/>
              </a:lnSpc>
              <a:spcBef>
                <a:spcPts val="440"/>
              </a:spcBef>
              <a:spcAft>
                <a:spcPts val="0"/>
              </a:spcAft>
              <a:buSzPts val="1800"/>
              <a:buFont typeface="Arial"/>
              <a:buChar char="▪"/>
            </a:pPr>
            <a:r>
              <a:rPr lang="en-GB">
                <a:latin typeface="Arial"/>
                <a:ea typeface="Arial"/>
                <a:cs typeface="Arial"/>
                <a:sym typeface="Arial"/>
              </a:rPr>
              <a:t>Find out more at  </a:t>
            </a:r>
            <a:r>
              <a:rPr lang="en-GB" u="sng">
                <a:solidFill>
                  <a:schemeClr val="hlink"/>
                </a:solidFill>
                <a:latin typeface="Arial"/>
                <a:ea typeface="Arial"/>
                <a:cs typeface="Arial"/>
                <a:sym typeface="Arial"/>
                <a:hlinkClick r:id="rId3"/>
              </a:rPr>
              <a:t>Sleep Scotland</a:t>
            </a:r>
            <a:endParaRPr>
              <a:latin typeface="Arial"/>
              <a:ea typeface="Arial"/>
              <a:cs typeface="Arial"/>
              <a:sym typeface="Arial"/>
            </a:endParaRPr>
          </a:p>
        </p:txBody>
      </p:sp>
      <p:pic>
        <p:nvPicPr>
          <p:cNvPr id="277" name="Google Shape;277;p37"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Activity: Relaxation</a:t>
            </a:r>
            <a:endParaRPr/>
          </a:p>
        </p:txBody>
      </p:sp>
      <p:pic>
        <p:nvPicPr>
          <p:cNvPr id="284" name="Google Shape;284;p38"/>
          <p:cNvPicPr preferRelativeResize="0">
            <a:picLocks noGrp="1"/>
          </p:cNvPicPr>
          <p:nvPr>
            <p:ph type="body" idx="1"/>
          </p:nvPr>
        </p:nvPicPr>
        <p:blipFill rotWithShape="1">
          <a:blip r:embed="rId3">
            <a:alphaModFix/>
          </a:blip>
          <a:srcRect/>
          <a:stretch/>
        </p:blipFill>
        <p:spPr>
          <a:xfrm>
            <a:off x="2267744" y="1700808"/>
            <a:ext cx="4176464" cy="3809300"/>
          </a:xfrm>
          <a:prstGeom prst="rect">
            <a:avLst/>
          </a:prstGeom>
          <a:noFill/>
          <a:ln>
            <a:noFill/>
          </a:ln>
        </p:spPr>
      </p:pic>
      <p:pic>
        <p:nvPicPr>
          <p:cNvPr id="285" name="Google Shape;285;p38"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Why are teens always tired?</a:t>
            </a:r>
            <a:endParaRPr/>
          </a:p>
        </p:txBody>
      </p:sp>
      <p:sp>
        <p:nvSpPr>
          <p:cNvPr id="292" name="Google Shape;292;p39"/>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000"/>
              <a:buFont typeface="Noto Sans Symbols"/>
              <a:buChar char="▪"/>
            </a:pPr>
            <a:r>
              <a:rPr lang="en-GB" sz="2000">
                <a:latin typeface="Arial"/>
                <a:ea typeface="Arial"/>
                <a:cs typeface="Arial"/>
                <a:sym typeface="Arial"/>
              </a:rPr>
              <a:t>Although teenagers SEEM to be sleeping their lives away, they are actually getting less sleep than they ever have.</a:t>
            </a:r>
            <a:endParaRPr/>
          </a:p>
          <a:p>
            <a:pPr marL="342900" lvl="0" indent="-228600" algn="l" rtl="0">
              <a:spcBef>
                <a:spcPts val="400"/>
              </a:spcBef>
              <a:spcAft>
                <a:spcPts val="0"/>
              </a:spcAft>
              <a:buSzPts val="2000"/>
              <a:buFont typeface="Noto Sans Symbols"/>
              <a:buChar char="▪"/>
            </a:pPr>
            <a:r>
              <a:rPr lang="en-GB" sz="2000">
                <a:latin typeface="Arial"/>
                <a:ea typeface="Arial"/>
                <a:cs typeface="Arial"/>
                <a:sym typeface="Arial"/>
              </a:rPr>
              <a:t>Physiological changes, social pressures and external factors, such as mobiles and other stimulating gadgets in the bedroom, contribute to late nights and mood swings.</a:t>
            </a:r>
            <a:endParaRPr/>
          </a:p>
          <a:p>
            <a:pPr marL="342900" lvl="0" indent="-228600" algn="l" rtl="0">
              <a:spcBef>
                <a:spcPts val="400"/>
              </a:spcBef>
              <a:spcAft>
                <a:spcPts val="0"/>
              </a:spcAft>
              <a:buSzPts val="2000"/>
              <a:buFont typeface="Noto Sans Symbols"/>
              <a:buChar char="▪"/>
            </a:pPr>
            <a:r>
              <a:rPr lang="en-GB" sz="2000">
                <a:latin typeface="Arial"/>
                <a:ea typeface="Arial"/>
                <a:cs typeface="Arial"/>
                <a:sym typeface="Arial"/>
              </a:rPr>
              <a:t>Melatonin in teenagers is produced around 11.00pm whereas in adults and children it is produced around 9.00pm.  This means that teenagers become sleepy later.</a:t>
            </a:r>
            <a:endParaRPr/>
          </a:p>
          <a:p>
            <a:pPr marL="342900" lvl="0" indent="-228600" algn="l" rtl="0">
              <a:spcBef>
                <a:spcPts val="400"/>
              </a:spcBef>
              <a:spcAft>
                <a:spcPts val="0"/>
              </a:spcAft>
              <a:buSzPts val="2000"/>
              <a:buFont typeface="Noto Sans Symbols"/>
              <a:buChar char="▪"/>
            </a:pPr>
            <a:r>
              <a:rPr lang="en-GB" sz="2000">
                <a:latin typeface="Arial"/>
                <a:ea typeface="Arial"/>
                <a:cs typeface="Arial"/>
                <a:sym typeface="Arial"/>
              </a:rPr>
              <a:t>Lack of sleep also affects teenagers' education, as it can leave them too tired to concentrate in class and perform to their best ability in exams.</a:t>
            </a:r>
            <a:endParaRPr/>
          </a:p>
          <a:p>
            <a:pPr marL="342900" lvl="0" indent="-101600" algn="l" rtl="0">
              <a:spcBef>
                <a:spcPts val="400"/>
              </a:spcBef>
              <a:spcAft>
                <a:spcPts val="0"/>
              </a:spcAft>
              <a:buSzPts val="2000"/>
              <a:buFont typeface="Noto Sans Symbols"/>
              <a:buNone/>
            </a:pPr>
            <a:endParaRPr sz="2000">
              <a:latin typeface="Arial"/>
              <a:ea typeface="Arial"/>
              <a:cs typeface="Arial"/>
              <a:sym typeface="Arial"/>
            </a:endParaRPr>
          </a:p>
        </p:txBody>
      </p:sp>
      <p:pic>
        <p:nvPicPr>
          <p:cNvPr id="293" name="Google Shape;293;p39"/>
          <p:cNvPicPr preferRelativeResize="0"/>
          <p:nvPr/>
        </p:nvPicPr>
        <p:blipFill rotWithShape="1">
          <a:blip r:embed="rId3">
            <a:alphaModFix/>
          </a:blip>
          <a:srcRect/>
          <a:stretch/>
        </p:blipFill>
        <p:spPr>
          <a:xfrm>
            <a:off x="899592" y="5372497"/>
            <a:ext cx="1512168" cy="1243880"/>
          </a:xfrm>
          <a:prstGeom prst="rect">
            <a:avLst/>
          </a:prstGeom>
          <a:noFill/>
          <a:ln>
            <a:noFill/>
          </a:ln>
        </p:spPr>
      </p:pic>
      <p:pic>
        <p:nvPicPr>
          <p:cNvPr id="294" name="Google Shape;294;p39"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Extra sleep tips for teenagers</a:t>
            </a:r>
            <a:endParaRPr/>
          </a:p>
        </p:txBody>
      </p:sp>
      <p:sp>
        <p:nvSpPr>
          <p:cNvPr id="301" name="Google Shape;301;p40"/>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Talk to your teenager about their sleep problems</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Promote the benefits of good sleep</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Exercise for better sleep</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Cut out the caffeine to beat insomnia</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Don’t binge before bedtime</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Get a comfy bed</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Good sleep habits last a lifetime</a:t>
            </a:r>
            <a:endParaRPr/>
          </a:p>
          <a:p>
            <a:pPr marL="342900" lvl="0" indent="-88900" algn="l" rtl="0">
              <a:spcBef>
                <a:spcPts val="440"/>
              </a:spcBef>
              <a:spcAft>
                <a:spcPts val="0"/>
              </a:spcAft>
              <a:buSzPts val="2200"/>
              <a:buFont typeface="Noto Sans Symbols"/>
              <a:buNone/>
            </a:pPr>
            <a:endParaRPr>
              <a:latin typeface="Arial"/>
              <a:ea typeface="Arial"/>
              <a:cs typeface="Arial"/>
              <a:sym typeface="Arial"/>
            </a:endParaRPr>
          </a:p>
        </p:txBody>
      </p:sp>
      <p:pic>
        <p:nvPicPr>
          <p:cNvPr id="302" name="Google Shape;302;p40" descr="Image result for clipart"/>
          <p:cNvPicPr preferRelativeResize="0"/>
          <p:nvPr/>
        </p:nvPicPr>
        <p:blipFill rotWithShape="1">
          <a:blip r:embed="rId3">
            <a:alphaModFix/>
          </a:blip>
          <a:srcRect/>
          <a:stretch/>
        </p:blipFill>
        <p:spPr>
          <a:xfrm>
            <a:off x="5724128" y="4121713"/>
            <a:ext cx="2051695" cy="1318948"/>
          </a:xfrm>
          <a:prstGeom prst="rect">
            <a:avLst/>
          </a:prstGeom>
          <a:noFill/>
          <a:ln>
            <a:noFill/>
          </a:ln>
        </p:spPr>
      </p:pic>
      <p:pic>
        <p:nvPicPr>
          <p:cNvPr id="303" name="Google Shape;303;p40"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5400"/>
              <a:buFont typeface="Cambria"/>
              <a:buNone/>
            </a:pPr>
            <a:r>
              <a:rPr lang="en-GB" sz="5400"/>
              <a:t>Screen time</a:t>
            </a:r>
            <a:endParaRPr/>
          </a:p>
        </p:txBody>
      </p:sp>
      <p:sp>
        <p:nvSpPr>
          <p:cNvPr id="309" name="Google Shape;309;p4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3200"/>
              <a:buChar char="•"/>
            </a:pPr>
            <a:r>
              <a:rPr lang="en-GB" sz="3200"/>
              <a:t>Remember the quiz?</a:t>
            </a:r>
            <a:endParaRPr/>
          </a:p>
          <a:p>
            <a:pPr marL="114300" lvl="0" indent="0" algn="l" rtl="0">
              <a:spcBef>
                <a:spcPts val="640"/>
              </a:spcBef>
              <a:spcAft>
                <a:spcPts val="0"/>
              </a:spcAft>
              <a:buSzPts val="3200"/>
              <a:buNone/>
            </a:pPr>
            <a:endParaRPr sz="3200"/>
          </a:p>
          <a:p>
            <a:pPr marL="342900" lvl="0" indent="-228600" algn="l" rtl="0">
              <a:spcBef>
                <a:spcPts val="640"/>
              </a:spcBef>
              <a:spcAft>
                <a:spcPts val="0"/>
              </a:spcAft>
              <a:buSzPts val="3200"/>
              <a:buChar char="•"/>
            </a:pPr>
            <a:r>
              <a:rPr lang="en-GB" sz="3200"/>
              <a:t>Remind yourself of your answers regarding screen time.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2"/>
          <p:cNvSpPr txBox="1">
            <a:spLocks noGrp="1"/>
          </p:cNvSpPr>
          <p:nvPr>
            <p:ph type="title"/>
          </p:nvPr>
        </p:nvSpPr>
        <p:spPr>
          <a:xfrm>
            <a:off x="323528" y="274638"/>
            <a:ext cx="8064896"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Some research about screen time</a:t>
            </a:r>
            <a:endParaRPr/>
          </a:p>
        </p:txBody>
      </p:sp>
      <p:sp>
        <p:nvSpPr>
          <p:cNvPr id="316" name="Google Shape;316;p42"/>
          <p:cNvSpPr txBox="1">
            <a:spLocks noGrp="1"/>
          </p:cNvSpPr>
          <p:nvPr>
            <p:ph type="body" idx="1"/>
          </p:nvPr>
        </p:nvSpPr>
        <p:spPr>
          <a:xfrm>
            <a:off x="457200" y="1412776"/>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On average, 5-15 year olds are spending 3 hours a day using the internet compared to 2.1 hours watching TV</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Reading books for pleasure has declined to just over half an hour on average each day</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Half access YouTube every day and almost all use it at least occasionally</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4 in 5 children say there is a tablet at home</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More than two thirds have their own tablet</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Three quarters say they have access to the internet in their room.</a:t>
            </a:r>
            <a:endParaRPr/>
          </a:p>
          <a:p>
            <a:pPr marL="114300" lvl="0" indent="0" algn="l" rtl="0">
              <a:spcBef>
                <a:spcPts val="320"/>
              </a:spcBef>
              <a:spcAft>
                <a:spcPts val="0"/>
              </a:spcAft>
              <a:buSzPts val="1600"/>
              <a:buNone/>
            </a:pPr>
            <a:r>
              <a:rPr lang="en-GB" sz="1600" i="1">
                <a:latin typeface="Arial"/>
                <a:ea typeface="Arial"/>
                <a:cs typeface="Arial"/>
                <a:sym typeface="Arial"/>
              </a:rPr>
              <a:t>    (Research by Childwise, 2015)</a:t>
            </a:r>
            <a:endParaRPr/>
          </a:p>
          <a:p>
            <a:pPr marL="342900" lvl="0" indent="-88900" algn="l" rtl="0">
              <a:spcBef>
                <a:spcPts val="440"/>
              </a:spcBef>
              <a:spcAft>
                <a:spcPts val="0"/>
              </a:spcAft>
              <a:buSzPts val="2200"/>
              <a:buFont typeface="Noto Sans Symbols"/>
              <a:buNone/>
            </a:pPr>
            <a:endParaRPr>
              <a:latin typeface="Arial"/>
              <a:ea typeface="Arial"/>
              <a:cs typeface="Arial"/>
              <a:sym typeface="Arial"/>
            </a:endParaRPr>
          </a:p>
        </p:txBody>
      </p:sp>
      <p:pic>
        <p:nvPicPr>
          <p:cNvPr id="317" name="Google Shape;317;p42" descr="Image result for clipart computer"/>
          <p:cNvPicPr preferRelativeResize="0"/>
          <p:nvPr/>
        </p:nvPicPr>
        <p:blipFill rotWithShape="1">
          <a:blip r:embed="rId3">
            <a:alphaModFix/>
          </a:blip>
          <a:srcRect/>
          <a:stretch/>
        </p:blipFill>
        <p:spPr>
          <a:xfrm>
            <a:off x="683568" y="5443239"/>
            <a:ext cx="1171650" cy="1171650"/>
          </a:xfrm>
          <a:prstGeom prst="rect">
            <a:avLst/>
          </a:prstGeom>
          <a:noFill/>
          <a:ln>
            <a:noFill/>
          </a:ln>
        </p:spPr>
      </p:pic>
      <p:pic>
        <p:nvPicPr>
          <p:cNvPr id="318" name="Google Shape;318;p42"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Internet safety</a:t>
            </a:r>
            <a:endParaRPr/>
          </a:p>
        </p:txBody>
      </p:sp>
      <p:sp>
        <p:nvSpPr>
          <p:cNvPr id="325" name="Google Shape;325;p4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Information both for children / young people and also for parents / carers about staying safe online</a:t>
            </a:r>
            <a:endParaRPr/>
          </a:p>
          <a:p>
            <a:pPr marL="342900" lvl="0" indent="-88900" algn="l" rtl="0">
              <a:spcBef>
                <a:spcPts val="440"/>
              </a:spcBef>
              <a:spcAft>
                <a:spcPts val="0"/>
              </a:spcAft>
              <a:buSzPts val="2200"/>
              <a:buFont typeface="Noto Sans Symbols"/>
              <a:buNone/>
            </a:pPr>
            <a:endParaRPr>
              <a:latin typeface="Arial"/>
              <a:ea typeface="Arial"/>
              <a:cs typeface="Arial"/>
              <a:sym typeface="Arial"/>
            </a:endParaRPr>
          </a:p>
          <a:p>
            <a:pPr marL="640080" lvl="1" indent="-228600" algn="l" rtl="0">
              <a:spcBef>
                <a:spcPts val="400"/>
              </a:spcBef>
              <a:spcAft>
                <a:spcPts val="0"/>
              </a:spcAft>
              <a:buSzPts val="2000"/>
              <a:buFont typeface="Noto Sans Symbols"/>
              <a:buChar char="▪"/>
            </a:pPr>
            <a:r>
              <a:rPr lang="en-GB" u="sng">
                <a:solidFill>
                  <a:schemeClr val="hlink"/>
                </a:solidFill>
                <a:latin typeface="Arial"/>
                <a:ea typeface="Arial"/>
                <a:cs typeface="Arial"/>
                <a:sym typeface="Arial"/>
                <a:hlinkClick r:id="rId3"/>
              </a:rPr>
              <a:t>http://www.highland.gov.uk/info/1361/childcare_and_family_care/46/staying_safe_online_-_internet_safety/3</a:t>
            </a:r>
            <a:endParaRPr>
              <a:latin typeface="Arial"/>
              <a:ea typeface="Arial"/>
              <a:cs typeface="Arial"/>
              <a:sym typeface="Arial"/>
            </a:endParaRPr>
          </a:p>
          <a:p>
            <a:pPr marL="640080" lvl="1" indent="-101600" algn="l" rtl="0">
              <a:spcBef>
                <a:spcPts val="400"/>
              </a:spcBef>
              <a:spcAft>
                <a:spcPts val="0"/>
              </a:spcAft>
              <a:buSzPts val="2000"/>
              <a:buFont typeface="Noto Sans Symbols"/>
              <a:buNone/>
            </a:pPr>
            <a:endParaRPr>
              <a:latin typeface="Arial"/>
              <a:ea typeface="Arial"/>
              <a:cs typeface="Arial"/>
              <a:sym typeface="Arial"/>
            </a:endParaRPr>
          </a:p>
          <a:p>
            <a:pPr marL="640080" lvl="1" indent="-228600" algn="l" rtl="0">
              <a:spcBef>
                <a:spcPts val="400"/>
              </a:spcBef>
              <a:spcAft>
                <a:spcPts val="0"/>
              </a:spcAft>
              <a:buSzPts val="2000"/>
              <a:buFont typeface="Noto Sans Symbols"/>
              <a:buChar char="▪"/>
            </a:pPr>
            <a:r>
              <a:rPr lang="en-GB" u="sng">
                <a:solidFill>
                  <a:schemeClr val="hlink"/>
                </a:solidFill>
                <a:latin typeface="Arial"/>
                <a:ea typeface="Arial"/>
                <a:cs typeface="Arial"/>
                <a:sym typeface="Arial"/>
                <a:hlinkClick r:id="rId4"/>
              </a:rPr>
              <a:t>https://www.thinkuknow.co.uk/parents/Listing/?cat=199,200,201,202,203,205&amp;ref=44551</a:t>
            </a:r>
            <a:endParaRPr>
              <a:latin typeface="Arial"/>
              <a:ea typeface="Arial"/>
              <a:cs typeface="Arial"/>
              <a:sym typeface="Arial"/>
            </a:endParaRPr>
          </a:p>
          <a:p>
            <a:pPr marL="342900" lvl="0" indent="-88900" algn="l" rtl="0">
              <a:spcBef>
                <a:spcPts val="440"/>
              </a:spcBef>
              <a:spcAft>
                <a:spcPts val="0"/>
              </a:spcAft>
              <a:buSzPts val="2200"/>
              <a:buFont typeface="Noto Sans Symbols"/>
              <a:buNone/>
            </a:pPr>
            <a:endParaRPr>
              <a:latin typeface="Arial"/>
              <a:ea typeface="Arial"/>
              <a:cs typeface="Arial"/>
              <a:sym typeface="Arial"/>
            </a:endParaRPr>
          </a:p>
        </p:txBody>
      </p:sp>
      <p:pic>
        <p:nvPicPr>
          <p:cNvPr id="326" name="Google Shape;326;p43" descr="image001"/>
          <p:cNvPicPr preferRelativeResize="0"/>
          <p:nvPr/>
        </p:nvPicPr>
        <p:blipFill rotWithShape="1">
          <a:blip r:embed="rId5">
            <a:alphaModFix/>
          </a:blip>
          <a:srcRect/>
          <a:stretch/>
        </p:blipFill>
        <p:spPr>
          <a:xfrm>
            <a:off x="4283968" y="6093296"/>
            <a:ext cx="3312368" cy="59399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4"/>
          <p:cNvSpPr txBox="1">
            <a:spLocks noGrp="1"/>
          </p:cNvSpPr>
          <p:nvPr>
            <p:ph type="title"/>
          </p:nvPr>
        </p:nvSpPr>
        <p:spPr>
          <a:xfrm>
            <a:off x="251520" y="260648"/>
            <a:ext cx="8208912"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We need to </a:t>
            </a:r>
            <a:r>
              <a:rPr lang="en-GB" sz="4000">
                <a:solidFill>
                  <a:srgbClr val="FF0000"/>
                </a:solidFill>
              </a:rPr>
              <a:t>be active </a:t>
            </a:r>
            <a:r>
              <a:rPr lang="en-GB" sz="4000"/>
              <a:t>to learn &amp; develop</a:t>
            </a:r>
            <a:endParaRPr/>
          </a:p>
        </p:txBody>
      </p:sp>
      <p:sp>
        <p:nvSpPr>
          <p:cNvPr id="333" name="Google Shape;333;p44"/>
          <p:cNvSpPr txBox="1">
            <a:spLocks noGrp="1"/>
          </p:cNvSpPr>
          <p:nvPr>
            <p:ph type="body" idx="1"/>
          </p:nvPr>
        </p:nvSpPr>
        <p:spPr>
          <a:xfrm>
            <a:off x="467544" y="1542492"/>
            <a:ext cx="7620000" cy="3917032"/>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Improves concentration and learning</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Builds confidence and social skills</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Develops co-ordination</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Strengthens muscles and bones</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Improves health and fitness</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Maintains health and weight</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Improves sleep </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Makes you feel good</a:t>
            </a:r>
            <a:endParaRPr/>
          </a:p>
          <a:p>
            <a:pPr marL="342900" lvl="0" indent="-88900" algn="l" rtl="0">
              <a:spcBef>
                <a:spcPts val="440"/>
              </a:spcBef>
              <a:spcAft>
                <a:spcPts val="0"/>
              </a:spcAft>
              <a:buSzPts val="2200"/>
              <a:buFont typeface="Noto Sans Symbols"/>
              <a:buNone/>
            </a:pPr>
            <a:endParaRPr>
              <a:latin typeface="Arial"/>
              <a:ea typeface="Arial"/>
              <a:cs typeface="Arial"/>
              <a:sym typeface="Arial"/>
            </a:endParaRPr>
          </a:p>
        </p:txBody>
      </p:sp>
      <p:pic>
        <p:nvPicPr>
          <p:cNvPr id="334" name="Google Shape;334;p44" descr="Image result for clipart sport"/>
          <p:cNvPicPr preferRelativeResize="0"/>
          <p:nvPr/>
        </p:nvPicPr>
        <p:blipFill rotWithShape="1">
          <a:blip r:embed="rId3">
            <a:alphaModFix/>
          </a:blip>
          <a:srcRect/>
          <a:stretch/>
        </p:blipFill>
        <p:spPr>
          <a:xfrm>
            <a:off x="5155332" y="3501008"/>
            <a:ext cx="2419350" cy="1885951"/>
          </a:xfrm>
          <a:prstGeom prst="rect">
            <a:avLst/>
          </a:prstGeom>
          <a:noFill/>
          <a:ln>
            <a:noFill/>
          </a:ln>
        </p:spPr>
      </p:pic>
      <p:pic>
        <p:nvPicPr>
          <p:cNvPr id="335" name="Google Shape;335;p44"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5"/>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GB"/>
              <a:t>Remember the quiz?</a:t>
            </a:r>
            <a:endParaRPr/>
          </a:p>
        </p:txBody>
      </p:sp>
      <p:sp>
        <p:nvSpPr>
          <p:cNvPr id="341" name="Google Shape;341;p45"/>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800"/>
              <a:buChar char="•"/>
            </a:pPr>
            <a:r>
              <a:rPr lang="en-GB" sz="2800"/>
              <a:t>Remind yourself of your answers about recommended activity levels.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6"/>
          <p:cNvSpPr txBox="1">
            <a:spLocks noGrp="1"/>
          </p:cNvSpPr>
          <p:nvPr>
            <p:ph type="title"/>
          </p:nvPr>
        </p:nvSpPr>
        <p:spPr>
          <a:xfrm>
            <a:off x="467544" y="764704"/>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Physical activity guidelines for children &amp; young people (5-18) years</a:t>
            </a:r>
            <a:endParaRPr/>
          </a:p>
        </p:txBody>
      </p:sp>
      <p:sp>
        <p:nvSpPr>
          <p:cNvPr id="348" name="Google Shape;348;p46"/>
          <p:cNvSpPr txBox="1">
            <a:spLocks noGrp="1"/>
          </p:cNvSpPr>
          <p:nvPr>
            <p:ph type="body" idx="1"/>
          </p:nvPr>
        </p:nvSpPr>
        <p:spPr>
          <a:xfrm>
            <a:off x="467544" y="2636912"/>
            <a:ext cx="7620000" cy="3412976"/>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All children and young people should engage in moderate to vigorous intensity physical activity for at least 60 minutes and up to several hours every day</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Vigorous intensity activities, including those that strengthen muscle and bone, should be incorporated at least three days a week</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All children and young people should minimise the amount of time spent sitting for extended periods</a:t>
            </a:r>
            <a:endParaRPr/>
          </a:p>
        </p:txBody>
      </p:sp>
      <p:pic>
        <p:nvPicPr>
          <p:cNvPr id="349" name="Google Shape;349;p46" descr="Image result for clipart sport"/>
          <p:cNvPicPr preferRelativeResize="0"/>
          <p:nvPr/>
        </p:nvPicPr>
        <p:blipFill rotWithShape="1">
          <a:blip r:embed="rId3">
            <a:alphaModFix/>
          </a:blip>
          <a:srcRect/>
          <a:stretch/>
        </p:blipFill>
        <p:spPr>
          <a:xfrm>
            <a:off x="6998618" y="1772816"/>
            <a:ext cx="1152128" cy="1106848"/>
          </a:xfrm>
          <a:prstGeom prst="rect">
            <a:avLst/>
          </a:prstGeom>
          <a:noFill/>
          <a:ln>
            <a:noFill/>
          </a:ln>
        </p:spPr>
      </p:pic>
      <p:pic>
        <p:nvPicPr>
          <p:cNvPr id="350" name="Google Shape;350;p46"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7"/>
          <p:cNvSpPr txBox="1">
            <a:spLocks noGrp="1"/>
          </p:cNvSpPr>
          <p:nvPr>
            <p:ph type="title"/>
          </p:nvPr>
        </p:nvSpPr>
        <p:spPr>
          <a:xfrm>
            <a:off x="457200" y="274638"/>
            <a:ext cx="7787208"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What counts as moderate activity?</a:t>
            </a:r>
            <a:endParaRPr/>
          </a:p>
        </p:txBody>
      </p:sp>
      <p:sp>
        <p:nvSpPr>
          <p:cNvPr id="357" name="Google Shape;357;p47"/>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Moderate activity raises your heart rate and makes you sweat. One way to tell if you're working at a moderate level is if you can still talk, but you can't sing the words to a song.</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What activities does your child do which would count as moderate activity?</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What else might they do? </a:t>
            </a:r>
            <a:endParaRPr/>
          </a:p>
          <a:p>
            <a:pPr marL="114300" lvl="0" indent="0" algn="l" rtl="0">
              <a:spcBef>
                <a:spcPts val="440"/>
              </a:spcBef>
              <a:spcAft>
                <a:spcPts val="0"/>
              </a:spcAft>
              <a:buSzPts val="2200"/>
              <a:buNone/>
            </a:pPr>
            <a:endParaRPr>
              <a:latin typeface="Arial"/>
              <a:ea typeface="Arial"/>
              <a:cs typeface="Arial"/>
              <a:sym typeface="Arial"/>
            </a:endParaRPr>
          </a:p>
          <a:p>
            <a:pPr marL="114300" lvl="0" indent="0" algn="l" rtl="0">
              <a:spcBef>
                <a:spcPts val="440"/>
              </a:spcBef>
              <a:spcAft>
                <a:spcPts val="0"/>
              </a:spcAft>
              <a:buSzPts val="2200"/>
              <a:buNone/>
            </a:pPr>
            <a:endParaRPr>
              <a:latin typeface="Arial"/>
              <a:ea typeface="Arial"/>
              <a:cs typeface="Arial"/>
              <a:sym typeface="Arial"/>
            </a:endParaRPr>
          </a:p>
          <a:p>
            <a:pPr marL="342900" lvl="0" indent="-88900" algn="l" rtl="0">
              <a:spcBef>
                <a:spcPts val="440"/>
              </a:spcBef>
              <a:spcAft>
                <a:spcPts val="0"/>
              </a:spcAft>
              <a:buSzPts val="2200"/>
              <a:buFont typeface="Noto Sans Symbols"/>
              <a:buNone/>
            </a:pPr>
            <a:endParaRPr>
              <a:latin typeface="Arial"/>
              <a:ea typeface="Arial"/>
              <a:cs typeface="Arial"/>
              <a:sym typeface="Arial"/>
            </a:endParaRPr>
          </a:p>
        </p:txBody>
      </p:sp>
      <p:pic>
        <p:nvPicPr>
          <p:cNvPr id="358" name="Google Shape;358;p47"/>
          <p:cNvPicPr preferRelativeResize="0"/>
          <p:nvPr/>
        </p:nvPicPr>
        <p:blipFill rotWithShape="1">
          <a:blip r:embed="rId3">
            <a:alphaModFix/>
          </a:blip>
          <a:srcRect/>
          <a:stretch/>
        </p:blipFill>
        <p:spPr>
          <a:xfrm>
            <a:off x="6300191" y="3717032"/>
            <a:ext cx="1520981" cy="1858144"/>
          </a:xfrm>
          <a:prstGeom prst="rect">
            <a:avLst/>
          </a:prstGeom>
          <a:noFill/>
          <a:ln>
            <a:noFill/>
          </a:ln>
        </p:spPr>
      </p:pic>
      <p:pic>
        <p:nvPicPr>
          <p:cNvPr id="359" name="Google Shape;359;p47"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4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What counts as vigorous activity?</a:t>
            </a:r>
            <a:endParaRPr/>
          </a:p>
        </p:txBody>
      </p:sp>
      <p:sp>
        <p:nvSpPr>
          <p:cNvPr id="366" name="Google Shape;366;p48"/>
          <p:cNvSpPr txBox="1">
            <a:spLocks noGrp="1"/>
          </p:cNvSpPr>
          <p:nvPr>
            <p:ph type="body" idx="1"/>
          </p:nvPr>
        </p:nvSpPr>
        <p:spPr>
          <a:xfrm>
            <a:off x="457200" y="1484784"/>
            <a:ext cx="7620000" cy="4584576"/>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Vigorous activity makes you breathe hard and fast. If you're working at this level, you won't be able to say more than a few words without pausing for a breath.</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What activities does your child do which would count as vigorous activity?</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What else might they do?  </a:t>
            </a:r>
            <a:endParaRPr/>
          </a:p>
          <a:p>
            <a:pPr marL="342900" lvl="0" indent="-88900" algn="l" rtl="0">
              <a:spcBef>
                <a:spcPts val="440"/>
              </a:spcBef>
              <a:spcAft>
                <a:spcPts val="0"/>
              </a:spcAft>
              <a:buSzPts val="2200"/>
              <a:buFont typeface="Noto Sans Symbols"/>
              <a:buNone/>
            </a:pPr>
            <a:endParaRPr>
              <a:latin typeface="Arial"/>
              <a:ea typeface="Arial"/>
              <a:cs typeface="Arial"/>
              <a:sym typeface="Arial"/>
            </a:endParaRPr>
          </a:p>
        </p:txBody>
      </p:sp>
      <p:pic>
        <p:nvPicPr>
          <p:cNvPr id="367" name="Google Shape;367;p48" descr="Image result for clipart sport"/>
          <p:cNvPicPr preferRelativeResize="0"/>
          <p:nvPr/>
        </p:nvPicPr>
        <p:blipFill rotWithShape="1">
          <a:blip r:embed="rId3">
            <a:alphaModFix/>
          </a:blip>
          <a:srcRect/>
          <a:stretch/>
        </p:blipFill>
        <p:spPr>
          <a:xfrm>
            <a:off x="6516216" y="4293096"/>
            <a:ext cx="1593955" cy="1659162"/>
          </a:xfrm>
          <a:prstGeom prst="rect">
            <a:avLst/>
          </a:prstGeom>
          <a:noFill/>
          <a:ln>
            <a:noFill/>
          </a:ln>
        </p:spPr>
      </p:pic>
      <p:pic>
        <p:nvPicPr>
          <p:cNvPr id="368" name="Google Shape;368;p48" descr="Image result for clipart sport"/>
          <p:cNvPicPr preferRelativeResize="0"/>
          <p:nvPr/>
        </p:nvPicPr>
        <p:blipFill rotWithShape="1">
          <a:blip r:embed="rId4">
            <a:alphaModFix/>
          </a:blip>
          <a:srcRect/>
          <a:stretch/>
        </p:blipFill>
        <p:spPr>
          <a:xfrm>
            <a:off x="4644008" y="3284984"/>
            <a:ext cx="1615690" cy="1637426"/>
          </a:xfrm>
          <a:prstGeom prst="rect">
            <a:avLst/>
          </a:prstGeom>
          <a:noFill/>
          <a:ln>
            <a:noFill/>
          </a:ln>
        </p:spPr>
      </p:pic>
      <p:pic>
        <p:nvPicPr>
          <p:cNvPr id="369" name="Google Shape;369;p48" descr="Image result for clipart sport"/>
          <p:cNvPicPr preferRelativeResize="0"/>
          <p:nvPr/>
        </p:nvPicPr>
        <p:blipFill rotWithShape="1">
          <a:blip r:embed="rId5">
            <a:alphaModFix/>
          </a:blip>
          <a:srcRect/>
          <a:stretch/>
        </p:blipFill>
        <p:spPr>
          <a:xfrm>
            <a:off x="2573301" y="4055284"/>
            <a:ext cx="1680898" cy="1572219"/>
          </a:xfrm>
          <a:prstGeom prst="rect">
            <a:avLst/>
          </a:prstGeom>
          <a:noFill/>
          <a:ln>
            <a:noFill/>
          </a:ln>
        </p:spPr>
      </p:pic>
      <p:pic>
        <p:nvPicPr>
          <p:cNvPr id="370" name="Google Shape;370;p48" descr="image001"/>
          <p:cNvPicPr preferRelativeResize="0"/>
          <p:nvPr/>
        </p:nvPicPr>
        <p:blipFill rotWithShape="1">
          <a:blip r:embed="rId6">
            <a:alphaModFix/>
          </a:blip>
          <a:srcRect/>
          <a:stretch/>
        </p:blipFill>
        <p:spPr>
          <a:xfrm>
            <a:off x="4283968" y="6093296"/>
            <a:ext cx="3312368" cy="59399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4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Move more, sit less</a:t>
            </a:r>
            <a:endParaRPr/>
          </a:p>
        </p:txBody>
      </p:sp>
      <p:sp>
        <p:nvSpPr>
          <p:cNvPr id="377" name="Google Shape;377;p49"/>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Break up long periods of sitting with shorter bouts of activity for one or two minutes</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Take an active break from sitting every 30 minutes</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No definitive time limit on sitting</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Some countries recommend that children limit screen time to just one or two hours a day</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Exercising for at least 60 minutes a day can offset the negative effects of sitting too much throughout the day</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The handout contains some ideas for ways to support children and young people to be more active</a:t>
            </a:r>
            <a:endParaRPr/>
          </a:p>
        </p:txBody>
      </p:sp>
      <p:pic>
        <p:nvPicPr>
          <p:cNvPr id="378" name="Google Shape;378;p49" descr="image001"/>
          <p:cNvPicPr preferRelativeResize="0"/>
          <p:nvPr/>
        </p:nvPicPr>
        <p:blipFill rotWithShape="1">
          <a:blip r:embed="rId3">
            <a:alphaModFix/>
          </a:blip>
          <a:srcRect/>
          <a:stretch/>
        </p:blipFill>
        <p:spPr>
          <a:xfrm>
            <a:off x="4283968" y="6093296"/>
            <a:ext cx="3312368" cy="59399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50"/>
          <p:cNvSpPr txBox="1">
            <a:spLocks noGrp="1"/>
          </p:cNvSpPr>
          <p:nvPr>
            <p:ph type="title"/>
          </p:nvPr>
        </p:nvSpPr>
        <p:spPr>
          <a:xfrm>
            <a:off x="323528" y="274638"/>
            <a:ext cx="7992888"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Make physical activity fun for children</a:t>
            </a:r>
            <a:endParaRPr/>
          </a:p>
        </p:txBody>
      </p:sp>
      <p:sp>
        <p:nvSpPr>
          <p:cNvPr id="385" name="Google Shape;385;p50"/>
          <p:cNvSpPr txBox="1">
            <a:spLocks noGrp="1"/>
          </p:cNvSpPr>
          <p:nvPr>
            <p:ph type="body" idx="1"/>
          </p:nvPr>
        </p:nvSpPr>
        <p:spPr>
          <a:xfrm>
            <a:off x="457200" y="1340768"/>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If your child isn't used to being active, encourage them to start with what they can do and build up to 60 minutes a day. </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They're more likely to stick to their new activity levels if you let them choose the type of activity they're comfortable with.</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Older children might like to use their smartphone to increase their activity levels. There are lots of great fitness apps. Or they could use a pedometer or step counter to keep track of how many steps they're taking. </a:t>
            </a:r>
            <a:endParaRPr/>
          </a:p>
        </p:txBody>
      </p:sp>
      <p:pic>
        <p:nvPicPr>
          <p:cNvPr id="386" name="Google Shape;386;p50" descr="image001"/>
          <p:cNvPicPr preferRelativeResize="0"/>
          <p:nvPr/>
        </p:nvPicPr>
        <p:blipFill rotWithShape="1">
          <a:blip r:embed="rId3">
            <a:alphaModFix/>
          </a:blip>
          <a:srcRect/>
          <a:stretch/>
        </p:blipFill>
        <p:spPr>
          <a:xfrm>
            <a:off x="4283968" y="6093296"/>
            <a:ext cx="3312368" cy="59399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51"/>
          <p:cNvSpPr txBox="1">
            <a:spLocks noGrp="1"/>
          </p:cNvSpPr>
          <p:nvPr>
            <p:ph type="title"/>
          </p:nvPr>
        </p:nvSpPr>
        <p:spPr>
          <a:xfrm>
            <a:off x="457200" y="274638"/>
            <a:ext cx="7931224"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Make physical activity fun for children</a:t>
            </a:r>
            <a:endParaRPr/>
          </a:p>
        </p:txBody>
      </p:sp>
      <p:sp>
        <p:nvSpPr>
          <p:cNvPr id="392" name="Google Shape;392;p5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Look for little ways to get your child moving throughout the day, such as playing hide-and-seek and tag (for younger children), and walking or scootering to school. </a:t>
            </a:r>
            <a:endParaRPr/>
          </a:p>
          <a:p>
            <a:pPr marL="342900" lvl="0" indent="-228600" algn="l" rtl="0">
              <a:spcBef>
                <a:spcPts val="440"/>
              </a:spcBef>
              <a:spcAft>
                <a:spcPts val="0"/>
              </a:spcAft>
              <a:buSzPts val="2200"/>
              <a:buFont typeface="Noto Sans Symbols"/>
              <a:buChar char="▪"/>
            </a:pPr>
            <a:r>
              <a:rPr lang="en-GB">
                <a:latin typeface="Arial"/>
                <a:ea typeface="Arial"/>
                <a:cs typeface="Arial"/>
                <a:sym typeface="Arial"/>
              </a:rPr>
              <a:t>Be sensitive to your child's needs. If they feel uncomfortable participating in sports, help them find an activity they will enjoy without feeling embarrassed, such as dancing, skipping or cycling. Some will prefer to take part in a team activity rather than solo pursuits. </a:t>
            </a:r>
            <a:endParaRPr/>
          </a:p>
          <a:p>
            <a:pPr marL="342900" lvl="0" indent="-88900" algn="l" rtl="0">
              <a:spcBef>
                <a:spcPts val="440"/>
              </a:spcBef>
              <a:spcAft>
                <a:spcPts val="0"/>
              </a:spcAft>
              <a:buSzPts val="2200"/>
              <a:buNone/>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5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Change4Life</a:t>
            </a:r>
            <a:endParaRPr/>
          </a:p>
        </p:txBody>
      </p:sp>
      <p:sp>
        <p:nvSpPr>
          <p:cNvPr id="399" name="Google Shape;399;p52"/>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Ideas for activities for children:</a:t>
            </a:r>
            <a:endParaRPr/>
          </a:p>
          <a:p>
            <a:pPr marL="114300" lvl="0" indent="0" algn="l" rtl="0">
              <a:spcBef>
                <a:spcPts val="440"/>
              </a:spcBef>
              <a:spcAft>
                <a:spcPts val="0"/>
              </a:spcAft>
              <a:buSzPts val="2200"/>
              <a:buNone/>
            </a:pPr>
            <a:endParaRPr>
              <a:latin typeface="Arial"/>
              <a:ea typeface="Arial"/>
              <a:cs typeface="Arial"/>
              <a:sym typeface="Arial"/>
            </a:endParaRPr>
          </a:p>
          <a:p>
            <a:pPr marL="640080" lvl="1" indent="-228600" algn="l" rtl="0">
              <a:spcBef>
                <a:spcPts val="400"/>
              </a:spcBef>
              <a:spcAft>
                <a:spcPts val="0"/>
              </a:spcAft>
              <a:buSzPts val="2000"/>
              <a:buFont typeface="Noto Sans Symbols"/>
              <a:buChar char="▪"/>
            </a:pPr>
            <a:r>
              <a:rPr lang="en-GB" u="sng">
                <a:solidFill>
                  <a:schemeClr val="hlink"/>
                </a:solidFill>
                <a:latin typeface="Arial"/>
                <a:ea typeface="Arial"/>
                <a:cs typeface="Arial"/>
                <a:sym typeface="Arial"/>
                <a:hlinkClick r:id="rId3"/>
              </a:rPr>
              <a:t>https://www.nhs.uk/10-minute-shake-up/shake-ups#GESUjI2J9hksjdf1.97</a:t>
            </a:r>
            <a:endParaRPr>
              <a:latin typeface="Arial"/>
              <a:ea typeface="Arial"/>
              <a:cs typeface="Arial"/>
              <a:sym typeface="Arial"/>
            </a:endParaRPr>
          </a:p>
          <a:p>
            <a:pPr marL="640080" lvl="1" indent="-101600" algn="l" rtl="0">
              <a:spcBef>
                <a:spcPts val="400"/>
              </a:spcBef>
              <a:spcAft>
                <a:spcPts val="0"/>
              </a:spcAft>
              <a:buSzPts val="2000"/>
              <a:buFont typeface="Noto Sans Symbols"/>
              <a:buNone/>
            </a:pPr>
            <a:endParaRPr>
              <a:latin typeface="Arial"/>
              <a:ea typeface="Arial"/>
              <a:cs typeface="Arial"/>
              <a:sym typeface="Arial"/>
            </a:endParaRPr>
          </a:p>
          <a:p>
            <a:pPr marL="342900" lvl="0" indent="-88900" algn="l" rtl="0">
              <a:spcBef>
                <a:spcPts val="440"/>
              </a:spcBef>
              <a:spcAft>
                <a:spcPts val="0"/>
              </a:spcAft>
              <a:buSzPts val="2200"/>
              <a:buFont typeface="Noto Sans Symbols"/>
              <a:buNone/>
            </a:pPr>
            <a:endParaRPr/>
          </a:p>
        </p:txBody>
      </p:sp>
      <p:pic>
        <p:nvPicPr>
          <p:cNvPr id="400" name="Google Shape;400;p52" descr="image001"/>
          <p:cNvPicPr preferRelativeResize="0"/>
          <p:nvPr/>
        </p:nvPicPr>
        <p:blipFill rotWithShape="1">
          <a:blip r:embed="rId4">
            <a:alphaModFix/>
          </a:blip>
          <a:srcRect/>
          <a:stretch/>
        </p:blipFill>
        <p:spPr>
          <a:xfrm>
            <a:off x="4283968" y="6093296"/>
            <a:ext cx="3312368" cy="59399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5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We need </a:t>
            </a:r>
            <a:r>
              <a:rPr lang="en-GB" sz="4000">
                <a:solidFill>
                  <a:srgbClr val="FF0000"/>
                </a:solidFill>
              </a:rPr>
              <a:t>healthy food </a:t>
            </a:r>
            <a:r>
              <a:rPr lang="en-GB" sz="4000"/>
              <a:t>to learn and develop</a:t>
            </a:r>
            <a:endParaRPr/>
          </a:p>
        </p:txBody>
      </p:sp>
      <p:sp>
        <p:nvSpPr>
          <p:cNvPr id="407" name="Google Shape;407;p5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Font typeface="Noto Sans Symbols"/>
              <a:buChar char="▪"/>
            </a:pPr>
            <a:r>
              <a:rPr lang="en-GB">
                <a:latin typeface="Arial"/>
                <a:ea typeface="Arial"/>
                <a:cs typeface="Arial"/>
                <a:sym typeface="Arial"/>
              </a:rPr>
              <a:t>There is a useful healthy eating tutorial at </a:t>
            </a:r>
            <a:r>
              <a:rPr lang="en-GB" u="sng">
                <a:solidFill>
                  <a:schemeClr val="hlink"/>
                </a:solidFill>
                <a:latin typeface="Arial"/>
                <a:ea typeface="Arial"/>
                <a:cs typeface="Arial"/>
                <a:sym typeface="Arial"/>
                <a:hlinkClick r:id="rId3"/>
              </a:rPr>
              <a:t>Food Standards Scotland</a:t>
            </a:r>
            <a:endParaRPr>
              <a:latin typeface="Arial"/>
              <a:ea typeface="Arial"/>
              <a:cs typeface="Arial"/>
              <a:sym typeface="Arial"/>
            </a:endParaRPr>
          </a:p>
          <a:p>
            <a:pPr marL="342900" lvl="0" indent="-228600" algn="l" rtl="0">
              <a:spcBef>
                <a:spcPts val="0"/>
              </a:spcBef>
              <a:spcAft>
                <a:spcPts val="0"/>
              </a:spcAft>
              <a:buSzPts val="2200"/>
              <a:buFont typeface="Noto Sans Symbols"/>
              <a:buChar char="▪"/>
            </a:pPr>
            <a:r>
              <a:rPr lang="en-GB">
                <a:latin typeface="Arial"/>
                <a:ea typeface="Arial"/>
                <a:cs typeface="Arial"/>
                <a:sym typeface="Arial"/>
              </a:rPr>
              <a:t>Current government recommendations are that, as a general rule, children should aim to include in their daily diet:</a:t>
            </a:r>
            <a:endParaRPr/>
          </a:p>
          <a:p>
            <a:pPr marL="640080" lvl="1" indent="-228600" algn="l" rtl="0">
              <a:spcBef>
                <a:spcPts val="400"/>
              </a:spcBef>
              <a:spcAft>
                <a:spcPts val="0"/>
              </a:spcAft>
              <a:buSzPts val="2000"/>
              <a:buFont typeface="Noto Sans Symbols"/>
              <a:buChar char="▪"/>
            </a:pPr>
            <a:r>
              <a:rPr lang="en-GB">
                <a:latin typeface="Arial"/>
                <a:ea typeface="Arial"/>
                <a:cs typeface="Arial"/>
                <a:sym typeface="Arial"/>
              </a:rPr>
              <a:t>at least five portions of a variety of fruit and vegetables </a:t>
            </a:r>
            <a:r>
              <a:rPr lang="en-GB" b="1">
                <a:solidFill>
                  <a:srgbClr val="C46648"/>
                </a:solidFill>
                <a:latin typeface="Arial"/>
                <a:ea typeface="Arial"/>
                <a:cs typeface="Arial"/>
                <a:sym typeface="Arial"/>
              </a:rPr>
              <a:t>(5 A DAY) </a:t>
            </a:r>
            <a:endParaRPr/>
          </a:p>
          <a:p>
            <a:pPr marL="640080" lvl="1" indent="-228600" algn="l" rtl="0">
              <a:spcBef>
                <a:spcPts val="400"/>
              </a:spcBef>
              <a:spcAft>
                <a:spcPts val="0"/>
              </a:spcAft>
              <a:buSzPts val="2000"/>
              <a:buFont typeface="Noto Sans Symbols"/>
              <a:buChar char="▪"/>
            </a:pPr>
            <a:r>
              <a:rPr lang="en-GB">
                <a:latin typeface="Arial"/>
                <a:ea typeface="Arial"/>
                <a:cs typeface="Arial"/>
                <a:sym typeface="Arial"/>
              </a:rPr>
              <a:t>meals based on </a:t>
            </a:r>
            <a:r>
              <a:rPr lang="en-GB" b="1">
                <a:solidFill>
                  <a:srgbClr val="C46648"/>
                </a:solidFill>
                <a:latin typeface="Arial"/>
                <a:ea typeface="Arial"/>
                <a:cs typeface="Arial"/>
                <a:sym typeface="Arial"/>
              </a:rPr>
              <a:t>starchy foods</a:t>
            </a:r>
            <a:r>
              <a:rPr lang="en-GB">
                <a:latin typeface="Arial"/>
                <a:ea typeface="Arial"/>
                <a:cs typeface="Arial"/>
                <a:sym typeface="Arial"/>
              </a:rPr>
              <a:t>, such as potatoes, bread, pasta and rice – choose wholegrain varieties when possible </a:t>
            </a:r>
            <a:endParaRPr/>
          </a:p>
          <a:p>
            <a:pPr marL="640080" lvl="1" indent="-228600" algn="l" rtl="0">
              <a:spcBef>
                <a:spcPts val="400"/>
              </a:spcBef>
              <a:spcAft>
                <a:spcPts val="0"/>
              </a:spcAft>
              <a:buSzPts val="2000"/>
              <a:buFont typeface="Noto Sans Symbols"/>
              <a:buChar char="▪"/>
            </a:pPr>
            <a:r>
              <a:rPr lang="en-GB">
                <a:latin typeface="Arial"/>
                <a:ea typeface="Arial"/>
                <a:cs typeface="Arial"/>
                <a:sym typeface="Arial"/>
              </a:rPr>
              <a:t>some </a:t>
            </a:r>
            <a:r>
              <a:rPr lang="en-GB" b="1">
                <a:solidFill>
                  <a:srgbClr val="C46648"/>
                </a:solidFill>
                <a:latin typeface="Arial"/>
                <a:ea typeface="Arial"/>
                <a:cs typeface="Arial"/>
                <a:sym typeface="Arial"/>
              </a:rPr>
              <a:t>milk and dairy </a:t>
            </a:r>
            <a:r>
              <a:rPr lang="en-GB">
                <a:latin typeface="Arial"/>
                <a:ea typeface="Arial"/>
                <a:cs typeface="Arial"/>
                <a:sym typeface="Arial"/>
              </a:rPr>
              <a:t>products – choose low-fat options where you can </a:t>
            </a:r>
            <a:endParaRPr/>
          </a:p>
          <a:p>
            <a:pPr marL="640080" lvl="1" indent="-228600" algn="l" rtl="0">
              <a:spcBef>
                <a:spcPts val="400"/>
              </a:spcBef>
              <a:spcAft>
                <a:spcPts val="0"/>
              </a:spcAft>
              <a:buSzPts val="2000"/>
              <a:buFont typeface="Noto Sans Symbols"/>
              <a:buChar char="▪"/>
            </a:pPr>
            <a:r>
              <a:rPr lang="en-GB">
                <a:latin typeface="Arial"/>
                <a:ea typeface="Arial"/>
                <a:cs typeface="Arial"/>
                <a:sym typeface="Arial"/>
              </a:rPr>
              <a:t>some foods that are good sources of protein, such as </a:t>
            </a:r>
            <a:r>
              <a:rPr lang="en-GB" b="1">
                <a:solidFill>
                  <a:srgbClr val="C46648"/>
                </a:solidFill>
                <a:latin typeface="Arial"/>
                <a:ea typeface="Arial"/>
                <a:cs typeface="Arial"/>
                <a:sym typeface="Arial"/>
              </a:rPr>
              <a:t>meat</a:t>
            </a:r>
            <a:r>
              <a:rPr lang="en-GB">
                <a:latin typeface="Arial"/>
                <a:ea typeface="Arial"/>
                <a:cs typeface="Arial"/>
                <a:sym typeface="Arial"/>
              </a:rPr>
              <a:t>, </a:t>
            </a:r>
            <a:r>
              <a:rPr lang="en-GB" b="1">
                <a:solidFill>
                  <a:srgbClr val="C46648"/>
                </a:solidFill>
                <a:latin typeface="Arial"/>
                <a:ea typeface="Arial"/>
                <a:cs typeface="Arial"/>
                <a:sym typeface="Arial"/>
              </a:rPr>
              <a:t>fish</a:t>
            </a:r>
            <a:r>
              <a:rPr lang="en-GB">
                <a:latin typeface="Arial"/>
                <a:ea typeface="Arial"/>
                <a:cs typeface="Arial"/>
                <a:sym typeface="Arial"/>
              </a:rPr>
              <a:t>, </a:t>
            </a:r>
            <a:r>
              <a:rPr lang="en-GB" b="1">
                <a:solidFill>
                  <a:srgbClr val="C46648"/>
                </a:solidFill>
                <a:latin typeface="Arial"/>
                <a:ea typeface="Arial"/>
                <a:cs typeface="Arial"/>
                <a:sym typeface="Arial"/>
              </a:rPr>
              <a:t>eggs</a:t>
            </a:r>
            <a:r>
              <a:rPr lang="en-GB">
                <a:latin typeface="Arial"/>
                <a:ea typeface="Arial"/>
                <a:cs typeface="Arial"/>
                <a:sym typeface="Arial"/>
              </a:rPr>
              <a:t>, and </a:t>
            </a:r>
            <a:r>
              <a:rPr lang="en-GB" b="1">
                <a:solidFill>
                  <a:srgbClr val="C46648"/>
                </a:solidFill>
                <a:latin typeface="Arial"/>
                <a:ea typeface="Arial"/>
                <a:cs typeface="Arial"/>
                <a:sym typeface="Arial"/>
              </a:rPr>
              <a:t>beans and lentils </a:t>
            </a:r>
            <a:endParaRPr b="1">
              <a:solidFill>
                <a:srgbClr val="C46648"/>
              </a:solidFill>
              <a:latin typeface="Arial"/>
              <a:ea typeface="Arial"/>
              <a:cs typeface="Arial"/>
              <a:sym typeface="Arial"/>
            </a:endParaRPr>
          </a:p>
          <a:p>
            <a:pPr marL="342900" lvl="0" indent="-88900" algn="l" rtl="0">
              <a:spcBef>
                <a:spcPts val="440"/>
              </a:spcBef>
              <a:spcAft>
                <a:spcPts val="0"/>
              </a:spcAft>
              <a:buSzPts val="2200"/>
              <a:buFont typeface="Noto Sans Symbols"/>
              <a:buNone/>
            </a:pPr>
            <a:endParaRPr>
              <a:latin typeface="Arial"/>
              <a:ea typeface="Arial"/>
              <a:cs typeface="Arial"/>
              <a:sym typeface="Arial"/>
            </a:endParaRPr>
          </a:p>
        </p:txBody>
      </p:sp>
      <p:pic>
        <p:nvPicPr>
          <p:cNvPr id="408" name="Google Shape;408;p53"/>
          <p:cNvPicPr preferRelativeResize="0"/>
          <p:nvPr/>
        </p:nvPicPr>
        <p:blipFill rotWithShape="1">
          <a:blip r:embed="rId4">
            <a:alphaModFix/>
          </a:blip>
          <a:srcRect/>
          <a:stretch/>
        </p:blipFill>
        <p:spPr>
          <a:xfrm>
            <a:off x="214800" y="5924375"/>
            <a:ext cx="1066675" cy="931850"/>
          </a:xfrm>
          <a:prstGeom prst="rect">
            <a:avLst/>
          </a:prstGeom>
          <a:noFill/>
          <a:ln>
            <a:noFill/>
          </a:ln>
        </p:spPr>
      </p:pic>
      <p:pic>
        <p:nvPicPr>
          <p:cNvPr id="409" name="Google Shape;409;p53" descr="image001"/>
          <p:cNvPicPr preferRelativeResize="0"/>
          <p:nvPr/>
        </p:nvPicPr>
        <p:blipFill rotWithShape="1">
          <a:blip r:embed="rId5">
            <a:alphaModFix/>
          </a:blip>
          <a:srcRect/>
          <a:stretch/>
        </p:blipFill>
        <p:spPr>
          <a:xfrm>
            <a:off x="4283968" y="6093296"/>
            <a:ext cx="3312368" cy="59399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54"/>
          <p:cNvSpPr txBox="1">
            <a:spLocks noGrp="1"/>
          </p:cNvSpPr>
          <p:nvPr>
            <p:ph type="title"/>
          </p:nvPr>
        </p:nvSpPr>
        <p:spPr>
          <a:xfrm>
            <a:off x="467544" y="188640"/>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GB" sz="4000"/>
              <a:t>For further information or support</a:t>
            </a:r>
            <a:endParaRPr/>
          </a:p>
        </p:txBody>
      </p:sp>
      <p:sp>
        <p:nvSpPr>
          <p:cNvPr id="416" name="Google Shape;416;p54"/>
          <p:cNvSpPr txBox="1">
            <a:spLocks noGrp="1"/>
          </p:cNvSpPr>
          <p:nvPr>
            <p:ph type="body" idx="1"/>
          </p:nvPr>
        </p:nvSpPr>
        <p:spPr>
          <a:xfrm>
            <a:off x="323528" y="1331641"/>
            <a:ext cx="7776864" cy="4617640"/>
          </a:xfrm>
          <a:prstGeom prst="rect">
            <a:avLst/>
          </a:prstGeom>
          <a:noFill/>
          <a:ln>
            <a:noFill/>
          </a:ln>
        </p:spPr>
        <p:txBody>
          <a:bodyPr spcFirstLastPara="1" wrap="square" lIns="91425" tIns="45700" rIns="91425" bIns="45700" anchor="t" anchorCtr="0">
            <a:noAutofit/>
          </a:bodyPr>
          <a:lstStyle/>
          <a:p>
            <a:pPr marL="342900" lvl="0" indent="-228600" algn="l" rtl="0">
              <a:lnSpc>
                <a:spcPct val="150000"/>
              </a:lnSpc>
              <a:spcBef>
                <a:spcPts val="0"/>
              </a:spcBef>
              <a:spcAft>
                <a:spcPts val="0"/>
              </a:spcAft>
              <a:buSzPts val="2035"/>
              <a:buFont typeface="Noto Sans Symbols"/>
              <a:buChar char="▪"/>
            </a:pPr>
            <a:r>
              <a:rPr lang="en-GB" sz="2035">
                <a:latin typeface="Arial"/>
                <a:ea typeface="Arial"/>
                <a:cs typeface="Arial"/>
                <a:sym typeface="Arial"/>
              </a:rPr>
              <a:t>Please do refer to the accompanying leaflet covering the information from this session, including links to various websites we have mentioned</a:t>
            </a:r>
            <a:endParaRPr/>
          </a:p>
          <a:p>
            <a:pPr marL="342900" lvl="0" indent="-228600" algn="l" rtl="0">
              <a:lnSpc>
                <a:spcPct val="150000"/>
              </a:lnSpc>
              <a:spcBef>
                <a:spcPts val="407"/>
              </a:spcBef>
              <a:spcAft>
                <a:spcPts val="0"/>
              </a:spcAft>
              <a:buSzPts val="2035"/>
              <a:buFont typeface="Noto Sans Symbols"/>
              <a:buChar char="▪"/>
            </a:pPr>
            <a:r>
              <a:rPr lang="en-GB" sz="2035">
                <a:latin typeface="Arial"/>
                <a:ea typeface="Arial"/>
                <a:cs typeface="Arial"/>
                <a:sym typeface="Arial"/>
              </a:rPr>
              <a:t>You can also talk to school staff or to your GP</a:t>
            </a:r>
            <a:endParaRPr/>
          </a:p>
          <a:p>
            <a:pPr marL="342900" lvl="0" indent="-228600" algn="l" rtl="0">
              <a:lnSpc>
                <a:spcPct val="150000"/>
              </a:lnSpc>
              <a:spcBef>
                <a:spcPts val="407"/>
              </a:spcBef>
              <a:spcAft>
                <a:spcPts val="0"/>
              </a:spcAft>
              <a:buSzPts val="2035"/>
              <a:buFont typeface="Noto Sans Symbols"/>
              <a:buChar char="▪"/>
            </a:pPr>
            <a:r>
              <a:rPr lang="en-GB" sz="2035">
                <a:latin typeface="Arial"/>
                <a:ea typeface="Arial"/>
                <a:cs typeface="Arial"/>
                <a:sym typeface="Arial"/>
              </a:rPr>
              <a:t>You can also phone the Just Ask helpline 07785477686 on Tuesdays and Thursdays (1pm – 4pm) to speak to a dietitian, occupational therapist, physiotherapist, speech and language therapist, educational psychologist, pre-school home visiting teacher or primary mental health worker</a:t>
            </a:r>
            <a:endParaRPr/>
          </a:p>
        </p:txBody>
      </p:sp>
      <p:pic>
        <p:nvPicPr>
          <p:cNvPr id="417" name="Google Shape;417;p54" descr="image001"/>
          <p:cNvPicPr preferRelativeResize="0"/>
          <p:nvPr/>
        </p:nvPicPr>
        <p:blipFill rotWithShape="1">
          <a:blip r:embed="rId3">
            <a:alphaModFix/>
          </a:blip>
          <a:srcRect/>
          <a:stretch/>
        </p:blipFill>
        <p:spPr>
          <a:xfrm>
            <a:off x="4283968" y="6093296"/>
            <a:ext cx="3312368" cy="593990"/>
          </a:xfrm>
          <a:prstGeom prst="rect">
            <a:avLst/>
          </a:prstGeom>
          <a:noFill/>
          <a:ln>
            <a:noFill/>
          </a:ln>
        </p:spPr>
      </p:pic>
    </p:spTree>
  </p:cSld>
  <p:clrMapOvr>
    <a:masterClrMapping/>
  </p:clrMapOvr>
</p:sld>
</file>

<file path=ppt/theme/theme1.xml><?xml version="1.0" encoding="utf-8"?>
<a:theme xmlns:a="http://schemas.openxmlformats.org/drawingml/2006/main" name="Adjacency">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6509</Words>
  <Application>Microsoft Office PowerPoint</Application>
  <PresentationFormat>On-screen Show (4:3)</PresentationFormat>
  <Paragraphs>516</Paragraphs>
  <Slides>42</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Helvetica Neue</vt:lpstr>
      <vt:lpstr>Cambria</vt:lpstr>
      <vt:lpstr>Noto Sans Symbols</vt:lpstr>
      <vt:lpstr>Calibri</vt:lpstr>
      <vt:lpstr>Adjacency</vt:lpstr>
      <vt:lpstr>What the Brain Needs to Learn and Develop: information for parents and carers, supporting children’s learning</vt:lpstr>
      <vt:lpstr>Children are constantly learning</vt:lpstr>
      <vt:lpstr>How can we help our children to learn?</vt:lpstr>
      <vt:lpstr>Accompanying leaflet</vt:lpstr>
      <vt:lpstr>Firstly, how would you answer these quiz questions?  We will find out the answers later.</vt:lpstr>
      <vt:lpstr>PowerPoint Presentation</vt:lpstr>
      <vt:lpstr>Brain development through the years</vt:lpstr>
      <vt:lpstr>PowerPoint Presentation</vt:lpstr>
      <vt:lpstr>Ante-natal</vt:lpstr>
      <vt:lpstr>2 – 6 months old</vt:lpstr>
      <vt:lpstr>6 – 12 months old</vt:lpstr>
      <vt:lpstr>3 years old</vt:lpstr>
      <vt:lpstr>4 – 5 years old</vt:lpstr>
      <vt:lpstr>6 – 7 years old</vt:lpstr>
      <vt:lpstr>8 – 10 years old</vt:lpstr>
      <vt:lpstr>The teenage brain</vt:lpstr>
      <vt:lpstr>The teenage brain</vt:lpstr>
      <vt:lpstr>PowerPoint Presentation</vt:lpstr>
      <vt:lpstr>Ways to support brain development</vt:lpstr>
      <vt:lpstr>Activity</vt:lpstr>
      <vt:lpstr>Brain development helps the brain learn new things </vt:lpstr>
      <vt:lpstr>We need sleep to learn</vt:lpstr>
      <vt:lpstr>Remember the quiz?</vt:lpstr>
      <vt:lpstr>PowerPoint Presentation</vt:lpstr>
      <vt:lpstr>How can we support children &amp; young people to get enough sleep?</vt:lpstr>
      <vt:lpstr>Activity: Relaxation</vt:lpstr>
      <vt:lpstr>Why are teens always tired?</vt:lpstr>
      <vt:lpstr>Extra sleep tips for teenagers</vt:lpstr>
      <vt:lpstr>Screen time</vt:lpstr>
      <vt:lpstr>Some research about screen time</vt:lpstr>
      <vt:lpstr>Internet safety</vt:lpstr>
      <vt:lpstr>We need to be active to learn &amp; develop</vt:lpstr>
      <vt:lpstr>Remember the quiz?</vt:lpstr>
      <vt:lpstr>Physical activity guidelines for children &amp; young people (5-18) years</vt:lpstr>
      <vt:lpstr>What counts as moderate activity?</vt:lpstr>
      <vt:lpstr>What counts as vigorous activity?</vt:lpstr>
      <vt:lpstr>Move more, sit less</vt:lpstr>
      <vt:lpstr>Make physical activity fun for children</vt:lpstr>
      <vt:lpstr>Make physical activity fun for children</vt:lpstr>
      <vt:lpstr>Change4Life</vt:lpstr>
      <vt:lpstr>We need healthy food to learn and develop</vt:lpstr>
      <vt:lpstr>For further information or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the Brain Needs to Learn and Develop: information for parents and carers, supporting children’s learning</dc:title>
  <dc:creator>Heather Sked</dc:creator>
  <cp:lastModifiedBy>Heather Sked</cp:lastModifiedBy>
  <cp:revision>1</cp:revision>
  <dcterms:modified xsi:type="dcterms:W3CDTF">2020-05-13T15:55:55Z</dcterms:modified>
</cp:coreProperties>
</file>