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68" r:id="rId5"/>
    <p:sldId id="267" r:id="rId6"/>
    <p:sldId id="266" r:id="rId7"/>
    <p:sldId id="277" r:id="rId8"/>
    <p:sldId id="278" r:id="rId9"/>
    <p:sldId id="261" r:id="rId10"/>
    <p:sldId id="279" r:id="rId11"/>
    <p:sldId id="280" r:id="rId12"/>
    <p:sldId id="281" r:id="rId13"/>
    <p:sldId id="282" r:id="rId14"/>
    <p:sldId id="283" r:id="rId15"/>
    <p:sldId id="284" r:id="rId16"/>
    <p:sldId id="274" r:id="rId17"/>
    <p:sldId id="273" r:id="rId18"/>
    <p:sldId id="25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85286D-C63F-45A9-921E-39D97BFEC2EB}" v="1" dt="2020-05-01T08:44:07.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60FEE4-6FFF-46D6-8FE4-5DEE9E524D90}" type="datetimeFigureOut">
              <a:rPr lang="en-GB" smtClean="0"/>
              <a:t>13/05/2020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596D45-8F35-429F-92E9-9D3AB276D352}" type="slidenum">
              <a:rPr lang="en-GB" smtClean="0"/>
              <a:t>‹#›</a:t>
            </a:fld>
            <a:endParaRPr lang="en-GB"/>
          </a:p>
        </p:txBody>
      </p:sp>
    </p:spTree>
    <p:extLst>
      <p:ext uri="{BB962C8B-B14F-4D97-AF65-F5344CB8AC3E}">
        <p14:creationId xmlns:p14="http://schemas.microsoft.com/office/powerpoint/2010/main" val="3728020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learn.4mentalhealth.com/sites/default/files/courses/wb8/index.html#/id/5e7e0d76485e8e466da2f39a"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order to support the wellbeing needs of the children that we look after it is really important to think about our own.  If our own wellbeing needs are met then we will be better able to support others.  It’s not easy though, a lot of us are masters in avoiding looking after ourselves.  Perhaps the current situation is a time for you to start paying more attention to what you need to do to look after your wellbeing.  Sometimes getting things back in to a balance is hard.  During this training think about what you need to do and practice!</a:t>
            </a:r>
          </a:p>
          <a:p>
            <a:r>
              <a:rPr lang="en-GB" dirty="0"/>
              <a:t>Go to   </a:t>
            </a:r>
            <a:r>
              <a:rPr lang="en-GB" dirty="0">
                <a:hlinkClick r:id="rId3"/>
              </a:rPr>
              <a:t>http://learn.4mentalhealth.com/sites/default/files/courses/wb8/index.html#/id/5e7e0d76485e8e466da2f39a</a:t>
            </a:r>
            <a:r>
              <a:rPr lang="en-GB" dirty="0"/>
              <a:t>  and think about how you are feeling just now! </a:t>
            </a:r>
          </a:p>
          <a:p>
            <a:endParaRPr lang="en-GB" dirty="0"/>
          </a:p>
          <a:p>
            <a:endParaRPr lang="en-GB" dirty="0"/>
          </a:p>
          <a:p>
            <a:endParaRPr lang="en-GB" dirty="0"/>
          </a:p>
          <a:p>
            <a:endParaRPr lang="en-GB" dirty="0"/>
          </a:p>
          <a:p>
            <a:endParaRPr lang="en-GB" dirty="0"/>
          </a:p>
          <a:p>
            <a:r>
              <a:rPr lang="en-GB" dirty="0"/>
              <a:t>Go to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8381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use the Wellbeing Indicators all the time to think about the wellbeing of the children and young people we work with so why not think about them for ourselves.  On each of these slides we will think about the continuum of when we feel these are happening and when they aren’t and everything </a:t>
            </a:r>
            <a:r>
              <a:rPr lang="en-US" sz="1200" dirty="0" err="1"/>
              <a:t>inbetween</a:t>
            </a:r>
            <a:r>
              <a:rPr lang="en-US" sz="1200" dirty="0"/>
              <a:t>.  Spend some time reflecting on what you do or could do on each one to bring it back to the left.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887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sz="1200" dirty="0"/>
              <a:t>We are living in unfamiliar times. Our routines have changed, our social networks have changed, how we work has changed.  Change can make us feel unsettled.  The stories that we hear in the media can make us worry.  We can’t see some our loved ones or we worry about their health.  That means that we can go from feeling well and having good wellbeing to having feelings of distress and discomfort and back again in a short space of time.  Our natural coping strategies are still there but sometimes we need to search about for them and be reminded of ways we have coped in the past.  </a:t>
            </a:r>
          </a:p>
          <a:p>
            <a:pPr>
              <a:lnSpc>
                <a:spcPct val="90000"/>
              </a:lnSpc>
            </a:pPr>
            <a:r>
              <a:rPr lang="en-GB" altLang="en-US" sz="1200" dirty="0"/>
              <a:t>These are normal feelings and reactions to have.  </a:t>
            </a:r>
          </a:p>
          <a:p>
            <a:pPr>
              <a:lnSpc>
                <a:spcPct val="90000"/>
              </a:lnSpc>
            </a:pPr>
            <a:r>
              <a:rPr lang="en-GB" altLang="en-US" sz="1200" dirty="0"/>
              <a:t>Think about what you need to do to feel safe.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036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sz="1200" dirty="0"/>
              <a:t>Our physical and mental health are interlinked.  If we pay attention to what we need to be physically healthy it will also support our emotional wellbeing.  Think about the impact of exercise and although we can make lots of excuses not to do it when we do it makes us feel better.   We can get into habits of eating comfort and convenience and sugary foods that although make us feel good at the time can have a longer term affect of making us feel sluggish and meaning that some of our normal bodily functions are slowed down.  Poor sleep can also impact on us.   Think about what you have to do to help you slide back to the optimal health when you are  up at the top end.  </a:t>
            </a:r>
          </a:p>
          <a:p>
            <a:pPr>
              <a:lnSpc>
                <a:spcPct val="90000"/>
              </a:lnSpc>
            </a:pPr>
            <a:r>
              <a:rPr lang="en-GB" altLang="en-US" sz="1200" dirty="0"/>
              <a:t>More about our mental health on the next slide.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265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GB" altLang="en-US" sz="1000" dirty="0"/>
              <a:t>We all have mental health and different ways of managing it.  If we have mental health difficulties we can still have good wellbeing.  </a:t>
            </a:r>
          </a:p>
          <a:p>
            <a:pPr>
              <a:lnSpc>
                <a:spcPct val="90000"/>
              </a:lnSpc>
            </a:pPr>
            <a:r>
              <a:rPr lang="en-GB" altLang="en-US" sz="1000" dirty="0"/>
              <a:t>If we think about it as a continuum – it can move up and down by the week, day, hours, minutes depending on what is happening.  What helps us and influences this are:</a:t>
            </a:r>
          </a:p>
          <a:p>
            <a:pPr>
              <a:lnSpc>
                <a:spcPct val="90000"/>
              </a:lnSpc>
            </a:pPr>
            <a:r>
              <a:rPr lang="en-GB" altLang="en-US" sz="1000" dirty="0"/>
              <a:t>Our environment – what is happening for us – this could be at home, work or other. </a:t>
            </a:r>
          </a:p>
          <a:p>
            <a:pPr>
              <a:lnSpc>
                <a:spcPct val="90000"/>
              </a:lnSpc>
            </a:pPr>
            <a:r>
              <a:rPr lang="en-GB" altLang="en-US" sz="1000" dirty="0"/>
              <a:t>Our experience and understanding of what is happening and our reactions to it – have I felt like this before, what helped in the past?  </a:t>
            </a:r>
          </a:p>
          <a:p>
            <a:pPr>
              <a:lnSpc>
                <a:spcPct val="90000"/>
              </a:lnSpc>
            </a:pPr>
            <a:r>
              <a:rPr lang="en-GB" altLang="en-US" sz="1000" dirty="0"/>
              <a:t>Our developmental stage – thinking about our stage of life  - at different times in our life we might be more or less self aware.  </a:t>
            </a:r>
          </a:p>
          <a:p>
            <a:pPr>
              <a:lnSpc>
                <a:spcPct val="90000"/>
              </a:lnSpc>
            </a:pPr>
            <a:r>
              <a:rPr lang="en-GB" altLang="en-US" sz="1000" dirty="0"/>
              <a:t>Relationships are always key!  We are social animals. Think about who you have in your life who supports you, who you can talk to or rant at!   </a:t>
            </a:r>
          </a:p>
          <a:p>
            <a:pPr>
              <a:lnSpc>
                <a:spcPct val="90000"/>
              </a:lnSpc>
            </a:pPr>
            <a:r>
              <a:rPr lang="en-GB" altLang="en-US" sz="1000" dirty="0"/>
              <a:t>Health – our health can impact how we are feeling, at the moment even just being anxious about getting ill can impact us considerably.  </a:t>
            </a:r>
          </a:p>
          <a:p>
            <a:pPr>
              <a:lnSpc>
                <a:spcPct val="90000"/>
              </a:lnSpc>
            </a:pPr>
            <a:r>
              <a:rPr lang="en-GB" altLang="en-US" sz="1000" dirty="0"/>
              <a:t>Genes – Our genes are important as they can make us more vulnerable to physical or mental ill health. </a:t>
            </a:r>
          </a:p>
          <a:p>
            <a:pPr>
              <a:lnSpc>
                <a:spcPct val="90000"/>
              </a:lnSpc>
            </a:pPr>
            <a:r>
              <a:rPr lang="en-GB" altLang="en-US" sz="1000" dirty="0"/>
              <a:t>All of these together can influence how you cope when we are struggling to manage.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sz="1200" dirty="0"/>
              <a:t>You will definitely be achieving loads at the moment but not giving yourself enough credit for doing so!  Think about all the new learning that you have had over the past few weeks.  Your knowledge of IT systems and how they work (and don’t work) will have developed.  If you have been working in the hubs you will have had to adapt to support children in a different way and maintain social distancing.  Sometimes the feedback will be delayed so please remember to pat yourself on the back!  </a:t>
            </a:r>
          </a:p>
          <a:p>
            <a:pPr>
              <a:lnSpc>
                <a:spcPct val="90000"/>
              </a:lnSpc>
            </a:pPr>
            <a:r>
              <a:rPr lang="en-GB" altLang="en-US" sz="1200" dirty="0"/>
              <a:t>If you feel that you are on the right of the continuum – reflect on how you have spent your time over the past few weeks.  Give yourself credit for all that you have achieved.  </a:t>
            </a:r>
          </a:p>
          <a:p>
            <a:pPr>
              <a:lnSpc>
                <a:spcPct val="90000"/>
              </a:lnSpc>
            </a:pPr>
            <a:r>
              <a:rPr lang="en-GB" altLang="en-US" sz="1200" dirty="0"/>
              <a:t>There might be feelings of loss around not being in control of your pursuit of knowledge but that’s normal.  There are lots of people offering training and learning for free – see if there is something that you would like to join in with but at the same time please don’t feel you have to!  Thinking about how you look after yourself requires a lot at the moment – just see that getting through the day can be an achievement especially with all the change we have experienced!  Don’t beat yourself up!</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9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sz="1200" dirty="0"/>
              <a:t>Feeling nurtured is especially important at times like this.  The relationships that we have help us to feel nurtured.  Some of those relationships might having to be kept in contact with in ways that are very different from what is normal.  Keep in contact though – phone people, use video calling.  Think about what you need to do to ‘nurture’ yourself at the moment.  We can feel like we need to be doing things and keeping busy – make time to just be – think about some self care ideas – buy a book, download some music, sit and enjoy the garden, going for a walk – we all like different things so choose things that suit you.   The resource learn4 mental health – in the resources section will give you ideas.  </a:t>
            </a:r>
          </a:p>
          <a:p>
            <a:pPr>
              <a:lnSpc>
                <a:spcPct val="90000"/>
              </a:lnSpc>
            </a:pPr>
            <a:r>
              <a:rPr lang="en-GB" altLang="en-US" sz="1200" dirty="0"/>
              <a:t>If you are helping others – know your limits.    Think about where you are on the continuum and what you need to do to get yourself back to the left hand side. We can often neglect our own needs because we are looking after others needs and forgotten about ourselves.  Be compassionate to yourself.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259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sz="1200" dirty="0"/>
              <a:t>Being active is tied up with being healthy.  At the moment the time we can spend outdoors is curtailed – how can we make the most the time we are allowed to be outdoors? Keeping active is good for our emotional wellbeing.  As well as the obvious activity try and find other ways to exercise, get up off the couch every half an hour and march on the spot ….be creative!  </a:t>
            </a:r>
          </a:p>
          <a:p>
            <a:pPr>
              <a:lnSpc>
                <a:spcPct val="90000"/>
              </a:lnSpc>
            </a:pPr>
            <a:r>
              <a:rPr lang="en-GB" altLang="en-US" sz="1200" dirty="0"/>
              <a:t>Be mindful of how you are feeling when you are towards the right hand side of the continuum.  </a:t>
            </a:r>
          </a:p>
          <a:p>
            <a:r>
              <a:rPr lang="en-GB" dirty="0"/>
              <a:t>If you are working at home and would normally be quite mobile in your job – make sure you get up and walk about regularly to stretch your legs.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56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sz="1200" dirty="0"/>
              <a:t>Feeling respected is important – when we feel listened to it helps us to build our confidence and self esteem.  The ability to make choices is important at a time when we have our choices limited.  </a:t>
            </a:r>
          </a:p>
          <a:p>
            <a:pPr>
              <a:lnSpc>
                <a:spcPct val="90000"/>
              </a:lnSpc>
            </a:pPr>
            <a:r>
              <a:rPr lang="en-GB" altLang="en-US" sz="1200" dirty="0"/>
              <a:t>Being a role model and helping others and following rules seems to fit what is being asked of us at the moment.  We might be supporting others within our family to do this.  </a:t>
            </a:r>
          </a:p>
          <a:p>
            <a:pPr>
              <a:lnSpc>
                <a:spcPct val="90000"/>
              </a:lnSpc>
            </a:pPr>
            <a:r>
              <a:rPr lang="en-GB" altLang="en-US" sz="1200" dirty="0"/>
              <a:t>Be mindful of how you are feeling when you are towards the right hand side of the continuum.  </a:t>
            </a:r>
          </a:p>
          <a:p>
            <a:pPr>
              <a:lnSpc>
                <a:spcPct val="90000"/>
              </a:lnSpc>
            </a:pPr>
            <a:r>
              <a:rPr lang="en-GB" altLang="en-US" sz="1200" dirty="0"/>
              <a:t>Please remember that being at home might bring up difficulties with relationships that we might have ignored or not noticed.   If you feel that these start to impact on your feeling safe that you reach out for help.  Ideas for help are in the resources section. </a:t>
            </a:r>
          </a:p>
          <a:p>
            <a:pPr>
              <a:lnSpc>
                <a:spcPct val="90000"/>
              </a:lnSpc>
            </a:pPr>
            <a:r>
              <a:rPr lang="en-GB" altLang="en-US" sz="1200" dirty="0"/>
              <a:t>Feeling responsible for many others who might be looking to you to help them can make us feel tired.  Remember to look after yourself.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952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sz="1200" dirty="0"/>
              <a:t>Feeling included helps us to think about feeling a sense of belonging.  We can feel included when we walk into work and feel part of a team, when we are at home and with family. When we meet friends or attend community groups to do sports or attend church.  It’s important to think about at the moment how this will have changed with the lack of social contact and getting used to interacting in different ways with those that we used to see regularly.  </a:t>
            </a:r>
          </a:p>
          <a:p>
            <a:pPr>
              <a:lnSpc>
                <a:spcPct val="90000"/>
              </a:lnSpc>
            </a:pPr>
            <a:endParaRPr lang="en-GB" altLang="en-US" sz="1200" dirty="0"/>
          </a:p>
          <a:p>
            <a:pPr>
              <a:lnSpc>
                <a:spcPct val="90000"/>
              </a:lnSpc>
            </a:pPr>
            <a:r>
              <a:rPr lang="en-GB" altLang="en-US" sz="1200" dirty="0"/>
              <a:t>Think about how you stay in touch and interact in different ways – using video calls, phoning more often.  Others will be feeling the same way so will be glad to hear from you.  Think about the people that help you to feel included – also think about how you help others feel included – can you link in with them in  a different way. </a:t>
            </a:r>
          </a:p>
          <a:p>
            <a:pPr>
              <a:lnSpc>
                <a:spcPct val="90000"/>
              </a:lnSpc>
            </a:pPr>
            <a:r>
              <a:rPr lang="en-GB" altLang="en-US" sz="1200" dirty="0"/>
              <a:t>If you are working in the hubs you will have had to get used to different people, routines and buildings.  It can take a while to feel included in the new environments.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5985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use the Wellbeing Indicators all the time to think about the wellbeing of the children and young people we work with so why not think about them for ourselves.  On each of these slides we will think about the continuum of when we feel these are happening and when they aren’t and everything </a:t>
            </a:r>
            <a:r>
              <a:rPr lang="en-US" sz="1200" dirty="0" err="1"/>
              <a:t>inbetween</a:t>
            </a:r>
            <a:r>
              <a:rPr lang="en-US" sz="1200" dirty="0"/>
              <a:t>.  Spend some time reflecting on what you do or could do on each one to bring it back to the left.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242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Remember this isn’t forever but your wellbeing is….whatever you make time for now will benefit you forever!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EF63C-09C9-45B9-A36F-8568FC58C3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870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B4493-C979-407B-A3D0-3FDFEAA7A1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5BEE074-9901-4E3E-BFDA-F15B1AF73A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6E95915-1EFE-4422-8545-E1C7C57128E7}"/>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5" name="Footer Placeholder 4">
            <a:extLst>
              <a:ext uri="{FF2B5EF4-FFF2-40B4-BE49-F238E27FC236}">
                <a16:creationId xmlns:a16="http://schemas.microsoft.com/office/drawing/2014/main" id="{BF8D909D-170C-4660-B438-94124A8B39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540D13-C4C2-4D30-A0D4-24B3B3D61C89}"/>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624361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007C-E80A-4CF5-ACCD-61264CBF5B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E50195-1BE0-4138-852B-4E0EE2CB5E5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6FD394-7908-46BB-8CC5-3566D5D78A37}"/>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5" name="Footer Placeholder 4">
            <a:extLst>
              <a:ext uri="{FF2B5EF4-FFF2-40B4-BE49-F238E27FC236}">
                <a16:creationId xmlns:a16="http://schemas.microsoft.com/office/drawing/2014/main" id="{87A251BF-51CF-4A55-A65D-FC2B90E59E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9532EC-75D0-4356-B023-0BE59BAC4774}"/>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1512837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4BD0-9410-4781-A6EF-FEC94A8227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1322BB-591F-4659-A3CE-C07B29F228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99ED48-1581-47B1-B0ED-F212D6B36A0E}"/>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5" name="Footer Placeholder 4">
            <a:extLst>
              <a:ext uri="{FF2B5EF4-FFF2-40B4-BE49-F238E27FC236}">
                <a16:creationId xmlns:a16="http://schemas.microsoft.com/office/drawing/2014/main" id="{A2ED45B5-3D0B-4CBB-A364-74FB8B08AB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13D356-007A-442F-915D-B1B2746FEBAC}"/>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2813564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68939-3A15-4410-B6CB-4AE2B83D01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F1105D-FA52-4F02-A393-628B92E019F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607AF7B-CD22-4097-84B1-FA4B4FAF062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3B5A4C6-04BC-4A1F-88AB-5580689E5368}"/>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6" name="Footer Placeholder 5">
            <a:extLst>
              <a:ext uri="{FF2B5EF4-FFF2-40B4-BE49-F238E27FC236}">
                <a16:creationId xmlns:a16="http://schemas.microsoft.com/office/drawing/2014/main" id="{6316C3F0-8853-46DA-8342-5E4F4A5650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049A26-2409-4E35-9EA5-7529F216BC72}"/>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541749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356FD-20A8-4497-97BC-6BDF95382E2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4636CA-967B-4F6A-BD00-83B1EB1A16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667505-93DF-4047-A93F-8F0D29F53DA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F6A69E9-985E-4801-9617-1314B4F0D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CAA59EA-35C7-4B4C-A637-24AE2394BA3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F3B2F18-0780-4166-9073-C67618CB4721}"/>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8" name="Footer Placeholder 7">
            <a:extLst>
              <a:ext uri="{FF2B5EF4-FFF2-40B4-BE49-F238E27FC236}">
                <a16:creationId xmlns:a16="http://schemas.microsoft.com/office/drawing/2014/main" id="{6195B874-6300-41F6-9060-D322AABEE72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1E5BBB-DA2E-4486-95FA-C251BB6CE1F0}"/>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2298838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527C-5289-4C16-BFD6-08FECA59519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18348B3-4906-4801-83F9-310F167B084F}"/>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4" name="Footer Placeholder 3">
            <a:extLst>
              <a:ext uri="{FF2B5EF4-FFF2-40B4-BE49-F238E27FC236}">
                <a16:creationId xmlns:a16="http://schemas.microsoft.com/office/drawing/2014/main" id="{0E3B1DC5-8537-4BF9-AADF-D92353DD2C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15881C8-A4B0-47E8-95E0-F5DD1764FBF1}"/>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1604404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BB308D-665B-445D-911B-46BEDD694858}"/>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3" name="Footer Placeholder 2">
            <a:extLst>
              <a:ext uri="{FF2B5EF4-FFF2-40B4-BE49-F238E27FC236}">
                <a16:creationId xmlns:a16="http://schemas.microsoft.com/office/drawing/2014/main" id="{2DF3D072-77C8-450F-8D75-C21E79DD798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47C3B2-2725-4270-BFAA-BC747B76579F}"/>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71997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3843-752B-42FB-8E79-783E5F628B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AA85F08-5128-4586-9BEE-E21AFECCEC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D0B0F7F-FC9D-4E5F-A6E1-C40FF6C368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B55B8C-C53E-4673-86C5-579D23E5F7C9}"/>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6" name="Footer Placeholder 5">
            <a:extLst>
              <a:ext uri="{FF2B5EF4-FFF2-40B4-BE49-F238E27FC236}">
                <a16:creationId xmlns:a16="http://schemas.microsoft.com/office/drawing/2014/main" id="{4FEB94CB-B1F0-41C4-9808-45EE12610D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B99BDC-23AD-447E-A127-79876F9C5669}"/>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2174437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B3EEF-7F09-45B3-9040-BAB7263C2B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2C4DBA4-C30F-428E-A88F-F823B74FAC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D451F9A-0B50-408B-BE99-B2BEB32F7D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10CC6F5-5940-46A0-8ED1-F3801182B54F}"/>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6" name="Footer Placeholder 5">
            <a:extLst>
              <a:ext uri="{FF2B5EF4-FFF2-40B4-BE49-F238E27FC236}">
                <a16:creationId xmlns:a16="http://schemas.microsoft.com/office/drawing/2014/main" id="{2CF56367-5B35-4538-8D5C-54A2689EC5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C7E888-203E-4D91-AC32-3C844B43391E}"/>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579616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3B9D-A4A8-4224-8C01-1CD9B056A8F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91611CE-40FF-43FB-B1E5-C056B188C74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A3A7C5-44B5-440B-A046-B48066CE8962}"/>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5" name="Footer Placeholder 4">
            <a:extLst>
              <a:ext uri="{FF2B5EF4-FFF2-40B4-BE49-F238E27FC236}">
                <a16:creationId xmlns:a16="http://schemas.microsoft.com/office/drawing/2014/main" id="{A8EC2FF4-5F4A-4999-B6C1-C03184D030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DA2917-01BE-4949-BA09-40A867A9A307}"/>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1693504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A8E650-C278-4FF3-A10F-C4E31362A0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77D5BD-FD38-44AC-8D49-20A683AD2C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94E775-1E56-471B-9F10-435FF8327AA9}"/>
              </a:ext>
            </a:extLst>
          </p:cNvPr>
          <p:cNvSpPr>
            <a:spLocks noGrp="1"/>
          </p:cNvSpPr>
          <p:nvPr>
            <p:ph type="dt" sz="half" idx="10"/>
          </p:nvPr>
        </p:nvSpPr>
        <p:spPr/>
        <p:txBody>
          <a:bodyPr/>
          <a:lstStyle/>
          <a:p>
            <a:fld id="{F5CF8370-ACCD-42FE-9CB3-0A116899A47A}" type="datetimeFigureOut">
              <a:rPr lang="en-GB" smtClean="0"/>
              <a:t>13/05/2020</a:t>
            </a:fld>
            <a:endParaRPr lang="en-GB"/>
          </a:p>
        </p:txBody>
      </p:sp>
      <p:sp>
        <p:nvSpPr>
          <p:cNvPr id="5" name="Footer Placeholder 4">
            <a:extLst>
              <a:ext uri="{FF2B5EF4-FFF2-40B4-BE49-F238E27FC236}">
                <a16:creationId xmlns:a16="http://schemas.microsoft.com/office/drawing/2014/main" id="{29209753-E8EC-4C1B-8198-0069387D08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9824FA-8970-4623-8FE9-681D88F50F42}"/>
              </a:ext>
            </a:extLst>
          </p:cNvPr>
          <p:cNvSpPr>
            <a:spLocks noGrp="1"/>
          </p:cNvSpPr>
          <p:nvPr>
            <p:ph type="sldNum" sz="quarter" idx="12"/>
          </p:nvPr>
        </p:nvSpPr>
        <p:spPr/>
        <p:txBody>
          <a:bodyPr/>
          <a:lstStyle/>
          <a:p>
            <a:fld id="{0EA42B96-2A6A-4393-B168-D869DC9890BA}" type="slidenum">
              <a:rPr lang="en-GB" smtClean="0"/>
              <a:t>‹#›</a:t>
            </a:fld>
            <a:endParaRPr lang="en-GB"/>
          </a:p>
        </p:txBody>
      </p:sp>
    </p:spTree>
    <p:extLst>
      <p:ext uri="{BB962C8B-B14F-4D97-AF65-F5344CB8AC3E}">
        <p14:creationId xmlns:p14="http://schemas.microsoft.com/office/powerpoint/2010/main" val="99565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FD75E8-D09A-41F2-A7BE-F01CAC6909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46F9A-7D37-45CE-97E5-68747357A9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331478-FD9E-4C0D-AF3A-BD8B348DC0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F8370-ACCD-42FE-9CB3-0A116899A47A}" type="datetimeFigureOut">
              <a:rPr lang="en-GB" smtClean="0"/>
              <a:t>13/05/2020</a:t>
            </a:fld>
            <a:endParaRPr lang="en-GB"/>
          </a:p>
        </p:txBody>
      </p:sp>
      <p:sp>
        <p:nvSpPr>
          <p:cNvPr id="5" name="Footer Placeholder 4">
            <a:extLst>
              <a:ext uri="{FF2B5EF4-FFF2-40B4-BE49-F238E27FC236}">
                <a16:creationId xmlns:a16="http://schemas.microsoft.com/office/drawing/2014/main" id="{022B6A1D-D959-405C-8F7C-A1C82F48A3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B3AB069-B243-4776-AB49-9D88FFDC86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A42B96-2A6A-4393-B168-D869DC9890BA}" type="slidenum">
              <a:rPr lang="en-GB" smtClean="0"/>
              <a:t>‹#›</a:t>
            </a:fld>
            <a:endParaRPr lang="en-GB"/>
          </a:p>
        </p:txBody>
      </p:sp>
    </p:spTree>
    <p:extLst>
      <p:ext uri="{BB962C8B-B14F-4D97-AF65-F5344CB8AC3E}">
        <p14:creationId xmlns:p14="http://schemas.microsoft.com/office/powerpoint/2010/main" val="1573683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4.m4a"/><Relationship Id="rId7" Type="http://schemas.openxmlformats.org/officeDocument/2006/relationships/image" Target="../media/image6.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3.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5.m4a"/><Relationship Id="rId7" Type="http://schemas.openxmlformats.org/officeDocument/2006/relationships/image" Target="../media/image6.png"/><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notesSlide" Target="../notesSlides/notesSlide4.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4.png"/><Relationship Id="rId2" Type="http://schemas.microsoft.com/office/2007/relationships/media" Target="../media/media6.m4a"/><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7.m4a"/><Relationship Id="rId7" Type="http://schemas.openxmlformats.org/officeDocument/2006/relationships/image" Target="../media/image6.png"/><Relationship Id="rId2" Type="http://schemas.microsoft.com/office/2007/relationships/media" Target="../media/media7.m4a"/><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notesSlide" Target="../notesSlides/notesSlide6.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8.m4a"/><Relationship Id="rId7" Type="http://schemas.openxmlformats.org/officeDocument/2006/relationships/image" Target="../media/image6.png"/><Relationship Id="rId2" Type="http://schemas.microsoft.com/office/2007/relationships/media" Target="../media/media8.m4a"/><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notesSlide" Target="../notesSlides/notesSlide7.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9.m4a"/><Relationship Id="rId7" Type="http://schemas.openxmlformats.org/officeDocument/2006/relationships/image" Target="../media/image6.png"/><Relationship Id="rId2" Type="http://schemas.microsoft.com/office/2007/relationships/media" Target="../media/media9.m4a"/><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notesSlide" Target="../notesSlides/notesSlide8.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10.m4a"/><Relationship Id="rId7" Type="http://schemas.openxmlformats.org/officeDocument/2006/relationships/image" Target="../media/image6.png"/><Relationship Id="rId2" Type="http://schemas.microsoft.com/office/2007/relationships/media" Target="../media/media10.m4a"/><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notesSlide" Target="../notesSlides/notesSlide9.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11.m4a"/><Relationship Id="rId7" Type="http://schemas.openxmlformats.org/officeDocument/2006/relationships/image" Target="../media/image6.png"/><Relationship Id="rId2" Type="http://schemas.microsoft.com/office/2007/relationships/media" Target="../media/media11.m4a"/><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notesSlide" Target="../notesSlides/notesSlide10.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audio" Target="../media/media12.m4a"/><Relationship Id="rId7" Type="http://schemas.openxmlformats.org/officeDocument/2006/relationships/image" Target="../media/image6.png"/><Relationship Id="rId2" Type="http://schemas.microsoft.com/office/2007/relationships/media" Target="../media/media12.m4a"/><Relationship Id="rId1" Type="http://schemas.openxmlformats.org/officeDocument/2006/relationships/tags" Target="../tags/tag9.xml"/><Relationship Id="rId6" Type="http://schemas.openxmlformats.org/officeDocument/2006/relationships/image" Target="../media/image5.png"/><Relationship Id="rId5" Type="http://schemas.openxmlformats.org/officeDocument/2006/relationships/notesSlide" Target="../notesSlides/notesSlide11.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hyperlink" Target="https://www.samh.org.uk/documents/5ways_Leaflet_digital.pdf" TargetMode="External"/><Relationship Id="rId13" Type="http://schemas.openxmlformats.org/officeDocument/2006/relationships/hyperlink" Target="https://play.google.com/store/apps/details?id=com.faffdigital.PSHighland" TargetMode="External"/><Relationship Id="rId3" Type="http://schemas.openxmlformats.org/officeDocument/2006/relationships/slideLayout" Target="../slideLayouts/slideLayout7.xml"/><Relationship Id="rId7" Type="http://schemas.openxmlformats.org/officeDocument/2006/relationships/hyperlink" Target="https://www.nhs.uk/conditions/nhs-fitness-studio/" TargetMode="External"/><Relationship Id="rId12" Type="http://schemas.openxmlformats.org/officeDocument/2006/relationships/hyperlink" Target="http://www.highlandmentalwellbeing.scot.nhs.uk/" TargetMode="External"/><Relationship Id="rId2" Type="http://schemas.openxmlformats.org/officeDocument/2006/relationships/audio" Target="../media/media13.m4a"/><Relationship Id="rId16" Type="http://schemas.openxmlformats.org/officeDocument/2006/relationships/image" Target="../media/image4.png"/><Relationship Id="rId1" Type="http://schemas.microsoft.com/office/2007/relationships/media" Target="../media/media13.m4a"/><Relationship Id="rId6" Type="http://schemas.openxmlformats.org/officeDocument/2006/relationships/hyperlink" Target="https://clearyourhead.scot/" TargetMode="External"/><Relationship Id="rId11" Type="http://schemas.openxmlformats.org/officeDocument/2006/relationships/hyperlink" Target="https://www.nhsinform.scot/healthy-living/mental-wellbeing" TargetMode="External"/><Relationship Id="rId5" Type="http://schemas.openxmlformats.org/officeDocument/2006/relationships/hyperlink" Target="http://learn.4mentalhealth.com/" TargetMode="External"/><Relationship Id="rId15" Type="http://schemas.openxmlformats.org/officeDocument/2006/relationships/hyperlink" Target="https://www.womensaid.org.uk/" TargetMode="External"/><Relationship Id="rId10" Type="http://schemas.openxmlformats.org/officeDocument/2006/relationships/hyperlink" Target="https://www.nhsinform.scot/healthy-living/mental-wellbeing/stress/struggling-with-stress" TargetMode="External"/><Relationship Id="rId4" Type="http://schemas.openxmlformats.org/officeDocument/2006/relationships/image" Target="../media/image9.png"/><Relationship Id="rId9" Type="http://schemas.openxmlformats.org/officeDocument/2006/relationships/hyperlink" Target="https://www.nhsinform.scot/illnesses-and-conditions/mental-health#mental-health-self-help-guides" TargetMode="External"/><Relationship Id="rId14" Type="http://schemas.openxmlformats.org/officeDocument/2006/relationships/hyperlink" Target="https://www.facebook.com/highlandmentalwellbeing/?ref=hl"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30">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 name="Picture 32">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97AA595-932A-4BAE-9B25-EC5E9305A42C}"/>
              </a:ext>
            </a:extLst>
          </p:cNvPr>
          <p:cNvSpPr>
            <a:spLocks noGrp="1"/>
          </p:cNvSpPr>
          <p:nvPr>
            <p:ph type="ctrTitle"/>
          </p:nvPr>
        </p:nvSpPr>
        <p:spPr>
          <a:xfrm>
            <a:off x="6590662" y="4267832"/>
            <a:ext cx="4805996" cy="1297115"/>
          </a:xfrm>
        </p:spPr>
        <p:txBody>
          <a:bodyPr anchor="t">
            <a:normAutofit/>
          </a:bodyPr>
          <a:lstStyle/>
          <a:p>
            <a:pPr algn="l"/>
            <a:r>
              <a:rPr lang="en-GB" sz="4400">
                <a:solidFill>
                  <a:srgbClr val="000000"/>
                </a:solidFill>
              </a:rPr>
              <a:t>Staff wellbeing </a:t>
            </a:r>
          </a:p>
        </p:txBody>
      </p:sp>
      <p:sp>
        <p:nvSpPr>
          <p:cNvPr id="3" name="Subtitle 2">
            <a:extLst>
              <a:ext uri="{FF2B5EF4-FFF2-40B4-BE49-F238E27FC236}">
                <a16:creationId xmlns:a16="http://schemas.microsoft.com/office/drawing/2014/main" id="{69AA9E0B-B4AB-4B74-BCE6-CE1D2781E522}"/>
              </a:ext>
            </a:extLst>
          </p:cNvPr>
          <p:cNvSpPr>
            <a:spLocks noGrp="1"/>
          </p:cNvSpPr>
          <p:nvPr>
            <p:ph type="subTitle" idx="1"/>
          </p:nvPr>
        </p:nvSpPr>
        <p:spPr>
          <a:xfrm>
            <a:off x="6590966" y="3428999"/>
            <a:ext cx="4805691" cy="838831"/>
          </a:xfrm>
        </p:spPr>
        <p:txBody>
          <a:bodyPr anchor="b">
            <a:normAutofit/>
          </a:bodyPr>
          <a:lstStyle/>
          <a:p>
            <a:pPr algn="l"/>
            <a:r>
              <a:rPr lang="en-GB" sz="1800" dirty="0">
                <a:solidFill>
                  <a:srgbClr val="000000"/>
                </a:solidFill>
              </a:rPr>
              <a:t>Looking after you……</a:t>
            </a:r>
          </a:p>
        </p:txBody>
      </p:sp>
      <p:sp>
        <p:nvSpPr>
          <p:cNvPr id="4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Graphic 16" descr="Users">
            <a:extLst>
              <a:ext uri="{FF2B5EF4-FFF2-40B4-BE49-F238E27FC236}">
                <a16:creationId xmlns:a16="http://schemas.microsoft.com/office/drawing/2014/main" id="{D5B907A0-4D67-467F-BCBD-69428AF42D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pic>
        <p:nvPicPr>
          <p:cNvPr id="5" name="Audio 4">
            <a:hlinkClick r:id="" action="ppaction://media"/>
            <a:extLst>
              <a:ext uri="{FF2B5EF4-FFF2-40B4-BE49-F238E27FC236}">
                <a16:creationId xmlns:a16="http://schemas.microsoft.com/office/drawing/2014/main" id="{5D1185FC-A5D3-4EC6-A896-45DD60FFB85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583570436"/>
      </p:ext>
    </p:extLst>
  </p:cSld>
  <p:clrMapOvr>
    <a:masterClrMapping/>
  </p:clrMapOvr>
  <mc:AlternateContent xmlns:mc="http://schemas.openxmlformats.org/markup-compatibility/2006" xmlns:p14="http://schemas.microsoft.com/office/powerpoint/2010/main">
    <mc:Choice Requires="p14">
      <p:transition spd="slow" p14:dur="1250" advTm="15519">
        <p14:flip dir="r"/>
      </p:transition>
    </mc:Choice>
    <mc:Fallback xmlns="">
      <p:transition spd="slow" advTm="155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CB0AF1-A048-4EB5-9C61-683B77DAF3B6}"/>
              </a:ext>
            </a:extLst>
          </p:cNvPr>
          <p:cNvSpPr>
            <a:spLocks noGrp="1"/>
          </p:cNvSpPr>
          <p:nvPr>
            <p:ph type="title"/>
          </p:nvPr>
        </p:nvSpPr>
        <p:spPr>
          <a:xfrm>
            <a:off x="686834" y="1153572"/>
            <a:ext cx="3200400" cy="4461163"/>
          </a:xfrm>
        </p:spPr>
        <p:txBody>
          <a:bodyPr>
            <a:normAutofit/>
          </a:bodyPr>
          <a:lstStyle/>
          <a:p>
            <a:r>
              <a:rPr lang="en-GB">
                <a:solidFill>
                  <a:srgbClr val="FFFFFF"/>
                </a:solidFill>
              </a:rPr>
              <a:t>Wellbeing </a:t>
            </a:r>
          </a:p>
        </p:txBody>
      </p:sp>
      <p:sp>
        <p:nvSpPr>
          <p:cNvPr id="24" name="Arc 2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0834DEF-2547-4A61-9B92-D206B2AFA9E1}"/>
              </a:ext>
            </a:extLst>
          </p:cNvPr>
          <p:cNvSpPr>
            <a:spLocks noGrp="1"/>
          </p:cNvSpPr>
          <p:nvPr>
            <p:ph idx="1"/>
          </p:nvPr>
        </p:nvSpPr>
        <p:spPr>
          <a:xfrm>
            <a:off x="4447308" y="591344"/>
            <a:ext cx="6906491" cy="5585619"/>
          </a:xfrm>
        </p:spPr>
        <p:txBody>
          <a:bodyPr anchor="ctr">
            <a:normAutofit/>
          </a:bodyPr>
          <a:lstStyle/>
          <a:p>
            <a:pPr marL="0" indent="0">
              <a:buNone/>
            </a:pPr>
            <a:r>
              <a:rPr lang="en-GB" dirty="0">
                <a:latin typeface="+mj-lt"/>
              </a:rPr>
              <a:t>Our wellbeing helps us to think about our health in a holistic way.  This includes our physical and emotional health.  When we have good wellbeing we might feel that life is balanced and that we can cope.  We might feel motivated and engaged and be resilient to cope with issues that can impact us on a daily basis.  We will also be more likely to ‘bounce’ back from challenges that we encounter.   </a:t>
            </a:r>
          </a:p>
        </p:txBody>
      </p:sp>
      <p:pic>
        <p:nvPicPr>
          <p:cNvPr id="5" name="Audio 4">
            <a:hlinkClick r:id="" action="ppaction://media"/>
            <a:extLst>
              <a:ext uri="{FF2B5EF4-FFF2-40B4-BE49-F238E27FC236}">
                <a16:creationId xmlns:a16="http://schemas.microsoft.com/office/drawing/2014/main" id="{A09CBAED-0CFF-41E8-A49B-A49B1F4248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023426081"/>
      </p:ext>
    </p:extLst>
  </p:cSld>
  <p:clrMapOvr>
    <a:masterClrMapping/>
  </p:clrMapOvr>
  <mc:AlternateContent xmlns:mc="http://schemas.openxmlformats.org/markup-compatibility/2006" xmlns:p14="http://schemas.microsoft.com/office/powerpoint/2010/main">
    <mc:Choice Requires="p14">
      <p:transition spd="slow" p14:dur="1250" advTm="117801">
        <p14:flip dir="r"/>
      </p:transition>
    </mc:Choice>
    <mc:Fallback xmlns="">
      <p:transition spd="slow" advTm="1178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648929" y="629266"/>
            <a:ext cx="3683920" cy="2986131"/>
          </a:xfrm>
        </p:spPr>
        <p:txBody>
          <a:bodyPr vert="horz" lIns="91440" tIns="45720" rIns="91440" bIns="45720" rtlCol="0">
            <a:noAutofit/>
          </a:bodyPr>
          <a:lstStyle/>
          <a:p>
            <a:r>
              <a:rPr lang="en-US" sz="3600" dirty="0"/>
              <a:t>Wellbeing? </a:t>
            </a:r>
            <a:br>
              <a:rPr lang="en-US" sz="3600" dirty="0"/>
            </a:br>
            <a:br>
              <a:rPr lang="en-US" sz="3600" dirty="0"/>
            </a:br>
            <a:r>
              <a:rPr lang="en-US" sz="3600" dirty="0"/>
              <a:t>Lets think about the language that we are familiar with………….</a:t>
            </a:r>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5"/>
          <a:srcRect t="5849" r="-2" b="5848"/>
          <a:stretch/>
        </p:blipFill>
        <p:spPr>
          <a:xfrm>
            <a:off x="4639056" y="10"/>
            <a:ext cx="7552944" cy="6857990"/>
          </a:xfrm>
          <a:prstGeom prst="rect">
            <a:avLst/>
          </a:prstGeom>
          <a:effectLst/>
        </p:spPr>
      </p:pic>
      <p:pic>
        <p:nvPicPr>
          <p:cNvPr id="5" name="Audio 4">
            <a:hlinkClick r:id="" action="ppaction://media"/>
            <a:extLst>
              <a:ext uri="{FF2B5EF4-FFF2-40B4-BE49-F238E27FC236}">
                <a16:creationId xmlns:a16="http://schemas.microsoft.com/office/drawing/2014/main" id="{AFDCEE2A-B0C7-424E-88BC-CF4DAD5ECE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036438164"/>
      </p:ext>
    </p:extLst>
  </p:cSld>
  <p:clrMapOvr>
    <a:masterClrMapping/>
  </p:clrMapOvr>
  <mc:AlternateContent xmlns:mc="http://schemas.openxmlformats.org/markup-compatibility/2006" xmlns:p14="http://schemas.microsoft.com/office/powerpoint/2010/main">
    <mc:Choice Requires="p14">
      <p:transition spd="slow" p14:dur="1250" advTm="83598">
        <p14:flip dir="r"/>
      </p:transition>
    </mc:Choice>
    <mc:Fallback xmlns="">
      <p:transition spd="slow" advTm="835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492368" y="629266"/>
            <a:ext cx="3685737" cy="3211214"/>
          </a:xfrm>
        </p:spPr>
        <p:txBody>
          <a:bodyPr vert="horz" lIns="91440" tIns="45720" rIns="91440" bIns="45720" rtlCol="0">
            <a:noAutofit/>
          </a:bodyPr>
          <a:lstStyle/>
          <a:p>
            <a:r>
              <a:rPr lang="en-US" sz="6000" b="1" dirty="0"/>
              <a:t>Safe</a:t>
            </a:r>
            <a:r>
              <a:rPr lang="en-US" sz="3600" dirty="0"/>
              <a:t> </a:t>
            </a:r>
            <a:br>
              <a:rPr lang="en-US" sz="3600" dirty="0"/>
            </a:br>
            <a:br>
              <a:rPr lang="en-US" sz="3600" dirty="0"/>
            </a:br>
            <a:br>
              <a:rPr lang="en-US" sz="3600" dirty="0"/>
            </a:br>
            <a:r>
              <a:rPr lang="en-US" sz="3600" dirty="0"/>
              <a:t> </a:t>
            </a:r>
            <a:br>
              <a:rPr lang="en-US" sz="3600" dirty="0"/>
            </a:br>
            <a:br>
              <a:rPr lang="en-US" sz="3600" dirty="0"/>
            </a:br>
            <a:br>
              <a:rPr lang="en-US" sz="3600" dirty="0"/>
            </a:br>
            <a:endParaRPr lang="en-US" sz="36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692279" y="10"/>
            <a:ext cx="7552944" cy="6857990"/>
          </a:xfrm>
          <a:prstGeom prst="rect">
            <a:avLst/>
          </a:prstGeom>
          <a:effectLst/>
        </p:spPr>
      </p:pic>
      <p:cxnSp>
        <p:nvCxnSpPr>
          <p:cNvPr id="7" name="Straight Connector 6">
            <a:extLst>
              <a:ext uri="{FF2B5EF4-FFF2-40B4-BE49-F238E27FC236}">
                <a16:creationId xmlns:a16="http://schemas.microsoft.com/office/drawing/2014/main" id="{95F0ADE7-44EA-4192-8212-D8AAEE4E034E}"/>
              </a:ext>
            </a:extLst>
          </p:cNvPr>
          <p:cNvCxnSpPr/>
          <p:nvPr/>
        </p:nvCxnSpPr>
        <p:spPr>
          <a:xfrm>
            <a:off x="7158620" y="239151"/>
            <a:ext cx="1350499" cy="318984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99D24-8E46-4B02-8569-91F32D25690F}"/>
              </a:ext>
            </a:extLst>
          </p:cNvPr>
          <p:cNvCxnSpPr>
            <a:cxnSpLocks/>
          </p:cNvCxnSpPr>
          <p:nvPr/>
        </p:nvCxnSpPr>
        <p:spPr>
          <a:xfrm flipH="1">
            <a:off x="8509120" y="145774"/>
            <a:ext cx="1414506" cy="328322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12" name="TextBox 11">
            <a:extLst>
              <a:ext uri="{FF2B5EF4-FFF2-40B4-BE49-F238E27FC236}">
                <a16:creationId xmlns:a16="http://schemas.microsoft.com/office/drawing/2014/main" id="{39A2A29A-84BC-4E97-B6F1-8E839ED568BF}"/>
              </a:ext>
            </a:extLst>
          </p:cNvPr>
          <p:cNvSpPr txBox="1"/>
          <p:nvPr/>
        </p:nvSpPr>
        <p:spPr>
          <a:xfrm>
            <a:off x="56270" y="6272768"/>
            <a:ext cx="1322363" cy="369332"/>
          </a:xfrm>
          <a:prstGeom prst="rect">
            <a:avLst/>
          </a:prstGeom>
          <a:noFill/>
        </p:spPr>
        <p:txBody>
          <a:bodyPr wrap="square" rtlCol="0">
            <a:spAutoFit/>
          </a:bodyPr>
          <a:lstStyle/>
          <a:p>
            <a:r>
              <a:rPr lang="en-GB" dirty="0"/>
              <a:t>Comfort</a:t>
            </a:r>
          </a:p>
        </p:txBody>
      </p:sp>
      <p:sp>
        <p:nvSpPr>
          <p:cNvPr id="14" name="TextBox 13">
            <a:extLst>
              <a:ext uri="{FF2B5EF4-FFF2-40B4-BE49-F238E27FC236}">
                <a16:creationId xmlns:a16="http://schemas.microsoft.com/office/drawing/2014/main" id="{5C35ADBE-630A-4D7A-8786-BEA4F6A477BD}"/>
              </a:ext>
            </a:extLst>
          </p:cNvPr>
          <p:cNvSpPr txBox="1"/>
          <p:nvPr/>
        </p:nvSpPr>
        <p:spPr>
          <a:xfrm>
            <a:off x="2897945" y="6272768"/>
            <a:ext cx="956603" cy="369332"/>
          </a:xfrm>
          <a:prstGeom prst="rect">
            <a:avLst/>
          </a:prstGeom>
          <a:noFill/>
        </p:spPr>
        <p:txBody>
          <a:bodyPr wrap="square" rtlCol="0">
            <a:spAutoFit/>
          </a:bodyPr>
          <a:lstStyle/>
          <a:p>
            <a:r>
              <a:rPr lang="en-GB" dirty="0"/>
              <a:t>Distress</a:t>
            </a:r>
          </a:p>
        </p:txBody>
      </p:sp>
      <p:sp>
        <p:nvSpPr>
          <p:cNvPr id="15" name="TextBox 14">
            <a:extLst>
              <a:ext uri="{FF2B5EF4-FFF2-40B4-BE49-F238E27FC236}">
                <a16:creationId xmlns:a16="http://schemas.microsoft.com/office/drawing/2014/main" id="{29E5B314-C95F-41B3-BDC5-9A871B2BFCDB}"/>
              </a:ext>
            </a:extLst>
          </p:cNvPr>
          <p:cNvSpPr txBox="1"/>
          <p:nvPr/>
        </p:nvSpPr>
        <p:spPr>
          <a:xfrm>
            <a:off x="492368" y="1308295"/>
            <a:ext cx="2785403"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mj-lt"/>
              </a:rPr>
              <a:t>Family</a:t>
            </a:r>
          </a:p>
          <a:p>
            <a:pPr marL="285750" indent="-285750">
              <a:buFont typeface="Arial" panose="020B0604020202020204" pitchFamily="34" charset="0"/>
              <a:buChar char="•"/>
            </a:pPr>
            <a:r>
              <a:rPr lang="en-US" sz="2800" dirty="0">
                <a:latin typeface="+mj-lt"/>
              </a:rPr>
              <a:t>Routine and consistency</a:t>
            </a:r>
          </a:p>
          <a:p>
            <a:pPr marL="285750" indent="-285750">
              <a:buFont typeface="Arial" panose="020B0604020202020204" pitchFamily="34" charset="0"/>
              <a:buChar char="•"/>
            </a:pPr>
            <a:r>
              <a:rPr lang="en-US" sz="2800" dirty="0">
                <a:latin typeface="+mj-lt"/>
              </a:rPr>
              <a:t>Trusted people</a:t>
            </a:r>
          </a:p>
          <a:p>
            <a:pPr marL="285750" indent="-285750">
              <a:buFont typeface="Arial" panose="020B0604020202020204" pitchFamily="34" charset="0"/>
              <a:buChar char="•"/>
            </a:pPr>
            <a:r>
              <a:rPr lang="en-US" sz="2800" dirty="0">
                <a:latin typeface="+mj-lt"/>
              </a:rPr>
              <a:t>No risk of harm to self or loved ones</a:t>
            </a:r>
            <a:endParaRPr lang="en-GB" sz="2800" dirty="0">
              <a:latin typeface="+mj-lt"/>
            </a:endParaRPr>
          </a:p>
        </p:txBody>
      </p:sp>
      <p:pic>
        <p:nvPicPr>
          <p:cNvPr id="5" name="Audio 4">
            <a:hlinkClick r:id="" action="ppaction://media"/>
            <a:extLst>
              <a:ext uri="{FF2B5EF4-FFF2-40B4-BE49-F238E27FC236}">
                <a16:creationId xmlns:a16="http://schemas.microsoft.com/office/drawing/2014/main" id="{914F57DF-35CA-4C84-9545-C48C6F68F7A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29665709"/>
      </p:ext>
    </p:extLst>
  </p:cSld>
  <p:clrMapOvr>
    <a:masterClrMapping/>
  </p:clrMapOvr>
  <mc:AlternateContent xmlns:mc="http://schemas.openxmlformats.org/markup-compatibility/2006" xmlns:p14="http://schemas.microsoft.com/office/powerpoint/2010/main">
    <mc:Choice Requires="p14">
      <p:transition spd="slow" p14:dur="1250" advTm="164266">
        <p14:flip dir="r"/>
      </p:transition>
    </mc:Choice>
    <mc:Fallback xmlns="">
      <p:transition spd="slow" advTm="1642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492369" y="629267"/>
            <a:ext cx="3840480" cy="1398316"/>
          </a:xfrm>
        </p:spPr>
        <p:txBody>
          <a:bodyPr vert="horz" lIns="91440" tIns="45720" rIns="91440" bIns="45720" rtlCol="0">
            <a:noAutofit/>
          </a:bodyPr>
          <a:lstStyle/>
          <a:p>
            <a:r>
              <a:rPr lang="en-US" sz="6000" b="1" dirty="0"/>
              <a:t>Healthy </a:t>
            </a:r>
            <a:r>
              <a:rPr lang="en-US" sz="3600" dirty="0"/>
              <a:t> </a:t>
            </a:r>
            <a:br>
              <a:rPr lang="en-US" sz="3600" dirty="0"/>
            </a:br>
            <a:br>
              <a:rPr lang="en-US" sz="3600" dirty="0"/>
            </a:br>
            <a:endParaRPr lang="en-US" sz="36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692279" y="10"/>
            <a:ext cx="7552944" cy="6857990"/>
          </a:xfrm>
          <a:prstGeom prst="rect">
            <a:avLst/>
          </a:prstGeom>
          <a:effectLst/>
        </p:spPr>
      </p:pic>
      <p:cxnSp>
        <p:nvCxnSpPr>
          <p:cNvPr id="7" name="Straight Connector 6">
            <a:extLst>
              <a:ext uri="{FF2B5EF4-FFF2-40B4-BE49-F238E27FC236}">
                <a16:creationId xmlns:a16="http://schemas.microsoft.com/office/drawing/2014/main" id="{95F0ADE7-44EA-4192-8212-D8AAEE4E034E}"/>
              </a:ext>
            </a:extLst>
          </p:cNvPr>
          <p:cNvCxnSpPr>
            <a:cxnSpLocks/>
          </p:cNvCxnSpPr>
          <p:nvPr/>
        </p:nvCxnSpPr>
        <p:spPr>
          <a:xfrm flipV="1">
            <a:off x="8603098" y="2027583"/>
            <a:ext cx="3257598" cy="140141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99D24-8E46-4B02-8569-91F32D25690F}"/>
              </a:ext>
            </a:extLst>
          </p:cNvPr>
          <p:cNvCxnSpPr/>
          <p:nvPr/>
        </p:nvCxnSpPr>
        <p:spPr>
          <a:xfrm flipH="1">
            <a:off x="8603098" y="239151"/>
            <a:ext cx="1280160" cy="320391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10" name="TextBox 9">
            <a:extLst>
              <a:ext uri="{FF2B5EF4-FFF2-40B4-BE49-F238E27FC236}">
                <a16:creationId xmlns:a16="http://schemas.microsoft.com/office/drawing/2014/main" id="{2D645374-D9BF-4207-B316-03616DFDEDAE}"/>
              </a:ext>
            </a:extLst>
          </p:cNvPr>
          <p:cNvSpPr txBox="1"/>
          <p:nvPr/>
        </p:nvSpPr>
        <p:spPr>
          <a:xfrm>
            <a:off x="492369" y="1730326"/>
            <a:ext cx="3193366" cy="3416320"/>
          </a:xfrm>
          <a:prstGeom prst="rect">
            <a:avLst/>
          </a:prstGeom>
          <a:noFill/>
        </p:spPr>
        <p:txBody>
          <a:bodyPr wrap="square" rtlCol="0">
            <a:spAutoFit/>
          </a:bodyPr>
          <a:lstStyle/>
          <a:p>
            <a:r>
              <a:rPr lang="en-GB" sz="2400" dirty="0">
                <a:latin typeface="+mj-lt"/>
              </a:rPr>
              <a:t>Physical and Mental Health are interlinked </a:t>
            </a:r>
          </a:p>
          <a:p>
            <a:pPr marL="285750" indent="-285750">
              <a:buFont typeface="Arial" panose="020B0604020202020204" pitchFamily="34" charset="0"/>
              <a:buChar char="•"/>
            </a:pPr>
            <a:r>
              <a:rPr lang="en-GB" sz="2400" dirty="0">
                <a:latin typeface="+mj-lt"/>
              </a:rPr>
              <a:t>Sleep </a:t>
            </a:r>
          </a:p>
          <a:p>
            <a:pPr marL="285750" indent="-285750">
              <a:buFont typeface="Arial" panose="020B0604020202020204" pitchFamily="34" charset="0"/>
              <a:buChar char="•"/>
            </a:pPr>
            <a:r>
              <a:rPr lang="en-GB" sz="2400" dirty="0">
                <a:latin typeface="+mj-lt"/>
              </a:rPr>
              <a:t>Exercise</a:t>
            </a:r>
          </a:p>
          <a:p>
            <a:pPr marL="285750" indent="-285750">
              <a:buFont typeface="Arial" panose="020B0604020202020204" pitchFamily="34" charset="0"/>
              <a:buChar char="•"/>
            </a:pPr>
            <a:r>
              <a:rPr lang="en-GB" sz="2400" dirty="0">
                <a:latin typeface="+mj-lt"/>
              </a:rPr>
              <a:t>Diet </a:t>
            </a:r>
          </a:p>
          <a:p>
            <a:pPr marL="285750" indent="-285750">
              <a:buFont typeface="Arial" panose="020B0604020202020204" pitchFamily="34" charset="0"/>
              <a:buChar char="•"/>
            </a:pPr>
            <a:r>
              <a:rPr lang="en-GB" sz="2400" dirty="0">
                <a:latin typeface="+mj-lt"/>
              </a:rPr>
              <a:t>Access to healthcare </a:t>
            </a:r>
          </a:p>
          <a:p>
            <a:pPr marL="285750" indent="-285750">
              <a:buFont typeface="Arial" panose="020B0604020202020204" pitchFamily="34" charset="0"/>
              <a:buChar char="•"/>
            </a:pPr>
            <a:r>
              <a:rPr lang="en-GB" sz="2400" dirty="0">
                <a:latin typeface="+mj-lt"/>
              </a:rPr>
              <a:t>Resilience</a:t>
            </a:r>
          </a:p>
          <a:p>
            <a:pPr marL="285750" indent="-285750">
              <a:buFont typeface="Arial" panose="020B0604020202020204" pitchFamily="34" charset="0"/>
              <a:buChar char="•"/>
            </a:pPr>
            <a:r>
              <a:rPr lang="en-GB" sz="2400" dirty="0">
                <a:latin typeface="+mj-lt"/>
              </a:rPr>
              <a:t>Relationships </a:t>
            </a:r>
          </a:p>
          <a:p>
            <a:pPr marL="285750" indent="-285750">
              <a:buFont typeface="Arial" panose="020B0604020202020204" pitchFamily="34" charset="0"/>
              <a:buChar char="•"/>
            </a:pPr>
            <a:r>
              <a:rPr lang="en-GB" sz="2400" dirty="0">
                <a:latin typeface="+mj-lt"/>
              </a:rPr>
              <a:t>Coping strategies</a:t>
            </a:r>
          </a:p>
        </p:txBody>
      </p:sp>
      <p:sp>
        <p:nvSpPr>
          <p:cNvPr id="12" name="TextBox 11">
            <a:extLst>
              <a:ext uri="{FF2B5EF4-FFF2-40B4-BE49-F238E27FC236}">
                <a16:creationId xmlns:a16="http://schemas.microsoft.com/office/drawing/2014/main" id="{79DA8331-ADE9-49DF-966A-9A3F900F9104}"/>
              </a:ext>
            </a:extLst>
          </p:cNvPr>
          <p:cNvSpPr txBox="1"/>
          <p:nvPr/>
        </p:nvSpPr>
        <p:spPr>
          <a:xfrm>
            <a:off x="0" y="6239989"/>
            <a:ext cx="1097279" cy="584775"/>
          </a:xfrm>
          <a:prstGeom prst="rect">
            <a:avLst/>
          </a:prstGeom>
          <a:noFill/>
        </p:spPr>
        <p:txBody>
          <a:bodyPr wrap="square" rtlCol="0">
            <a:spAutoFit/>
          </a:bodyPr>
          <a:lstStyle/>
          <a:p>
            <a:r>
              <a:rPr lang="en-GB" sz="1600" dirty="0"/>
              <a:t>Optimal health </a:t>
            </a:r>
          </a:p>
        </p:txBody>
      </p:sp>
      <p:sp>
        <p:nvSpPr>
          <p:cNvPr id="15" name="TextBox 14">
            <a:extLst>
              <a:ext uri="{FF2B5EF4-FFF2-40B4-BE49-F238E27FC236}">
                <a16:creationId xmlns:a16="http://schemas.microsoft.com/office/drawing/2014/main" id="{A69A2B04-94F3-43C5-A0C7-E3DA1F996540}"/>
              </a:ext>
            </a:extLst>
          </p:cNvPr>
          <p:cNvSpPr txBox="1"/>
          <p:nvPr/>
        </p:nvSpPr>
        <p:spPr>
          <a:xfrm>
            <a:off x="2546252" y="6239989"/>
            <a:ext cx="1420837" cy="369332"/>
          </a:xfrm>
          <a:prstGeom prst="rect">
            <a:avLst/>
          </a:prstGeom>
          <a:noFill/>
        </p:spPr>
        <p:txBody>
          <a:bodyPr wrap="square" rtlCol="0">
            <a:spAutoFit/>
          </a:bodyPr>
          <a:lstStyle/>
          <a:p>
            <a:r>
              <a:rPr lang="en-GB" dirty="0"/>
              <a:t>Ill health </a:t>
            </a:r>
          </a:p>
        </p:txBody>
      </p:sp>
      <p:pic>
        <p:nvPicPr>
          <p:cNvPr id="5" name="Audio 4">
            <a:hlinkClick r:id="" action="ppaction://media"/>
            <a:extLst>
              <a:ext uri="{FF2B5EF4-FFF2-40B4-BE49-F238E27FC236}">
                <a16:creationId xmlns:a16="http://schemas.microsoft.com/office/drawing/2014/main" id="{C5344062-EDD9-4C7E-B6ED-0668079B45DD}"/>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689771672"/>
      </p:ext>
    </p:extLst>
  </p:cSld>
  <p:clrMapOvr>
    <a:masterClrMapping/>
  </p:clrMapOvr>
  <mc:AlternateContent xmlns:mc="http://schemas.openxmlformats.org/markup-compatibility/2006" xmlns:p14="http://schemas.microsoft.com/office/powerpoint/2010/main">
    <mc:Choice Requires="p14">
      <p:transition spd="slow" p14:dur="1250" advTm="96178">
        <p14:flip dir="r"/>
      </p:transition>
    </mc:Choice>
    <mc:Fallback xmlns="">
      <p:transition spd="slow" advTm="961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23586" name="Rectangle 2"/>
          <p:cNvSpPr>
            <a:spLocks noGrp="1" noRot="1" noChangeArrowheads="1"/>
          </p:cNvSpPr>
          <p:nvPr>
            <p:ph type="title"/>
          </p:nvPr>
        </p:nvSpPr>
        <p:spPr>
          <a:xfrm>
            <a:off x="872197" y="365125"/>
            <a:ext cx="10481603" cy="1071562"/>
          </a:xfrm>
        </p:spPr>
        <p:txBody>
          <a:bodyPr/>
          <a:lstStyle/>
          <a:p>
            <a:pPr eaLnBrk="1" hangingPunct="1">
              <a:defRPr/>
            </a:pPr>
            <a:r>
              <a:rPr lang="en-US" altLang="en-US" dirty="0">
                <a:solidFill>
                  <a:srgbClr val="000000"/>
                </a:solidFill>
                <a:effectLst>
                  <a:outerShdw blurRad="38100" dist="38100" dir="2700000" algn="tl">
                    <a:srgbClr val="C0C0C0"/>
                  </a:outerShdw>
                </a:effectLst>
                <a:latin typeface="Comic Sans MS" pitchFamily="66" charset="0"/>
              </a:rPr>
              <a:t>Mental Health Continuum</a:t>
            </a:r>
          </a:p>
        </p:txBody>
      </p:sp>
      <p:sp>
        <p:nvSpPr>
          <p:cNvPr id="323587" name="Text Box 3"/>
          <p:cNvSpPr txBox="1">
            <a:spLocks noChangeArrowheads="1"/>
          </p:cNvSpPr>
          <p:nvPr/>
        </p:nvSpPr>
        <p:spPr bwMode="auto">
          <a:xfrm>
            <a:off x="1847850" y="3573463"/>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omic Sans MS" pitchFamily="66" charset="0"/>
                <a:ea typeface="+mn-ea"/>
                <a:cs typeface="+mn-cs"/>
              </a:rPr>
              <a:t>Mental Health &amp; Well-being</a:t>
            </a:r>
          </a:p>
        </p:txBody>
      </p:sp>
      <p:sp>
        <p:nvSpPr>
          <p:cNvPr id="323588" name="AutoShape 4"/>
          <p:cNvSpPr>
            <a:spLocks noChangeArrowheads="1"/>
          </p:cNvSpPr>
          <p:nvPr/>
        </p:nvSpPr>
        <p:spPr bwMode="auto">
          <a:xfrm>
            <a:off x="3503613" y="4149725"/>
            <a:ext cx="5040312" cy="457200"/>
          </a:xfrm>
          <a:prstGeom prst="leftRightArrow">
            <a:avLst>
              <a:gd name="adj1" fmla="val 30417"/>
              <a:gd name="adj2" fmla="val 189506"/>
            </a:avLst>
          </a:prstGeom>
          <a:solidFill>
            <a:srgbClr val="000000"/>
          </a:solidFill>
          <a:ln w="9525">
            <a:solidFill>
              <a:schemeClr val="tx1"/>
            </a:solidFill>
            <a:miter lim="800000"/>
            <a:headEnd/>
            <a:tailEnd/>
          </a:ln>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589" name="Text Box 5"/>
          <p:cNvSpPr txBox="1">
            <a:spLocks noChangeArrowheads="1"/>
          </p:cNvSpPr>
          <p:nvPr/>
        </p:nvSpPr>
        <p:spPr bwMode="auto">
          <a:xfrm>
            <a:off x="3359150" y="2349500"/>
            <a:ext cx="17526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omic Sans MS" pitchFamily="66" charset="0"/>
                <a:ea typeface="+mn-ea"/>
                <a:cs typeface="+mn-cs"/>
              </a:rPr>
              <a:t>Environment -what’s happening</a:t>
            </a:r>
          </a:p>
        </p:txBody>
      </p:sp>
      <p:sp>
        <p:nvSpPr>
          <p:cNvPr id="323590" name="Text Box 6"/>
          <p:cNvSpPr txBox="1">
            <a:spLocks noChangeArrowheads="1"/>
          </p:cNvSpPr>
          <p:nvPr/>
        </p:nvSpPr>
        <p:spPr bwMode="auto">
          <a:xfrm>
            <a:off x="6672264" y="2420939"/>
            <a:ext cx="22320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omic Sans MS" pitchFamily="66" charset="0"/>
                <a:ea typeface="+mn-ea"/>
                <a:cs typeface="+mn-cs"/>
              </a:rPr>
              <a:t>Developmental Stage Self awareness</a:t>
            </a:r>
          </a:p>
        </p:txBody>
      </p:sp>
      <p:sp>
        <p:nvSpPr>
          <p:cNvPr id="5127" name="Text Box 7"/>
          <p:cNvSpPr txBox="1">
            <a:spLocks noChangeArrowheads="1"/>
          </p:cNvSpPr>
          <p:nvPr/>
        </p:nvSpPr>
        <p:spPr bwMode="auto">
          <a:xfrm>
            <a:off x="3413126" y="4613276"/>
            <a:ext cx="1082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
        <p:nvSpPr>
          <p:cNvPr id="323592" name="Text Box 8"/>
          <p:cNvSpPr txBox="1">
            <a:spLocks noChangeArrowheads="1"/>
          </p:cNvSpPr>
          <p:nvPr/>
        </p:nvSpPr>
        <p:spPr bwMode="auto">
          <a:xfrm>
            <a:off x="6600825" y="5084763"/>
            <a:ext cx="1676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omic Sans MS" pitchFamily="66" charset="0"/>
                <a:ea typeface="+mn-ea"/>
                <a:cs typeface="+mn-cs"/>
              </a:rPr>
              <a:t>Relationships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
        <p:nvSpPr>
          <p:cNvPr id="323593" name="Text Box 9"/>
          <p:cNvSpPr txBox="1">
            <a:spLocks noChangeArrowheads="1"/>
          </p:cNvSpPr>
          <p:nvPr/>
        </p:nvSpPr>
        <p:spPr bwMode="auto">
          <a:xfrm>
            <a:off x="5087938" y="5734050"/>
            <a:ext cx="1752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omic Sans MS" pitchFamily="66" charset="0"/>
                <a:ea typeface="+mn-ea"/>
                <a:cs typeface="+mn-cs"/>
              </a:rPr>
              <a:t> Health</a:t>
            </a:r>
          </a:p>
        </p:txBody>
      </p:sp>
      <p:sp>
        <p:nvSpPr>
          <p:cNvPr id="323594" name="AutoShape 10"/>
          <p:cNvSpPr>
            <a:spLocks noChangeArrowheads="1"/>
          </p:cNvSpPr>
          <p:nvPr/>
        </p:nvSpPr>
        <p:spPr bwMode="auto">
          <a:xfrm>
            <a:off x="1703388" y="2276475"/>
            <a:ext cx="1371600" cy="3733800"/>
          </a:xfrm>
          <a:prstGeom prst="curvedRightArrow">
            <a:avLst>
              <a:gd name="adj1" fmla="val 54444"/>
              <a:gd name="adj2" fmla="val 108889"/>
              <a:gd name="adj3" fmla="val 31250"/>
            </a:avLst>
          </a:prstGeom>
          <a:solidFill>
            <a:schemeClr val="accent2"/>
          </a:solidFill>
          <a:ln w="28575">
            <a:solidFill>
              <a:schemeClr val="tx1"/>
            </a:solidFill>
            <a:miter lim="800000"/>
            <a:headEnd/>
            <a:tailEnd/>
          </a:ln>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595" name="AutoShape 11"/>
          <p:cNvSpPr>
            <a:spLocks noChangeArrowheads="1"/>
          </p:cNvSpPr>
          <p:nvPr/>
        </p:nvSpPr>
        <p:spPr bwMode="auto">
          <a:xfrm flipV="1">
            <a:off x="8975725" y="1916113"/>
            <a:ext cx="1447800" cy="3733800"/>
          </a:xfrm>
          <a:prstGeom prst="curvedLeftArrow">
            <a:avLst>
              <a:gd name="adj1" fmla="val 51579"/>
              <a:gd name="adj2" fmla="val 103158"/>
              <a:gd name="adj3" fmla="val 33236"/>
            </a:avLst>
          </a:prstGeom>
          <a:solidFill>
            <a:schemeClr val="accent6"/>
          </a:solidFill>
          <a:ln w="28575">
            <a:solidFill>
              <a:schemeClr val="tx1"/>
            </a:solidFill>
            <a:miter lim="800000"/>
            <a:headEnd/>
            <a:tailEnd/>
          </a:ln>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596" name="AutoShape 12"/>
          <p:cNvSpPr>
            <a:spLocks noChangeArrowheads="1"/>
          </p:cNvSpPr>
          <p:nvPr/>
        </p:nvSpPr>
        <p:spPr bwMode="auto">
          <a:xfrm>
            <a:off x="4038600" y="5562600"/>
            <a:ext cx="4267200" cy="1066800"/>
          </a:xfrm>
          <a:prstGeom prst="curvedUpArrow">
            <a:avLst>
              <a:gd name="adj1" fmla="val 80000"/>
              <a:gd name="adj2" fmla="val 160000"/>
              <a:gd name="adj3" fmla="val 33333"/>
            </a:avLst>
          </a:prstGeom>
          <a:solidFill>
            <a:schemeClr val="accent4"/>
          </a:solidFill>
          <a:ln w="28575">
            <a:solidFill>
              <a:schemeClr val="tx1"/>
            </a:solidFill>
            <a:miter lim="800000"/>
            <a:headEnd/>
            <a:tailEnd/>
          </a:ln>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597" name="AutoShape 13"/>
          <p:cNvSpPr>
            <a:spLocks noChangeArrowheads="1"/>
          </p:cNvSpPr>
          <p:nvPr/>
        </p:nvSpPr>
        <p:spPr bwMode="auto">
          <a:xfrm flipH="1">
            <a:off x="3429000" y="1219200"/>
            <a:ext cx="4724400" cy="1143000"/>
          </a:xfrm>
          <a:prstGeom prst="curvedDownArrow">
            <a:avLst>
              <a:gd name="adj1" fmla="val 82667"/>
              <a:gd name="adj2" fmla="val 165333"/>
              <a:gd name="adj3" fmla="val 33333"/>
            </a:avLst>
          </a:prstGeom>
          <a:solidFill>
            <a:schemeClr val="accent5"/>
          </a:solidFill>
          <a:ln w="28575">
            <a:solidFill>
              <a:schemeClr val="tx1"/>
            </a:solidFill>
            <a:miter lim="800000"/>
            <a:headEnd/>
            <a:tailEnd/>
          </a:ln>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598" name="Text Box 14"/>
          <p:cNvSpPr txBox="1">
            <a:spLocks noChangeArrowheads="1"/>
          </p:cNvSpPr>
          <p:nvPr/>
        </p:nvSpPr>
        <p:spPr bwMode="auto">
          <a:xfrm>
            <a:off x="3503613" y="5084763"/>
            <a:ext cx="1752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omic Sans MS" pitchFamily="66" charset="0"/>
                <a:ea typeface="+mn-ea"/>
                <a:cs typeface="+mn-cs"/>
              </a:rPr>
              <a:t>Genes</a:t>
            </a:r>
          </a:p>
        </p:txBody>
      </p:sp>
      <p:sp>
        <p:nvSpPr>
          <p:cNvPr id="323599" name="Text Box 15"/>
          <p:cNvSpPr txBox="1">
            <a:spLocks noChangeArrowheads="1"/>
          </p:cNvSpPr>
          <p:nvPr/>
        </p:nvSpPr>
        <p:spPr bwMode="auto">
          <a:xfrm>
            <a:off x="5303839" y="1773239"/>
            <a:ext cx="1584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omic Sans MS" pitchFamily="66" charset="0"/>
                <a:ea typeface="+mn-ea"/>
                <a:cs typeface="+mn-cs"/>
              </a:rPr>
              <a:t>Experience Understanding</a:t>
            </a:r>
          </a:p>
        </p:txBody>
      </p:sp>
      <p:sp>
        <p:nvSpPr>
          <p:cNvPr id="323600" name="Rectangle 16"/>
          <p:cNvSpPr>
            <a:spLocks noChangeArrowheads="1"/>
          </p:cNvSpPr>
          <p:nvPr/>
        </p:nvSpPr>
        <p:spPr bwMode="auto">
          <a:xfrm>
            <a:off x="8328026" y="3644900"/>
            <a:ext cx="1952625"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omic Sans MS" pitchFamily="66" charset="0"/>
                <a:ea typeface="+mn-ea"/>
                <a:cs typeface="+mn-cs"/>
              </a:rPr>
              <a:t>Mental Health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omic Sans MS" pitchFamily="66" charset="0"/>
                <a:ea typeface="+mn-ea"/>
                <a:cs typeface="+mn-cs"/>
              </a:rPr>
              <a:t>Difficulties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2000" b="0" i="0" u="none" strike="noStrike" kern="1200" cap="none" spc="0" normalizeH="0" baseline="0" noProof="0">
              <a:ln>
                <a:noFill/>
              </a:ln>
              <a:solidFill>
                <a:srgbClr val="000000"/>
              </a:solidFill>
              <a:effectLst/>
              <a:uLnTx/>
              <a:uFillTx/>
              <a:latin typeface="Comic Sans MS" pitchFamily="66"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20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
        <p:nvSpPr>
          <p:cNvPr id="323601" name="Oval 17"/>
          <p:cNvSpPr>
            <a:spLocks noChangeArrowheads="1"/>
          </p:cNvSpPr>
          <p:nvPr/>
        </p:nvSpPr>
        <p:spPr bwMode="auto">
          <a:xfrm>
            <a:off x="5014914" y="3429000"/>
            <a:ext cx="287337" cy="287338"/>
          </a:xfrm>
          <a:prstGeom prst="ellipse">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02" name="Line 18"/>
          <p:cNvSpPr>
            <a:spLocks noChangeShapeType="1"/>
          </p:cNvSpPr>
          <p:nvPr/>
        </p:nvSpPr>
        <p:spPr bwMode="auto">
          <a:xfrm>
            <a:off x="5159375" y="3716339"/>
            <a:ext cx="0" cy="2889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03" name="Line 19"/>
          <p:cNvSpPr>
            <a:spLocks noChangeShapeType="1"/>
          </p:cNvSpPr>
          <p:nvPr/>
        </p:nvSpPr>
        <p:spPr bwMode="auto">
          <a:xfrm flipH="1">
            <a:off x="5014913" y="4005264"/>
            <a:ext cx="144462" cy="2889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04" name="Line 20"/>
          <p:cNvSpPr>
            <a:spLocks noChangeShapeType="1"/>
          </p:cNvSpPr>
          <p:nvPr/>
        </p:nvSpPr>
        <p:spPr bwMode="auto">
          <a:xfrm>
            <a:off x="5159376" y="4005264"/>
            <a:ext cx="142875" cy="28733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05" name="Line 21"/>
          <p:cNvSpPr>
            <a:spLocks noChangeShapeType="1"/>
          </p:cNvSpPr>
          <p:nvPr/>
        </p:nvSpPr>
        <p:spPr bwMode="auto">
          <a:xfrm>
            <a:off x="4943475" y="3860800"/>
            <a:ext cx="4318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16" name="Oval 32"/>
          <p:cNvSpPr>
            <a:spLocks noChangeArrowheads="1"/>
          </p:cNvSpPr>
          <p:nvPr/>
        </p:nvSpPr>
        <p:spPr bwMode="auto">
          <a:xfrm>
            <a:off x="7319964" y="3429000"/>
            <a:ext cx="287337" cy="287338"/>
          </a:xfrm>
          <a:prstGeom prst="ellipse">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17" name="Line 33"/>
          <p:cNvSpPr>
            <a:spLocks noChangeShapeType="1"/>
          </p:cNvSpPr>
          <p:nvPr/>
        </p:nvSpPr>
        <p:spPr bwMode="auto">
          <a:xfrm>
            <a:off x="7464425" y="3716339"/>
            <a:ext cx="0" cy="2889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18" name="Line 34"/>
          <p:cNvSpPr>
            <a:spLocks noChangeShapeType="1"/>
          </p:cNvSpPr>
          <p:nvPr/>
        </p:nvSpPr>
        <p:spPr bwMode="auto">
          <a:xfrm flipH="1">
            <a:off x="7319963" y="4005264"/>
            <a:ext cx="144462" cy="2889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19" name="Line 35"/>
          <p:cNvSpPr>
            <a:spLocks noChangeShapeType="1"/>
          </p:cNvSpPr>
          <p:nvPr/>
        </p:nvSpPr>
        <p:spPr bwMode="auto">
          <a:xfrm>
            <a:off x="7464426" y="4005264"/>
            <a:ext cx="142875" cy="28733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sp>
        <p:nvSpPr>
          <p:cNvPr id="323620" name="Line 36"/>
          <p:cNvSpPr>
            <a:spLocks noChangeShapeType="1"/>
          </p:cNvSpPr>
          <p:nvPr/>
        </p:nvSpPr>
        <p:spPr bwMode="auto">
          <a:xfrm>
            <a:off x="7248525" y="3860800"/>
            <a:ext cx="43180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mic Sans MS" pitchFamily="66" charset="0"/>
              <a:ea typeface="+mn-ea"/>
              <a:cs typeface="+mn-cs"/>
            </a:endParaRPr>
          </a:p>
        </p:txBody>
      </p:sp>
      <p:pic>
        <p:nvPicPr>
          <p:cNvPr id="2" name="Picture 1">
            <a:extLst>
              <a:ext uri="{FF2B5EF4-FFF2-40B4-BE49-F238E27FC236}">
                <a16:creationId xmlns:a16="http://schemas.microsoft.com/office/drawing/2014/main" id="{42075E8E-A294-41C0-AC8E-4917DA2ACAFC}"/>
              </a:ext>
            </a:extLst>
          </p:cNvPr>
          <p:cNvPicPr>
            <a:picLocks noChangeAspect="1"/>
          </p:cNvPicPr>
          <p:nvPr/>
        </p:nvPicPr>
        <p:blipFill>
          <a:blip r:embed="rId6"/>
          <a:stretch>
            <a:fillRect/>
          </a:stretch>
        </p:blipFill>
        <p:spPr>
          <a:xfrm>
            <a:off x="10423525" y="5065513"/>
            <a:ext cx="1714500" cy="1559124"/>
          </a:xfrm>
          <a:prstGeom prst="rect">
            <a:avLst/>
          </a:prstGeom>
        </p:spPr>
      </p:pic>
      <p:pic>
        <p:nvPicPr>
          <p:cNvPr id="4" name="Audio 3">
            <a:hlinkClick r:id="" action="ppaction://media"/>
            <a:extLst>
              <a:ext uri="{FF2B5EF4-FFF2-40B4-BE49-F238E27FC236}">
                <a16:creationId xmlns:a16="http://schemas.microsoft.com/office/drawing/2014/main" id="{B34C7438-723A-4C19-8C68-01300A20668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445962708"/>
      </p:ext>
    </p:extLst>
  </p:cSld>
  <p:clrMapOvr>
    <a:masterClrMapping/>
  </p:clrMapOvr>
  <mc:AlternateContent xmlns:mc="http://schemas.openxmlformats.org/markup-compatibility/2006" xmlns:p14="http://schemas.microsoft.com/office/powerpoint/2010/main">
    <mc:Choice Requires="p14">
      <p:transition spd="slow" p14:dur="2000" advTm="153218"/>
    </mc:Choice>
    <mc:Fallback xmlns="">
      <p:transition spd="slow" advTm="153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323588"/>
                                        </p:tgtEl>
                                        <p:attrNameLst>
                                          <p:attrName>style.visibility</p:attrName>
                                        </p:attrNameLst>
                                      </p:cBhvr>
                                      <p:to>
                                        <p:strVal val="visible"/>
                                      </p:to>
                                    </p:set>
                                    <p:animEffect transition="in" filter="checkerboard(across)">
                                      <p:cBhvr>
                                        <p:cTn id="11" dur="2000"/>
                                        <p:tgtEl>
                                          <p:spTgt spid="32358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323587"/>
                                        </p:tgtEl>
                                        <p:attrNameLst>
                                          <p:attrName>style.visibility</p:attrName>
                                        </p:attrNameLst>
                                      </p:cBhvr>
                                      <p:to>
                                        <p:strVal val="visible"/>
                                      </p:to>
                                    </p:set>
                                    <p:animEffect transition="in" filter="checkerboard(across)">
                                      <p:cBhvr>
                                        <p:cTn id="16" dur="500"/>
                                        <p:tgtEl>
                                          <p:spTgt spid="32358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323600"/>
                                        </p:tgtEl>
                                        <p:attrNameLst>
                                          <p:attrName>style.visibility</p:attrName>
                                        </p:attrNameLst>
                                      </p:cBhvr>
                                      <p:to>
                                        <p:strVal val="visible"/>
                                      </p:to>
                                    </p:set>
                                    <p:animEffect transition="in" filter="checkerboard(across)">
                                      <p:cBhvr>
                                        <p:cTn id="21" dur="500"/>
                                        <p:tgtEl>
                                          <p:spTgt spid="32360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323601"/>
                                        </p:tgtEl>
                                        <p:attrNameLst>
                                          <p:attrName>style.visibility</p:attrName>
                                        </p:attrNameLst>
                                      </p:cBhvr>
                                      <p:to>
                                        <p:strVal val="visible"/>
                                      </p:to>
                                    </p:set>
                                    <p:animEffect transition="in" filter="checkerboard(across)">
                                      <p:cBhvr>
                                        <p:cTn id="26" dur="500"/>
                                        <p:tgtEl>
                                          <p:spTgt spid="323601"/>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323602"/>
                                        </p:tgtEl>
                                        <p:attrNameLst>
                                          <p:attrName>style.visibility</p:attrName>
                                        </p:attrNameLst>
                                      </p:cBhvr>
                                      <p:to>
                                        <p:strVal val="visible"/>
                                      </p:to>
                                    </p:set>
                                    <p:animEffect transition="in" filter="checkerboard(across)">
                                      <p:cBhvr>
                                        <p:cTn id="29" dur="500"/>
                                        <p:tgtEl>
                                          <p:spTgt spid="323602"/>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323603"/>
                                        </p:tgtEl>
                                        <p:attrNameLst>
                                          <p:attrName>style.visibility</p:attrName>
                                        </p:attrNameLst>
                                      </p:cBhvr>
                                      <p:to>
                                        <p:strVal val="visible"/>
                                      </p:to>
                                    </p:set>
                                    <p:animEffect transition="in" filter="checkerboard(across)">
                                      <p:cBhvr>
                                        <p:cTn id="32" dur="500"/>
                                        <p:tgtEl>
                                          <p:spTgt spid="323603"/>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323604"/>
                                        </p:tgtEl>
                                        <p:attrNameLst>
                                          <p:attrName>style.visibility</p:attrName>
                                        </p:attrNameLst>
                                      </p:cBhvr>
                                      <p:to>
                                        <p:strVal val="visible"/>
                                      </p:to>
                                    </p:set>
                                    <p:animEffect transition="in" filter="checkerboard(across)">
                                      <p:cBhvr>
                                        <p:cTn id="35" dur="500"/>
                                        <p:tgtEl>
                                          <p:spTgt spid="323604"/>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323605"/>
                                        </p:tgtEl>
                                        <p:attrNameLst>
                                          <p:attrName>style.visibility</p:attrName>
                                        </p:attrNameLst>
                                      </p:cBhvr>
                                      <p:to>
                                        <p:strVal val="visible"/>
                                      </p:to>
                                    </p:set>
                                    <p:animEffect transition="in" filter="checkerboard(across)">
                                      <p:cBhvr>
                                        <p:cTn id="38" dur="500"/>
                                        <p:tgtEl>
                                          <p:spTgt spid="323605"/>
                                        </p:tgtEl>
                                      </p:cBhvr>
                                    </p:animEffect>
                                  </p:childTnLst>
                                </p:cTn>
                              </p:par>
                            </p:childTnLst>
                          </p:cTn>
                        </p:par>
                        <p:par>
                          <p:cTn id="39" fill="hold" nodeType="afterGroup">
                            <p:stCondLst>
                              <p:cond delay="500"/>
                            </p:stCondLst>
                            <p:childTnLst>
                              <p:par>
                                <p:cTn id="40" presetID="63" presetClass="path" presetSubtype="0" accel="50000" decel="50000" fill="hold" grpId="1" nodeType="afterEffect">
                                  <p:stCondLst>
                                    <p:cond delay="0"/>
                                  </p:stCondLst>
                                  <p:childTnLst>
                                    <p:animMotion origin="layout" path="M 0 0  L 0.25 0  E" pathEditMode="relative" ptsTypes="">
                                      <p:cBhvr>
                                        <p:cTn id="41" dur="2000" fill="hold"/>
                                        <p:tgtEl>
                                          <p:spTgt spid="323601"/>
                                        </p:tgtEl>
                                        <p:attrNameLst>
                                          <p:attrName>ppt_x</p:attrName>
                                          <p:attrName>ppt_y</p:attrName>
                                        </p:attrNameLst>
                                      </p:cBhvr>
                                    </p:animMotion>
                                  </p:childTnLst>
                                </p:cTn>
                              </p:par>
                              <p:par>
                                <p:cTn id="42" presetID="63" presetClass="path" presetSubtype="0" accel="50000" decel="50000" fill="hold" grpId="1" nodeType="withEffect">
                                  <p:stCondLst>
                                    <p:cond delay="0"/>
                                  </p:stCondLst>
                                  <p:childTnLst>
                                    <p:animMotion origin="layout" path="M 0 0  L 0.25 0  E" pathEditMode="relative" ptsTypes="">
                                      <p:cBhvr>
                                        <p:cTn id="43" dur="2000" fill="hold"/>
                                        <p:tgtEl>
                                          <p:spTgt spid="323602"/>
                                        </p:tgtEl>
                                        <p:attrNameLst>
                                          <p:attrName>ppt_x</p:attrName>
                                          <p:attrName>ppt_y</p:attrName>
                                        </p:attrNameLst>
                                      </p:cBhvr>
                                    </p:animMotion>
                                  </p:childTnLst>
                                </p:cTn>
                              </p:par>
                              <p:par>
                                <p:cTn id="44" presetID="63" presetClass="path" presetSubtype="0" accel="50000" decel="50000" fill="hold" grpId="1" nodeType="withEffect">
                                  <p:stCondLst>
                                    <p:cond delay="0"/>
                                  </p:stCondLst>
                                  <p:childTnLst>
                                    <p:animMotion origin="layout" path="M 0 0  L 0.25 0  E" pathEditMode="relative" ptsTypes="">
                                      <p:cBhvr>
                                        <p:cTn id="45" dur="2000" fill="hold"/>
                                        <p:tgtEl>
                                          <p:spTgt spid="323603"/>
                                        </p:tgtEl>
                                        <p:attrNameLst>
                                          <p:attrName>ppt_x</p:attrName>
                                          <p:attrName>ppt_y</p:attrName>
                                        </p:attrNameLst>
                                      </p:cBhvr>
                                    </p:animMotion>
                                  </p:childTnLst>
                                </p:cTn>
                              </p:par>
                              <p:par>
                                <p:cTn id="46" presetID="63" presetClass="path" presetSubtype="0" accel="50000" decel="50000" fill="hold" grpId="1" nodeType="withEffect">
                                  <p:stCondLst>
                                    <p:cond delay="0"/>
                                  </p:stCondLst>
                                  <p:childTnLst>
                                    <p:animMotion origin="layout" path="M 0 0  L 0.25 0  E" pathEditMode="relative" ptsTypes="">
                                      <p:cBhvr>
                                        <p:cTn id="47" dur="2000" fill="hold"/>
                                        <p:tgtEl>
                                          <p:spTgt spid="323604"/>
                                        </p:tgtEl>
                                        <p:attrNameLst>
                                          <p:attrName>ppt_x</p:attrName>
                                          <p:attrName>ppt_y</p:attrName>
                                        </p:attrNameLst>
                                      </p:cBhvr>
                                    </p:animMotion>
                                  </p:childTnLst>
                                </p:cTn>
                              </p:par>
                              <p:par>
                                <p:cTn id="48" presetID="63" presetClass="path" presetSubtype="0" accel="50000" decel="50000" fill="hold" grpId="1" nodeType="withEffect">
                                  <p:stCondLst>
                                    <p:cond delay="0"/>
                                  </p:stCondLst>
                                  <p:childTnLst>
                                    <p:animMotion origin="layout" path="M 0 0  L 0.25 0  E" pathEditMode="relative" ptsTypes="">
                                      <p:cBhvr>
                                        <p:cTn id="49" dur="2000" fill="hold"/>
                                        <p:tgtEl>
                                          <p:spTgt spid="323605"/>
                                        </p:tgtEl>
                                        <p:attrNameLst>
                                          <p:attrName>ppt_x</p:attrName>
                                          <p:attrName>ppt_y</p:attrName>
                                        </p:attrNameLst>
                                      </p:cBhvr>
                                    </p:animMotion>
                                  </p:childTnLst>
                                </p:cTn>
                              </p:par>
                            </p:childTnLst>
                          </p:cTn>
                        </p:par>
                        <p:par>
                          <p:cTn id="50" fill="hold" nodeType="afterGroup">
                            <p:stCondLst>
                              <p:cond delay="2500"/>
                            </p:stCondLst>
                            <p:childTnLst>
                              <p:par>
                                <p:cTn id="51" presetID="9" presetClass="exit" presetSubtype="0" fill="hold" grpId="2" nodeType="afterEffect">
                                  <p:stCondLst>
                                    <p:cond delay="0"/>
                                  </p:stCondLst>
                                  <p:childTnLst>
                                    <p:animEffect transition="out" filter="dissolve">
                                      <p:cBhvr>
                                        <p:cTn id="52" dur="500"/>
                                        <p:tgtEl>
                                          <p:spTgt spid="323601"/>
                                        </p:tgtEl>
                                      </p:cBhvr>
                                    </p:animEffect>
                                    <p:set>
                                      <p:cBhvr>
                                        <p:cTn id="53" dur="1" fill="hold">
                                          <p:stCondLst>
                                            <p:cond delay="499"/>
                                          </p:stCondLst>
                                        </p:cTn>
                                        <p:tgtEl>
                                          <p:spTgt spid="323601"/>
                                        </p:tgtEl>
                                        <p:attrNameLst>
                                          <p:attrName>style.visibility</p:attrName>
                                        </p:attrNameLst>
                                      </p:cBhvr>
                                      <p:to>
                                        <p:strVal val="hidden"/>
                                      </p:to>
                                    </p:set>
                                  </p:childTnLst>
                                </p:cTn>
                              </p:par>
                              <p:par>
                                <p:cTn id="54" presetID="9" presetClass="exit" presetSubtype="0" fill="hold" grpId="2" nodeType="withEffect">
                                  <p:stCondLst>
                                    <p:cond delay="0"/>
                                  </p:stCondLst>
                                  <p:childTnLst>
                                    <p:animEffect transition="out" filter="dissolve">
                                      <p:cBhvr>
                                        <p:cTn id="55" dur="500"/>
                                        <p:tgtEl>
                                          <p:spTgt spid="323602"/>
                                        </p:tgtEl>
                                      </p:cBhvr>
                                    </p:animEffect>
                                    <p:set>
                                      <p:cBhvr>
                                        <p:cTn id="56" dur="1" fill="hold">
                                          <p:stCondLst>
                                            <p:cond delay="499"/>
                                          </p:stCondLst>
                                        </p:cTn>
                                        <p:tgtEl>
                                          <p:spTgt spid="323602"/>
                                        </p:tgtEl>
                                        <p:attrNameLst>
                                          <p:attrName>style.visibility</p:attrName>
                                        </p:attrNameLst>
                                      </p:cBhvr>
                                      <p:to>
                                        <p:strVal val="hidden"/>
                                      </p:to>
                                    </p:set>
                                  </p:childTnLst>
                                </p:cTn>
                              </p:par>
                              <p:par>
                                <p:cTn id="57" presetID="9" presetClass="exit" presetSubtype="0" fill="hold" grpId="2" nodeType="withEffect">
                                  <p:stCondLst>
                                    <p:cond delay="0"/>
                                  </p:stCondLst>
                                  <p:childTnLst>
                                    <p:animEffect transition="out" filter="dissolve">
                                      <p:cBhvr>
                                        <p:cTn id="58" dur="500"/>
                                        <p:tgtEl>
                                          <p:spTgt spid="323603"/>
                                        </p:tgtEl>
                                      </p:cBhvr>
                                    </p:animEffect>
                                    <p:set>
                                      <p:cBhvr>
                                        <p:cTn id="59" dur="1" fill="hold">
                                          <p:stCondLst>
                                            <p:cond delay="499"/>
                                          </p:stCondLst>
                                        </p:cTn>
                                        <p:tgtEl>
                                          <p:spTgt spid="323603"/>
                                        </p:tgtEl>
                                        <p:attrNameLst>
                                          <p:attrName>style.visibility</p:attrName>
                                        </p:attrNameLst>
                                      </p:cBhvr>
                                      <p:to>
                                        <p:strVal val="hidden"/>
                                      </p:to>
                                    </p:set>
                                  </p:childTnLst>
                                </p:cTn>
                              </p:par>
                              <p:par>
                                <p:cTn id="60" presetID="9" presetClass="exit" presetSubtype="0" fill="hold" grpId="2" nodeType="withEffect">
                                  <p:stCondLst>
                                    <p:cond delay="0"/>
                                  </p:stCondLst>
                                  <p:childTnLst>
                                    <p:animEffect transition="out" filter="dissolve">
                                      <p:cBhvr>
                                        <p:cTn id="61" dur="500"/>
                                        <p:tgtEl>
                                          <p:spTgt spid="323604"/>
                                        </p:tgtEl>
                                      </p:cBhvr>
                                    </p:animEffect>
                                    <p:set>
                                      <p:cBhvr>
                                        <p:cTn id="62" dur="1" fill="hold">
                                          <p:stCondLst>
                                            <p:cond delay="499"/>
                                          </p:stCondLst>
                                        </p:cTn>
                                        <p:tgtEl>
                                          <p:spTgt spid="323604"/>
                                        </p:tgtEl>
                                        <p:attrNameLst>
                                          <p:attrName>style.visibility</p:attrName>
                                        </p:attrNameLst>
                                      </p:cBhvr>
                                      <p:to>
                                        <p:strVal val="hidden"/>
                                      </p:to>
                                    </p:set>
                                  </p:childTnLst>
                                </p:cTn>
                              </p:par>
                              <p:par>
                                <p:cTn id="63" presetID="9" presetClass="exit" presetSubtype="0" fill="hold" grpId="2" nodeType="withEffect">
                                  <p:stCondLst>
                                    <p:cond delay="0"/>
                                  </p:stCondLst>
                                  <p:childTnLst>
                                    <p:animEffect transition="out" filter="dissolve">
                                      <p:cBhvr>
                                        <p:cTn id="64" dur="500"/>
                                        <p:tgtEl>
                                          <p:spTgt spid="323605"/>
                                        </p:tgtEl>
                                      </p:cBhvr>
                                    </p:animEffect>
                                    <p:set>
                                      <p:cBhvr>
                                        <p:cTn id="65" dur="1" fill="hold">
                                          <p:stCondLst>
                                            <p:cond delay="499"/>
                                          </p:stCondLst>
                                        </p:cTn>
                                        <p:tgtEl>
                                          <p:spTgt spid="323605"/>
                                        </p:tgtEl>
                                        <p:attrNameLst>
                                          <p:attrName>style.visibility</p:attrName>
                                        </p:attrNameLst>
                                      </p:cBhvr>
                                      <p:to>
                                        <p:strVal val="hidden"/>
                                      </p:to>
                                    </p:set>
                                  </p:childTnLst>
                                </p:cTn>
                              </p:par>
                              <p:par>
                                <p:cTn id="66" presetID="9" presetClass="entr" presetSubtype="0" fill="hold" grpId="0" nodeType="withEffect">
                                  <p:stCondLst>
                                    <p:cond delay="0"/>
                                  </p:stCondLst>
                                  <p:childTnLst>
                                    <p:set>
                                      <p:cBhvr>
                                        <p:cTn id="67" dur="1" fill="hold">
                                          <p:stCondLst>
                                            <p:cond delay="0"/>
                                          </p:stCondLst>
                                        </p:cTn>
                                        <p:tgtEl>
                                          <p:spTgt spid="323616"/>
                                        </p:tgtEl>
                                        <p:attrNameLst>
                                          <p:attrName>style.visibility</p:attrName>
                                        </p:attrNameLst>
                                      </p:cBhvr>
                                      <p:to>
                                        <p:strVal val="visible"/>
                                      </p:to>
                                    </p:set>
                                    <p:animEffect transition="in" filter="dissolve">
                                      <p:cBhvr>
                                        <p:cTn id="68" dur="500"/>
                                        <p:tgtEl>
                                          <p:spTgt spid="323616"/>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323617"/>
                                        </p:tgtEl>
                                        <p:attrNameLst>
                                          <p:attrName>style.visibility</p:attrName>
                                        </p:attrNameLst>
                                      </p:cBhvr>
                                      <p:to>
                                        <p:strVal val="visible"/>
                                      </p:to>
                                    </p:set>
                                    <p:animEffect transition="in" filter="dissolve">
                                      <p:cBhvr>
                                        <p:cTn id="71" dur="500"/>
                                        <p:tgtEl>
                                          <p:spTgt spid="323617"/>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323618"/>
                                        </p:tgtEl>
                                        <p:attrNameLst>
                                          <p:attrName>style.visibility</p:attrName>
                                        </p:attrNameLst>
                                      </p:cBhvr>
                                      <p:to>
                                        <p:strVal val="visible"/>
                                      </p:to>
                                    </p:set>
                                    <p:animEffect transition="in" filter="dissolve">
                                      <p:cBhvr>
                                        <p:cTn id="74" dur="500"/>
                                        <p:tgtEl>
                                          <p:spTgt spid="323618"/>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323619"/>
                                        </p:tgtEl>
                                        <p:attrNameLst>
                                          <p:attrName>style.visibility</p:attrName>
                                        </p:attrNameLst>
                                      </p:cBhvr>
                                      <p:to>
                                        <p:strVal val="visible"/>
                                      </p:to>
                                    </p:set>
                                    <p:animEffect transition="in" filter="dissolve">
                                      <p:cBhvr>
                                        <p:cTn id="77" dur="500"/>
                                        <p:tgtEl>
                                          <p:spTgt spid="323619"/>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323620"/>
                                        </p:tgtEl>
                                        <p:attrNameLst>
                                          <p:attrName>style.visibility</p:attrName>
                                        </p:attrNameLst>
                                      </p:cBhvr>
                                      <p:to>
                                        <p:strVal val="visible"/>
                                      </p:to>
                                    </p:set>
                                    <p:animEffect transition="in" filter="dissolve">
                                      <p:cBhvr>
                                        <p:cTn id="80" dur="500"/>
                                        <p:tgtEl>
                                          <p:spTgt spid="323620"/>
                                        </p:tgtEl>
                                      </p:cBhvr>
                                    </p:animEffect>
                                  </p:childTnLst>
                                </p:cTn>
                              </p:par>
                            </p:childTnLst>
                          </p:cTn>
                        </p:par>
                        <p:par>
                          <p:cTn id="81" fill="hold" nodeType="afterGroup">
                            <p:stCondLst>
                              <p:cond delay="3000"/>
                            </p:stCondLst>
                            <p:childTnLst>
                              <p:par>
                                <p:cTn id="82" presetID="35" presetClass="path" presetSubtype="0" accel="50000" decel="50000" fill="hold" grpId="1" nodeType="afterEffect">
                                  <p:stCondLst>
                                    <p:cond delay="0"/>
                                  </p:stCondLst>
                                  <p:childTnLst>
                                    <p:animMotion origin="layout" path="M 0 0  L -0.25 0  E" pathEditMode="relative" ptsTypes="">
                                      <p:cBhvr>
                                        <p:cTn id="83" dur="2000" fill="hold"/>
                                        <p:tgtEl>
                                          <p:spTgt spid="323616"/>
                                        </p:tgtEl>
                                        <p:attrNameLst>
                                          <p:attrName>ppt_x</p:attrName>
                                          <p:attrName>ppt_y</p:attrName>
                                        </p:attrNameLst>
                                      </p:cBhvr>
                                    </p:animMotion>
                                  </p:childTnLst>
                                </p:cTn>
                              </p:par>
                              <p:par>
                                <p:cTn id="84" presetID="35" presetClass="path" presetSubtype="0" accel="50000" decel="50000" fill="hold" grpId="1" nodeType="withEffect">
                                  <p:stCondLst>
                                    <p:cond delay="0"/>
                                  </p:stCondLst>
                                  <p:childTnLst>
                                    <p:animMotion origin="layout" path="M 0 0  L -0.25 0  E" pathEditMode="relative" ptsTypes="">
                                      <p:cBhvr>
                                        <p:cTn id="85" dur="2000" fill="hold"/>
                                        <p:tgtEl>
                                          <p:spTgt spid="323617"/>
                                        </p:tgtEl>
                                        <p:attrNameLst>
                                          <p:attrName>ppt_x</p:attrName>
                                          <p:attrName>ppt_y</p:attrName>
                                        </p:attrNameLst>
                                      </p:cBhvr>
                                    </p:animMotion>
                                  </p:childTnLst>
                                </p:cTn>
                              </p:par>
                              <p:par>
                                <p:cTn id="86" presetID="35" presetClass="path" presetSubtype="0" accel="50000" decel="50000" fill="hold" grpId="1" nodeType="withEffect">
                                  <p:stCondLst>
                                    <p:cond delay="0"/>
                                  </p:stCondLst>
                                  <p:childTnLst>
                                    <p:animMotion origin="layout" path="M 0 0  L -0.25 0  E" pathEditMode="relative" ptsTypes="">
                                      <p:cBhvr>
                                        <p:cTn id="87" dur="2000" fill="hold"/>
                                        <p:tgtEl>
                                          <p:spTgt spid="323618"/>
                                        </p:tgtEl>
                                        <p:attrNameLst>
                                          <p:attrName>ppt_x</p:attrName>
                                          <p:attrName>ppt_y</p:attrName>
                                        </p:attrNameLst>
                                      </p:cBhvr>
                                    </p:animMotion>
                                  </p:childTnLst>
                                </p:cTn>
                              </p:par>
                              <p:par>
                                <p:cTn id="88" presetID="35" presetClass="path" presetSubtype="0" accel="50000" decel="50000" fill="hold" grpId="1" nodeType="withEffect">
                                  <p:stCondLst>
                                    <p:cond delay="0"/>
                                  </p:stCondLst>
                                  <p:childTnLst>
                                    <p:animMotion origin="layout" path="M 0 0  L -0.25 0  E" pathEditMode="relative" ptsTypes="">
                                      <p:cBhvr>
                                        <p:cTn id="89" dur="2000" fill="hold"/>
                                        <p:tgtEl>
                                          <p:spTgt spid="323619"/>
                                        </p:tgtEl>
                                        <p:attrNameLst>
                                          <p:attrName>ppt_x</p:attrName>
                                          <p:attrName>ppt_y</p:attrName>
                                        </p:attrNameLst>
                                      </p:cBhvr>
                                    </p:animMotion>
                                  </p:childTnLst>
                                </p:cTn>
                              </p:par>
                              <p:par>
                                <p:cTn id="90" presetID="35" presetClass="path" presetSubtype="0" accel="50000" decel="50000" fill="hold" grpId="1" nodeType="withEffect">
                                  <p:stCondLst>
                                    <p:cond delay="0"/>
                                  </p:stCondLst>
                                  <p:childTnLst>
                                    <p:animMotion origin="layout" path="M 0 0  L -0.25 0  E" pathEditMode="relative" ptsTypes="">
                                      <p:cBhvr>
                                        <p:cTn id="91" dur="2000" fill="hold"/>
                                        <p:tgtEl>
                                          <p:spTgt spid="323620"/>
                                        </p:tgtEl>
                                        <p:attrNameLst>
                                          <p:attrName>ppt_x</p:attrName>
                                          <p:attrName>ppt_y</p:attrName>
                                        </p:attrNameLst>
                                      </p:cBhvr>
                                    </p:animMotion>
                                  </p:childTnLst>
                                </p:cTn>
                              </p:par>
                            </p:childTnLst>
                          </p:cTn>
                        </p:par>
                      </p:childTnLst>
                    </p:cTn>
                  </p:par>
                  <p:par>
                    <p:cTn id="92" fill="hold" nodeType="clickPar">
                      <p:stCondLst>
                        <p:cond delay="indefinite"/>
                      </p:stCondLst>
                      <p:childTnLst>
                        <p:par>
                          <p:cTn id="93" fill="hold" nodeType="withGroup">
                            <p:stCondLst>
                              <p:cond delay="0"/>
                            </p:stCondLst>
                            <p:childTnLst>
                              <p:par>
                                <p:cTn id="94" presetID="5" presetClass="entr" presetSubtype="10" fill="hold" grpId="0" nodeType="clickEffect">
                                  <p:stCondLst>
                                    <p:cond delay="0"/>
                                  </p:stCondLst>
                                  <p:childTnLst>
                                    <p:set>
                                      <p:cBhvr>
                                        <p:cTn id="95" dur="1" fill="hold">
                                          <p:stCondLst>
                                            <p:cond delay="0"/>
                                          </p:stCondLst>
                                        </p:cTn>
                                        <p:tgtEl>
                                          <p:spTgt spid="323589"/>
                                        </p:tgtEl>
                                        <p:attrNameLst>
                                          <p:attrName>style.visibility</p:attrName>
                                        </p:attrNameLst>
                                      </p:cBhvr>
                                      <p:to>
                                        <p:strVal val="visible"/>
                                      </p:to>
                                    </p:set>
                                    <p:animEffect transition="in" filter="checkerboard(across)">
                                      <p:cBhvr>
                                        <p:cTn id="96" dur="500"/>
                                        <p:tgtEl>
                                          <p:spTgt spid="323589"/>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 presetClass="entr" presetSubtype="10" fill="hold" grpId="0" nodeType="clickEffect">
                                  <p:stCondLst>
                                    <p:cond delay="0"/>
                                  </p:stCondLst>
                                  <p:childTnLst>
                                    <p:set>
                                      <p:cBhvr>
                                        <p:cTn id="100" dur="1" fill="hold">
                                          <p:stCondLst>
                                            <p:cond delay="0"/>
                                          </p:stCondLst>
                                        </p:cTn>
                                        <p:tgtEl>
                                          <p:spTgt spid="323592"/>
                                        </p:tgtEl>
                                        <p:attrNameLst>
                                          <p:attrName>style.visibility</p:attrName>
                                        </p:attrNameLst>
                                      </p:cBhvr>
                                      <p:to>
                                        <p:strVal val="visible"/>
                                      </p:to>
                                    </p:set>
                                    <p:animEffect transition="in" filter="checkerboard(across)">
                                      <p:cBhvr>
                                        <p:cTn id="101" dur="500"/>
                                        <p:tgtEl>
                                          <p:spTgt spid="323592"/>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5" presetClass="entr" presetSubtype="10" fill="hold" grpId="0" nodeType="clickEffect">
                                  <p:stCondLst>
                                    <p:cond delay="0"/>
                                  </p:stCondLst>
                                  <p:childTnLst>
                                    <p:set>
                                      <p:cBhvr>
                                        <p:cTn id="105" dur="1" fill="hold">
                                          <p:stCondLst>
                                            <p:cond delay="0"/>
                                          </p:stCondLst>
                                        </p:cTn>
                                        <p:tgtEl>
                                          <p:spTgt spid="323599"/>
                                        </p:tgtEl>
                                        <p:attrNameLst>
                                          <p:attrName>style.visibility</p:attrName>
                                        </p:attrNameLst>
                                      </p:cBhvr>
                                      <p:to>
                                        <p:strVal val="visible"/>
                                      </p:to>
                                    </p:set>
                                    <p:animEffect transition="in" filter="checkerboard(across)">
                                      <p:cBhvr>
                                        <p:cTn id="106" dur="500"/>
                                        <p:tgtEl>
                                          <p:spTgt spid="323599"/>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5" presetClass="entr" presetSubtype="10" fill="hold" grpId="0" nodeType="clickEffect">
                                  <p:stCondLst>
                                    <p:cond delay="0"/>
                                  </p:stCondLst>
                                  <p:childTnLst>
                                    <p:set>
                                      <p:cBhvr>
                                        <p:cTn id="110" dur="1" fill="hold">
                                          <p:stCondLst>
                                            <p:cond delay="0"/>
                                          </p:stCondLst>
                                        </p:cTn>
                                        <p:tgtEl>
                                          <p:spTgt spid="323598"/>
                                        </p:tgtEl>
                                        <p:attrNameLst>
                                          <p:attrName>style.visibility</p:attrName>
                                        </p:attrNameLst>
                                      </p:cBhvr>
                                      <p:to>
                                        <p:strVal val="visible"/>
                                      </p:to>
                                    </p:set>
                                    <p:animEffect transition="in" filter="checkerboard(across)">
                                      <p:cBhvr>
                                        <p:cTn id="111" dur="500"/>
                                        <p:tgtEl>
                                          <p:spTgt spid="323598"/>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5" presetClass="entr" presetSubtype="10" fill="hold" grpId="0" nodeType="clickEffect">
                                  <p:stCondLst>
                                    <p:cond delay="0"/>
                                  </p:stCondLst>
                                  <p:childTnLst>
                                    <p:set>
                                      <p:cBhvr>
                                        <p:cTn id="115" dur="1" fill="hold">
                                          <p:stCondLst>
                                            <p:cond delay="0"/>
                                          </p:stCondLst>
                                        </p:cTn>
                                        <p:tgtEl>
                                          <p:spTgt spid="323590"/>
                                        </p:tgtEl>
                                        <p:attrNameLst>
                                          <p:attrName>style.visibility</p:attrName>
                                        </p:attrNameLst>
                                      </p:cBhvr>
                                      <p:to>
                                        <p:strVal val="visible"/>
                                      </p:to>
                                    </p:set>
                                    <p:animEffect transition="in" filter="checkerboard(across)">
                                      <p:cBhvr>
                                        <p:cTn id="116" dur="500"/>
                                        <p:tgtEl>
                                          <p:spTgt spid="323590"/>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5" presetClass="entr" presetSubtype="10" fill="hold" grpId="0" nodeType="clickEffect">
                                  <p:stCondLst>
                                    <p:cond delay="0"/>
                                  </p:stCondLst>
                                  <p:childTnLst>
                                    <p:set>
                                      <p:cBhvr>
                                        <p:cTn id="120" dur="1" fill="hold">
                                          <p:stCondLst>
                                            <p:cond delay="0"/>
                                          </p:stCondLst>
                                        </p:cTn>
                                        <p:tgtEl>
                                          <p:spTgt spid="323593"/>
                                        </p:tgtEl>
                                        <p:attrNameLst>
                                          <p:attrName>style.visibility</p:attrName>
                                        </p:attrNameLst>
                                      </p:cBhvr>
                                      <p:to>
                                        <p:strVal val="visible"/>
                                      </p:to>
                                    </p:set>
                                    <p:animEffect transition="in" filter="checkerboard(across)">
                                      <p:cBhvr>
                                        <p:cTn id="121" dur="500"/>
                                        <p:tgtEl>
                                          <p:spTgt spid="323593"/>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55" presetClass="entr" presetSubtype="0" fill="hold" grpId="0" nodeType="clickEffect">
                                  <p:stCondLst>
                                    <p:cond delay="0"/>
                                  </p:stCondLst>
                                  <p:childTnLst>
                                    <p:set>
                                      <p:cBhvr>
                                        <p:cTn id="125" dur="1" fill="hold">
                                          <p:stCondLst>
                                            <p:cond delay="0"/>
                                          </p:stCondLst>
                                        </p:cTn>
                                        <p:tgtEl>
                                          <p:spTgt spid="323594"/>
                                        </p:tgtEl>
                                        <p:attrNameLst>
                                          <p:attrName>style.visibility</p:attrName>
                                        </p:attrNameLst>
                                      </p:cBhvr>
                                      <p:to>
                                        <p:strVal val="visible"/>
                                      </p:to>
                                    </p:set>
                                    <p:anim calcmode="lin" valueType="num">
                                      <p:cBhvr>
                                        <p:cTn id="126" dur="1000" fill="hold"/>
                                        <p:tgtEl>
                                          <p:spTgt spid="323594"/>
                                        </p:tgtEl>
                                        <p:attrNameLst>
                                          <p:attrName>ppt_w</p:attrName>
                                        </p:attrNameLst>
                                      </p:cBhvr>
                                      <p:tavLst>
                                        <p:tav tm="0">
                                          <p:val>
                                            <p:strVal val="#ppt_w*0.70"/>
                                          </p:val>
                                        </p:tav>
                                        <p:tav tm="100000">
                                          <p:val>
                                            <p:strVal val="#ppt_w"/>
                                          </p:val>
                                        </p:tav>
                                      </p:tavLst>
                                    </p:anim>
                                    <p:anim calcmode="lin" valueType="num">
                                      <p:cBhvr>
                                        <p:cTn id="127" dur="1000" fill="hold"/>
                                        <p:tgtEl>
                                          <p:spTgt spid="323594"/>
                                        </p:tgtEl>
                                        <p:attrNameLst>
                                          <p:attrName>ppt_h</p:attrName>
                                        </p:attrNameLst>
                                      </p:cBhvr>
                                      <p:tavLst>
                                        <p:tav tm="0">
                                          <p:val>
                                            <p:strVal val="#ppt_h"/>
                                          </p:val>
                                        </p:tav>
                                        <p:tav tm="100000">
                                          <p:val>
                                            <p:strVal val="#ppt_h"/>
                                          </p:val>
                                        </p:tav>
                                      </p:tavLst>
                                    </p:anim>
                                    <p:animEffect transition="in" filter="fade">
                                      <p:cBhvr>
                                        <p:cTn id="128" dur="1000"/>
                                        <p:tgtEl>
                                          <p:spTgt spid="323594"/>
                                        </p:tgtEl>
                                      </p:cBhvr>
                                    </p:animEffect>
                                  </p:childTnLst>
                                </p:cTn>
                              </p:par>
                              <p:par>
                                <p:cTn id="129" presetID="55" presetClass="entr" presetSubtype="0" fill="hold" grpId="0" nodeType="withEffect">
                                  <p:stCondLst>
                                    <p:cond delay="0"/>
                                  </p:stCondLst>
                                  <p:childTnLst>
                                    <p:set>
                                      <p:cBhvr>
                                        <p:cTn id="130" dur="1" fill="hold">
                                          <p:stCondLst>
                                            <p:cond delay="0"/>
                                          </p:stCondLst>
                                        </p:cTn>
                                        <p:tgtEl>
                                          <p:spTgt spid="323596"/>
                                        </p:tgtEl>
                                        <p:attrNameLst>
                                          <p:attrName>style.visibility</p:attrName>
                                        </p:attrNameLst>
                                      </p:cBhvr>
                                      <p:to>
                                        <p:strVal val="visible"/>
                                      </p:to>
                                    </p:set>
                                    <p:anim calcmode="lin" valueType="num">
                                      <p:cBhvr>
                                        <p:cTn id="131" dur="1000" fill="hold"/>
                                        <p:tgtEl>
                                          <p:spTgt spid="323596"/>
                                        </p:tgtEl>
                                        <p:attrNameLst>
                                          <p:attrName>ppt_w</p:attrName>
                                        </p:attrNameLst>
                                      </p:cBhvr>
                                      <p:tavLst>
                                        <p:tav tm="0">
                                          <p:val>
                                            <p:strVal val="#ppt_w*0.70"/>
                                          </p:val>
                                        </p:tav>
                                        <p:tav tm="100000">
                                          <p:val>
                                            <p:strVal val="#ppt_w"/>
                                          </p:val>
                                        </p:tav>
                                      </p:tavLst>
                                    </p:anim>
                                    <p:anim calcmode="lin" valueType="num">
                                      <p:cBhvr>
                                        <p:cTn id="132" dur="1000" fill="hold"/>
                                        <p:tgtEl>
                                          <p:spTgt spid="323596"/>
                                        </p:tgtEl>
                                        <p:attrNameLst>
                                          <p:attrName>ppt_h</p:attrName>
                                        </p:attrNameLst>
                                      </p:cBhvr>
                                      <p:tavLst>
                                        <p:tav tm="0">
                                          <p:val>
                                            <p:strVal val="#ppt_h"/>
                                          </p:val>
                                        </p:tav>
                                        <p:tav tm="100000">
                                          <p:val>
                                            <p:strVal val="#ppt_h"/>
                                          </p:val>
                                        </p:tav>
                                      </p:tavLst>
                                    </p:anim>
                                    <p:animEffect transition="in" filter="fade">
                                      <p:cBhvr>
                                        <p:cTn id="133" dur="1000"/>
                                        <p:tgtEl>
                                          <p:spTgt spid="323596"/>
                                        </p:tgtEl>
                                      </p:cBhvr>
                                    </p:animEffect>
                                  </p:childTnLst>
                                </p:cTn>
                              </p:par>
                              <p:par>
                                <p:cTn id="134" presetID="55" presetClass="entr" presetSubtype="0" fill="hold" grpId="0" nodeType="withEffect">
                                  <p:stCondLst>
                                    <p:cond delay="0"/>
                                  </p:stCondLst>
                                  <p:childTnLst>
                                    <p:set>
                                      <p:cBhvr>
                                        <p:cTn id="135" dur="1" fill="hold">
                                          <p:stCondLst>
                                            <p:cond delay="0"/>
                                          </p:stCondLst>
                                        </p:cTn>
                                        <p:tgtEl>
                                          <p:spTgt spid="323595"/>
                                        </p:tgtEl>
                                        <p:attrNameLst>
                                          <p:attrName>style.visibility</p:attrName>
                                        </p:attrNameLst>
                                      </p:cBhvr>
                                      <p:to>
                                        <p:strVal val="visible"/>
                                      </p:to>
                                    </p:set>
                                    <p:anim calcmode="lin" valueType="num">
                                      <p:cBhvr>
                                        <p:cTn id="136" dur="1000" fill="hold"/>
                                        <p:tgtEl>
                                          <p:spTgt spid="323595"/>
                                        </p:tgtEl>
                                        <p:attrNameLst>
                                          <p:attrName>ppt_w</p:attrName>
                                        </p:attrNameLst>
                                      </p:cBhvr>
                                      <p:tavLst>
                                        <p:tav tm="0">
                                          <p:val>
                                            <p:strVal val="#ppt_w*0.70"/>
                                          </p:val>
                                        </p:tav>
                                        <p:tav tm="100000">
                                          <p:val>
                                            <p:strVal val="#ppt_w"/>
                                          </p:val>
                                        </p:tav>
                                      </p:tavLst>
                                    </p:anim>
                                    <p:anim calcmode="lin" valueType="num">
                                      <p:cBhvr>
                                        <p:cTn id="137" dur="1000" fill="hold"/>
                                        <p:tgtEl>
                                          <p:spTgt spid="323595"/>
                                        </p:tgtEl>
                                        <p:attrNameLst>
                                          <p:attrName>ppt_h</p:attrName>
                                        </p:attrNameLst>
                                      </p:cBhvr>
                                      <p:tavLst>
                                        <p:tav tm="0">
                                          <p:val>
                                            <p:strVal val="#ppt_h"/>
                                          </p:val>
                                        </p:tav>
                                        <p:tav tm="100000">
                                          <p:val>
                                            <p:strVal val="#ppt_h"/>
                                          </p:val>
                                        </p:tav>
                                      </p:tavLst>
                                    </p:anim>
                                    <p:animEffect transition="in" filter="fade">
                                      <p:cBhvr>
                                        <p:cTn id="138" dur="1000"/>
                                        <p:tgtEl>
                                          <p:spTgt spid="323595"/>
                                        </p:tgtEl>
                                      </p:cBhvr>
                                    </p:animEffect>
                                  </p:childTnLst>
                                </p:cTn>
                              </p:par>
                              <p:par>
                                <p:cTn id="139" presetID="55" presetClass="entr" presetSubtype="0" fill="hold" grpId="0" nodeType="withEffect">
                                  <p:stCondLst>
                                    <p:cond delay="0"/>
                                  </p:stCondLst>
                                  <p:childTnLst>
                                    <p:set>
                                      <p:cBhvr>
                                        <p:cTn id="140" dur="1" fill="hold">
                                          <p:stCondLst>
                                            <p:cond delay="0"/>
                                          </p:stCondLst>
                                        </p:cTn>
                                        <p:tgtEl>
                                          <p:spTgt spid="323597"/>
                                        </p:tgtEl>
                                        <p:attrNameLst>
                                          <p:attrName>style.visibility</p:attrName>
                                        </p:attrNameLst>
                                      </p:cBhvr>
                                      <p:to>
                                        <p:strVal val="visible"/>
                                      </p:to>
                                    </p:set>
                                    <p:anim calcmode="lin" valueType="num">
                                      <p:cBhvr>
                                        <p:cTn id="141" dur="1000" fill="hold"/>
                                        <p:tgtEl>
                                          <p:spTgt spid="323597"/>
                                        </p:tgtEl>
                                        <p:attrNameLst>
                                          <p:attrName>ppt_w</p:attrName>
                                        </p:attrNameLst>
                                      </p:cBhvr>
                                      <p:tavLst>
                                        <p:tav tm="0">
                                          <p:val>
                                            <p:strVal val="#ppt_w*0.70"/>
                                          </p:val>
                                        </p:tav>
                                        <p:tav tm="100000">
                                          <p:val>
                                            <p:strVal val="#ppt_w"/>
                                          </p:val>
                                        </p:tav>
                                      </p:tavLst>
                                    </p:anim>
                                    <p:anim calcmode="lin" valueType="num">
                                      <p:cBhvr>
                                        <p:cTn id="142" dur="1000" fill="hold"/>
                                        <p:tgtEl>
                                          <p:spTgt spid="323597"/>
                                        </p:tgtEl>
                                        <p:attrNameLst>
                                          <p:attrName>ppt_h</p:attrName>
                                        </p:attrNameLst>
                                      </p:cBhvr>
                                      <p:tavLst>
                                        <p:tav tm="0">
                                          <p:val>
                                            <p:strVal val="#ppt_h"/>
                                          </p:val>
                                        </p:tav>
                                        <p:tav tm="100000">
                                          <p:val>
                                            <p:strVal val="#ppt_h"/>
                                          </p:val>
                                        </p:tav>
                                      </p:tavLst>
                                    </p:anim>
                                    <p:animEffect transition="in" filter="fade">
                                      <p:cBhvr>
                                        <p:cTn id="143" dur="1000"/>
                                        <p:tgtEl>
                                          <p:spTgt spid="32359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4" fill="hold" display="0">
                  <p:stCondLst>
                    <p:cond delay="indefinite"/>
                  </p:stCondLst>
                  <p:endCondLst>
                    <p:cond evt="onStopAudio" delay="0">
                      <p:tgtEl>
                        <p:sldTgt/>
                      </p:tgtEl>
                    </p:cond>
                  </p:endCondLst>
                </p:cTn>
                <p:tgtEl>
                  <p:spTgt spid="4"/>
                </p:tgtEl>
              </p:cMediaNode>
            </p:audio>
          </p:childTnLst>
        </p:cTn>
      </p:par>
    </p:tnLst>
    <p:bldLst>
      <p:bldP spid="323587" grpId="0" autoUpdateAnimBg="0"/>
      <p:bldP spid="323588" grpId="0" animBg="1"/>
      <p:bldP spid="323589" grpId="0" autoUpdateAnimBg="0"/>
      <p:bldP spid="323590" grpId="0" autoUpdateAnimBg="0"/>
      <p:bldP spid="323592" grpId="0" autoUpdateAnimBg="0"/>
      <p:bldP spid="323593" grpId="0" autoUpdateAnimBg="0"/>
      <p:bldP spid="323594" grpId="0" animBg="1"/>
      <p:bldP spid="323595" grpId="0" animBg="1"/>
      <p:bldP spid="323596" grpId="0" animBg="1"/>
      <p:bldP spid="323597" grpId="0" animBg="1"/>
      <p:bldP spid="323598" grpId="0" autoUpdateAnimBg="0"/>
      <p:bldP spid="323599" grpId="0" autoUpdateAnimBg="0"/>
      <p:bldP spid="323600" grpId="0" autoUpdateAnimBg="0"/>
      <p:bldP spid="323601" grpId="0" animBg="1"/>
      <p:bldP spid="323601" grpId="1" animBg="1"/>
      <p:bldP spid="323601" grpId="2" animBg="1"/>
      <p:bldP spid="323602" grpId="0" animBg="1"/>
      <p:bldP spid="323602" grpId="1" animBg="1"/>
      <p:bldP spid="323602" grpId="2" animBg="1"/>
      <p:bldP spid="323603" grpId="0" animBg="1"/>
      <p:bldP spid="323603" grpId="1" animBg="1"/>
      <p:bldP spid="323603" grpId="2" animBg="1"/>
      <p:bldP spid="323604" grpId="0" animBg="1"/>
      <p:bldP spid="323604" grpId="1" animBg="1"/>
      <p:bldP spid="323604" grpId="2" animBg="1"/>
      <p:bldP spid="323605" grpId="0" animBg="1"/>
      <p:bldP spid="323605" grpId="1" animBg="1"/>
      <p:bldP spid="323605" grpId="2" animBg="1"/>
      <p:bldP spid="323616" grpId="0" animBg="1"/>
      <p:bldP spid="323616" grpId="1" animBg="1"/>
      <p:bldP spid="323617" grpId="0" animBg="1"/>
      <p:bldP spid="323617" grpId="1" animBg="1"/>
      <p:bldP spid="323618" grpId="0" animBg="1"/>
      <p:bldP spid="323618" grpId="1" animBg="1"/>
      <p:bldP spid="323619" grpId="0" animBg="1"/>
      <p:bldP spid="323619" grpId="1" animBg="1"/>
      <p:bldP spid="323620" grpId="0" animBg="1"/>
      <p:bldP spid="32362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409603" y="629267"/>
            <a:ext cx="3923246" cy="1762242"/>
          </a:xfrm>
        </p:spPr>
        <p:txBody>
          <a:bodyPr vert="horz" lIns="91440" tIns="45720" rIns="91440" bIns="45720" rtlCol="0">
            <a:noAutofit/>
          </a:bodyPr>
          <a:lstStyle/>
          <a:p>
            <a:r>
              <a:rPr lang="en-US" sz="6000" b="1" dirty="0"/>
              <a:t>Achieving </a:t>
            </a:r>
            <a:r>
              <a:rPr lang="en-US" sz="3600" dirty="0"/>
              <a:t> </a:t>
            </a:r>
            <a:br>
              <a:rPr lang="en-US" sz="3600" dirty="0"/>
            </a:br>
            <a:br>
              <a:rPr lang="en-US" sz="3600" dirty="0"/>
            </a:br>
            <a:endParaRPr lang="en-US" sz="36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543863" y="0"/>
            <a:ext cx="7552944" cy="6857990"/>
          </a:xfrm>
          <a:prstGeom prst="rect">
            <a:avLst/>
          </a:prstGeom>
          <a:effectLst/>
        </p:spPr>
      </p:pic>
      <p:cxnSp>
        <p:nvCxnSpPr>
          <p:cNvPr id="7" name="Straight Connector 6">
            <a:extLst>
              <a:ext uri="{FF2B5EF4-FFF2-40B4-BE49-F238E27FC236}">
                <a16:creationId xmlns:a16="http://schemas.microsoft.com/office/drawing/2014/main" id="{95F0ADE7-44EA-4192-8212-D8AAEE4E034E}"/>
              </a:ext>
            </a:extLst>
          </p:cNvPr>
          <p:cNvCxnSpPr>
            <a:cxnSpLocks/>
          </p:cNvCxnSpPr>
          <p:nvPr/>
        </p:nvCxnSpPr>
        <p:spPr>
          <a:xfrm flipV="1">
            <a:off x="8426548" y="2093274"/>
            <a:ext cx="3355849" cy="13066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99D24-8E46-4B02-8569-91F32D25690F}"/>
              </a:ext>
            </a:extLst>
          </p:cNvPr>
          <p:cNvCxnSpPr>
            <a:cxnSpLocks/>
          </p:cNvCxnSpPr>
          <p:nvPr/>
        </p:nvCxnSpPr>
        <p:spPr>
          <a:xfrm flipH="1" flipV="1">
            <a:off x="8426548" y="3429000"/>
            <a:ext cx="3355849" cy="135503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14" name="TextBox 13">
            <a:extLst>
              <a:ext uri="{FF2B5EF4-FFF2-40B4-BE49-F238E27FC236}">
                <a16:creationId xmlns:a16="http://schemas.microsoft.com/office/drawing/2014/main" id="{61D4D5A7-7C93-430D-85DF-E2218BD82EBE}"/>
              </a:ext>
            </a:extLst>
          </p:cNvPr>
          <p:cNvSpPr txBox="1"/>
          <p:nvPr/>
        </p:nvSpPr>
        <p:spPr>
          <a:xfrm>
            <a:off x="1" y="6228735"/>
            <a:ext cx="1505242" cy="646332"/>
          </a:xfrm>
          <a:prstGeom prst="rect">
            <a:avLst/>
          </a:prstGeom>
          <a:noFill/>
        </p:spPr>
        <p:txBody>
          <a:bodyPr wrap="square" rtlCol="0">
            <a:spAutoFit/>
          </a:bodyPr>
          <a:lstStyle/>
          <a:p>
            <a:r>
              <a:rPr lang="en-GB" dirty="0"/>
              <a:t>Achieving loads</a:t>
            </a:r>
          </a:p>
        </p:txBody>
      </p:sp>
      <p:sp>
        <p:nvSpPr>
          <p:cNvPr id="15" name="TextBox 14">
            <a:extLst>
              <a:ext uri="{FF2B5EF4-FFF2-40B4-BE49-F238E27FC236}">
                <a16:creationId xmlns:a16="http://schemas.microsoft.com/office/drawing/2014/main" id="{CDF9EEB1-57FE-4A9D-A747-4A0526EE6DFF}"/>
              </a:ext>
            </a:extLst>
          </p:cNvPr>
          <p:cNvSpPr txBox="1"/>
          <p:nvPr/>
        </p:nvSpPr>
        <p:spPr>
          <a:xfrm>
            <a:off x="3043505" y="6228735"/>
            <a:ext cx="1289343" cy="646331"/>
          </a:xfrm>
          <a:prstGeom prst="rect">
            <a:avLst/>
          </a:prstGeom>
          <a:noFill/>
        </p:spPr>
        <p:txBody>
          <a:bodyPr wrap="square" rtlCol="0">
            <a:spAutoFit/>
          </a:bodyPr>
          <a:lstStyle/>
          <a:p>
            <a:r>
              <a:rPr lang="en-GB" dirty="0"/>
              <a:t>Achieving nothing</a:t>
            </a:r>
          </a:p>
        </p:txBody>
      </p:sp>
      <p:sp>
        <p:nvSpPr>
          <p:cNvPr id="16" name="TextBox 15">
            <a:extLst>
              <a:ext uri="{FF2B5EF4-FFF2-40B4-BE49-F238E27FC236}">
                <a16:creationId xmlns:a16="http://schemas.microsoft.com/office/drawing/2014/main" id="{1078AEAE-770D-4517-9CAE-15043844007E}"/>
              </a:ext>
            </a:extLst>
          </p:cNvPr>
          <p:cNvSpPr txBox="1"/>
          <p:nvPr/>
        </p:nvSpPr>
        <p:spPr>
          <a:xfrm>
            <a:off x="281354" y="1603715"/>
            <a:ext cx="4051494" cy="3785652"/>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mj-lt"/>
              </a:rPr>
              <a:t>Becoming competent with Google classrooms </a:t>
            </a:r>
          </a:p>
          <a:p>
            <a:endParaRPr lang="en-GB" sz="2400" dirty="0">
              <a:latin typeface="+mj-lt"/>
            </a:endParaRPr>
          </a:p>
          <a:p>
            <a:pPr marL="285750" indent="-285750">
              <a:buFont typeface="Arial" panose="020B0604020202020204" pitchFamily="34" charset="0"/>
              <a:buChar char="•"/>
            </a:pPr>
            <a:r>
              <a:rPr lang="en-GB" sz="2400" dirty="0">
                <a:latin typeface="+mj-lt"/>
              </a:rPr>
              <a:t>Supporting family </a:t>
            </a:r>
          </a:p>
          <a:p>
            <a:endParaRPr lang="en-GB" sz="2400" dirty="0">
              <a:latin typeface="+mj-lt"/>
            </a:endParaRPr>
          </a:p>
          <a:p>
            <a:pPr marL="285750" indent="-285750">
              <a:buFont typeface="Arial" panose="020B0604020202020204" pitchFamily="34" charset="0"/>
              <a:buChar char="•"/>
            </a:pPr>
            <a:r>
              <a:rPr lang="en-GB" sz="2400" dirty="0">
                <a:latin typeface="+mj-lt"/>
              </a:rPr>
              <a:t>New hobbies/skills</a:t>
            </a:r>
          </a:p>
          <a:p>
            <a:endParaRPr lang="en-GB" sz="2400" dirty="0">
              <a:latin typeface="+mj-lt"/>
            </a:endParaRPr>
          </a:p>
          <a:p>
            <a:pPr marL="285750" indent="-285750">
              <a:buFont typeface="Arial" panose="020B0604020202020204" pitchFamily="34" charset="0"/>
              <a:buChar char="•"/>
            </a:pPr>
            <a:r>
              <a:rPr lang="en-GB" sz="2400" dirty="0">
                <a:latin typeface="+mj-lt"/>
              </a:rPr>
              <a:t>Working out what distance 2 metres is so you can socially distance</a:t>
            </a:r>
          </a:p>
        </p:txBody>
      </p:sp>
      <p:pic>
        <p:nvPicPr>
          <p:cNvPr id="5" name="Audio 4">
            <a:hlinkClick r:id="" action="ppaction://media"/>
            <a:extLst>
              <a:ext uri="{FF2B5EF4-FFF2-40B4-BE49-F238E27FC236}">
                <a16:creationId xmlns:a16="http://schemas.microsoft.com/office/drawing/2014/main" id="{4BED832D-5703-4A62-A0D2-7C62FF2F583C}"/>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399832644"/>
      </p:ext>
    </p:extLst>
  </p:cSld>
  <p:clrMapOvr>
    <a:masterClrMapping/>
  </p:clrMapOvr>
  <mc:AlternateContent xmlns:mc="http://schemas.openxmlformats.org/markup-compatibility/2006" xmlns:p14="http://schemas.microsoft.com/office/powerpoint/2010/main">
    <mc:Choice Requires="p14">
      <p:transition spd="slow" p14:dur="1250" advTm="192207">
        <p14:flip dir="r"/>
      </p:transition>
    </mc:Choice>
    <mc:Fallback xmlns="">
      <p:transition spd="slow" advTm="1922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492369" y="629267"/>
            <a:ext cx="3671668" cy="1354274"/>
          </a:xfrm>
        </p:spPr>
        <p:txBody>
          <a:bodyPr vert="horz" lIns="91440" tIns="45720" rIns="91440" bIns="45720" rtlCol="0">
            <a:noAutofit/>
          </a:bodyPr>
          <a:lstStyle/>
          <a:p>
            <a:r>
              <a:rPr lang="en-US" sz="6000" b="1" dirty="0"/>
              <a:t>Nurtured  </a:t>
            </a:r>
            <a:br>
              <a:rPr lang="en-US" sz="6000" b="1" dirty="0"/>
            </a:br>
            <a:br>
              <a:rPr lang="en-US" sz="3600" dirty="0"/>
            </a:br>
            <a:endParaRPr lang="en-US" sz="36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692279" y="10"/>
            <a:ext cx="7552944" cy="6857990"/>
          </a:xfrm>
          <a:prstGeom prst="rect">
            <a:avLst/>
          </a:prstGeom>
          <a:effectLst/>
        </p:spPr>
      </p:pic>
      <p:cxnSp>
        <p:nvCxnSpPr>
          <p:cNvPr id="7" name="Straight Connector 6">
            <a:extLst>
              <a:ext uri="{FF2B5EF4-FFF2-40B4-BE49-F238E27FC236}">
                <a16:creationId xmlns:a16="http://schemas.microsoft.com/office/drawing/2014/main" id="{95F0ADE7-44EA-4192-8212-D8AAEE4E034E}"/>
              </a:ext>
            </a:extLst>
          </p:cNvPr>
          <p:cNvCxnSpPr>
            <a:cxnSpLocks/>
          </p:cNvCxnSpPr>
          <p:nvPr/>
        </p:nvCxnSpPr>
        <p:spPr>
          <a:xfrm>
            <a:off x="8468751" y="3429000"/>
            <a:ext cx="1515246" cy="333847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99D24-8E46-4B02-8569-91F32D25690F}"/>
              </a:ext>
            </a:extLst>
          </p:cNvPr>
          <p:cNvCxnSpPr>
            <a:cxnSpLocks/>
          </p:cNvCxnSpPr>
          <p:nvPr/>
        </p:nvCxnSpPr>
        <p:spPr>
          <a:xfrm flipH="1" flipV="1">
            <a:off x="8468751" y="3429000"/>
            <a:ext cx="3312433" cy="13682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12" name="TextBox 11">
            <a:extLst>
              <a:ext uri="{FF2B5EF4-FFF2-40B4-BE49-F238E27FC236}">
                <a16:creationId xmlns:a16="http://schemas.microsoft.com/office/drawing/2014/main" id="{AB3DBADD-8C20-4DE7-B689-0E0B53B3576B}"/>
              </a:ext>
            </a:extLst>
          </p:cNvPr>
          <p:cNvSpPr txBox="1"/>
          <p:nvPr/>
        </p:nvSpPr>
        <p:spPr>
          <a:xfrm>
            <a:off x="1" y="6228734"/>
            <a:ext cx="1252024" cy="646332"/>
          </a:xfrm>
          <a:prstGeom prst="rect">
            <a:avLst/>
          </a:prstGeom>
          <a:noFill/>
        </p:spPr>
        <p:txBody>
          <a:bodyPr wrap="square" rtlCol="0">
            <a:spAutoFit/>
          </a:bodyPr>
          <a:lstStyle/>
          <a:p>
            <a:r>
              <a:rPr lang="en-GB" dirty="0"/>
              <a:t>Feeling nurtured </a:t>
            </a:r>
          </a:p>
        </p:txBody>
      </p:sp>
      <p:sp>
        <p:nvSpPr>
          <p:cNvPr id="14" name="TextBox 13">
            <a:extLst>
              <a:ext uri="{FF2B5EF4-FFF2-40B4-BE49-F238E27FC236}">
                <a16:creationId xmlns:a16="http://schemas.microsoft.com/office/drawing/2014/main" id="{63CC1AE4-C7B5-4CFD-BBA2-96DC3459B0A3}"/>
              </a:ext>
            </a:extLst>
          </p:cNvPr>
          <p:cNvSpPr txBox="1"/>
          <p:nvPr/>
        </p:nvSpPr>
        <p:spPr>
          <a:xfrm>
            <a:off x="2799470" y="6228733"/>
            <a:ext cx="1111347" cy="646331"/>
          </a:xfrm>
          <a:prstGeom prst="rect">
            <a:avLst/>
          </a:prstGeom>
          <a:noFill/>
        </p:spPr>
        <p:txBody>
          <a:bodyPr wrap="square" rtlCol="0">
            <a:spAutoFit/>
          </a:bodyPr>
          <a:lstStyle/>
          <a:p>
            <a:r>
              <a:rPr lang="en-GB" dirty="0"/>
              <a:t>Feeling neglected</a:t>
            </a:r>
          </a:p>
        </p:txBody>
      </p:sp>
      <p:sp>
        <p:nvSpPr>
          <p:cNvPr id="15" name="TextBox 14">
            <a:extLst>
              <a:ext uri="{FF2B5EF4-FFF2-40B4-BE49-F238E27FC236}">
                <a16:creationId xmlns:a16="http://schemas.microsoft.com/office/drawing/2014/main" id="{E790993C-72A3-4D77-8533-611A2A419472}"/>
              </a:ext>
            </a:extLst>
          </p:cNvPr>
          <p:cNvSpPr txBox="1"/>
          <p:nvPr/>
        </p:nvSpPr>
        <p:spPr>
          <a:xfrm>
            <a:off x="410816" y="1237962"/>
            <a:ext cx="3817424" cy="3539430"/>
          </a:xfrm>
          <a:prstGeom prst="rect">
            <a:avLst/>
          </a:prstGeom>
          <a:noFill/>
        </p:spPr>
        <p:txBody>
          <a:bodyPr wrap="square" rtlCol="0">
            <a:spAutoFit/>
          </a:bodyPr>
          <a:lstStyle/>
          <a:p>
            <a:pPr marL="285750" indent="-285750">
              <a:buFont typeface="Arial" panose="020B0604020202020204" pitchFamily="34" charset="0"/>
              <a:buChar char="•"/>
            </a:pPr>
            <a:r>
              <a:rPr lang="en-GB" sz="2800" dirty="0">
                <a:latin typeface="+mj-lt"/>
              </a:rPr>
              <a:t>Finding ways to keep in touch with others</a:t>
            </a:r>
          </a:p>
          <a:p>
            <a:pPr marL="285750" indent="-285750">
              <a:buFont typeface="Arial" panose="020B0604020202020204" pitchFamily="34" charset="0"/>
              <a:buChar char="•"/>
            </a:pPr>
            <a:r>
              <a:rPr lang="en-GB" sz="2800" dirty="0">
                <a:latin typeface="+mj-lt"/>
              </a:rPr>
              <a:t>Self care in whatever form suits you</a:t>
            </a:r>
          </a:p>
          <a:p>
            <a:pPr marL="285750" indent="-285750">
              <a:buFont typeface="Arial" panose="020B0604020202020204" pitchFamily="34" charset="0"/>
              <a:buChar char="•"/>
            </a:pPr>
            <a:r>
              <a:rPr lang="en-GB" sz="2800" dirty="0">
                <a:latin typeface="+mj-lt"/>
              </a:rPr>
              <a:t>Doing what you need to protect your physical and mental health </a:t>
            </a:r>
          </a:p>
        </p:txBody>
      </p:sp>
      <p:pic>
        <p:nvPicPr>
          <p:cNvPr id="5" name="Audio 4">
            <a:hlinkClick r:id="" action="ppaction://media"/>
            <a:extLst>
              <a:ext uri="{FF2B5EF4-FFF2-40B4-BE49-F238E27FC236}">
                <a16:creationId xmlns:a16="http://schemas.microsoft.com/office/drawing/2014/main" id="{079CF9B7-5856-4C8C-92D6-37A27A4930E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868798622"/>
      </p:ext>
    </p:extLst>
  </p:cSld>
  <p:clrMapOvr>
    <a:masterClrMapping/>
  </p:clrMapOvr>
  <mc:AlternateContent xmlns:mc="http://schemas.openxmlformats.org/markup-compatibility/2006" xmlns:p14="http://schemas.microsoft.com/office/powerpoint/2010/main">
    <mc:Choice Requires="p14">
      <p:transition spd="slow" p14:dur="1250" advTm="131591">
        <p14:flip dir="r"/>
      </p:transition>
    </mc:Choice>
    <mc:Fallback xmlns="">
      <p:transition spd="slow" advTm="1315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154746" y="281360"/>
            <a:ext cx="4178104" cy="2194552"/>
          </a:xfrm>
        </p:spPr>
        <p:txBody>
          <a:bodyPr vert="horz" lIns="91440" tIns="45720" rIns="91440" bIns="45720" rtlCol="0">
            <a:noAutofit/>
          </a:bodyPr>
          <a:lstStyle/>
          <a:p>
            <a:r>
              <a:rPr lang="en-US" sz="6000" b="1" dirty="0"/>
              <a:t>Active </a:t>
            </a:r>
            <a:br>
              <a:rPr lang="en-US" sz="6000" b="1" dirty="0"/>
            </a:br>
            <a:br>
              <a:rPr lang="en-US" sz="3600" dirty="0"/>
            </a:br>
            <a:endParaRPr lang="en-US" sz="36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692279" y="10"/>
            <a:ext cx="7552944" cy="6857990"/>
          </a:xfrm>
          <a:prstGeom prst="rect">
            <a:avLst/>
          </a:prstGeom>
          <a:effectLst/>
        </p:spPr>
      </p:pic>
      <p:cxnSp>
        <p:nvCxnSpPr>
          <p:cNvPr id="7" name="Straight Connector 6">
            <a:extLst>
              <a:ext uri="{FF2B5EF4-FFF2-40B4-BE49-F238E27FC236}">
                <a16:creationId xmlns:a16="http://schemas.microsoft.com/office/drawing/2014/main" id="{95F0ADE7-44EA-4192-8212-D8AAEE4E034E}"/>
              </a:ext>
            </a:extLst>
          </p:cNvPr>
          <p:cNvCxnSpPr/>
          <p:nvPr/>
        </p:nvCxnSpPr>
        <p:spPr>
          <a:xfrm>
            <a:off x="8532759" y="3541541"/>
            <a:ext cx="1350499" cy="318984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99D24-8E46-4B02-8569-91F32D25690F}"/>
              </a:ext>
            </a:extLst>
          </p:cNvPr>
          <p:cNvCxnSpPr/>
          <p:nvPr/>
        </p:nvCxnSpPr>
        <p:spPr>
          <a:xfrm flipH="1">
            <a:off x="7252599" y="3541541"/>
            <a:ext cx="1280160" cy="320391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5" name="TextBox 4">
            <a:extLst>
              <a:ext uri="{FF2B5EF4-FFF2-40B4-BE49-F238E27FC236}">
                <a16:creationId xmlns:a16="http://schemas.microsoft.com/office/drawing/2014/main" id="{1DC9F807-E6FB-4962-8EC6-75861A833784}"/>
              </a:ext>
            </a:extLst>
          </p:cNvPr>
          <p:cNvSpPr txBox="1"/>
          <p:nvPr/>
        </p:nvSpPr>
        <p:spPr>
          <a:xfrm>
            <a:off x="56272" y="6273411"/>
            <a:ext cx="1026940" cy="369332"/>
          </a:xfrm>
          <a:prstGeom prst="rect">
            <a:avLst/>
          </a:prstGeom>
          <a:noFill/>
        </p:spPr>
        <p:txBody>
          <a:bodyPr wrap="square" rtlCol="0">
            <a:spAutoFit/>
          </a:bodyPr>
          <a:lstStyle/>
          <a:p>
            <a:r>
              <a:rPr lang="en-GB" dirty="0"/>
              <a:t>Active</a:t>
            </a:r>
          </a:p>
        </p:txBody>
      </p:sp>
      <p:sp>
        <p:nvSpPr>
          <p:cNvPr id="6" name="TextBox 5">
            <a:extLst>
              <a:ext uri="{FF2B5EF4-FFF2-40B4-BE49-F238E27FC236}">
                <a16:creationId xmlns:a16="http://schemas.microsoft.com/office/drawing/2014/main" id="{C2A19B58-4DD8-4394-A3F3-F5BE47065277}"/>
              </a:ext>
            </a:extLst>
          </p:cNvPr>
          <p:cNvSpPr txBox="1"/>
          <p:nvPr/>
        </p:nvSpPr>
        <p:spPr>
          <a:xfrm>
            <a:off x="2602523" y="6273411"/>
            <a:ext cx="1167619" cy="369332"/>
          </a:xfrm>
          <a:prstGeom prst="rect">
            <a:avLst/>
          </a:prstGeom>
          <a:noFill/>
        </p:spPr>
        <p:txBody>
          <a:bodyPr wrap="square" rtlCol="0">
            <a:spAutoFit/>
          </a:bodyPr>
          <a:lstStyle/>
          <a:p>
            <a:r>
              <a:rPr lang="en-GB" dirty="0"/>
              <a:t>Inactive</a:t>
            </a:r>
          </a:p>
        </p:txBody>
      </p:sp>
      <p:sp>
        <p:nvSpPr>
          <p:cNvPr id="8" name="TextBox 7">
            <a:extLst>
              <a:ext uri="{FF2B5EF4-FFF2-40B4-BE49-F238E27FC236}">
                <a16:creationId xmlns:a16="http://schemas.microsoft.com/office/drawing/2014/main" id="{ACDA6B18-4289-4A34-89F2-B5383F55AC5D}"/>
              </a:ext>
            </a:extLst>
          </p:cNvPr>
          <p:cNvSpPr txBox="1"/>
          <p:nvPr/>
        </p:nvSpPr>
        <p:spPr>
          <a:xfrm>
            <a:off x="267286" y="1603717"/>
            <a:ext cx="3502856" cy="2062103"/>
          </a:xfrm>
          <a:prstGeom prst="rect">
            <a:avLst/>
          </a:prstGeom>
          <a:noFill/>
        </p:spPr>
        <p:txBody>
          <a:bodyPr wrap="square" rtlCol="0">
            <a:spAutoFit/>
          </a:bodyPr>
          <a:lstStyle/>
          <a:p>
            <a:pPr marL="285750" indent="-285750">
              <a:buFont typeface="Arial" panose="020B0604020202020204" pitchFamily="34" charset="0"/>
              <a:buChar char="•"/>
            </a:pPr>
            <a:r>
              <a:rPr lang="en-GB" sz="3200" dirty="0">
                <a:latin typeface="+mj-lt"/>
              </a:rPr>
              <a:t>Being mobile </a:t>
            </a:r>
          </a:p>
          <a:p>
            <a:pPr marL="285750" indent="-285750">
              <a:buFont typeface="Arial" panose="020B0604020202020204" pitchFamily="34" charset="0"/>
              <a:buChar char="•"/>
            </a:pPr>
            <a:r>
              <a:rPr lang="en-GB" sz="3200" dirty="0">
                <a:latin typeface="+mj-lt"/>
              </a:rPr>
              <a:t>Exercise </a:t>
            </a:r>
          </a:p>
          <a:p>
            <a:pPr marL="285750" indent="-285750">
              <a:buFont typeface="Arial" panose="020B0604020202020204" pitchFamily="34" charset="0"/>
              <a:buChar char="•"/>
            </a:pPr>
            <a:r>
              <a:rPr lang="en-GB" sz="3200" dirty="0">
                <a:latin typeface="+mj-lt"/>
              </a:rPr>
              <a:t>Spending time outdoors </a:t>
            </a:r>
          </a:p>
        </p:txBody>
      </p:sp>
      <p:pic>
        <p:nvPicPr>
          <p:cNvPr id="10" name="Audio 9">
            <a:hlinkClick r:id="" action="ppaction://media"/>
            <a:extLst>
              <a:ext uri="{FF2B5EF4-FFF2-40B4-BE49-F238E27FC236}">
                <a16:creationId xmlns:a16="http://schemas.microsoft.com/office/drawing/2014/main" id="{53D2F20E-7661-4E63-BCAB-0050652BEA6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952111627"/>
      </p:ext>
    </p:extLst>
  </p:cSld>
  <p:clrMapOvr>
    <a:masterClrMapping/>
  </p:clrMapOvr>
  <mc:AlternateContent xmlns:mc="http://schemas.openxmlformats.org/markup-compatibility/2006" xmlns:p14="http://schemas.microsoft.com/office/powerpoint/2010/main">
    <mc:Choice Requires="p14">
      <p:transition spd="slow" p14:dur="1250" advTm="111919">
        <p14:flip dir="r"/>
      </p:transition>
    </mc:Choice>
    <mc:Fallback xmlns="">
      <p:transition spd="slow" advTm="1119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154745" y="112543"/>
            <a:ext cx="4848664" cy="2757266"/>
          </a:xfrm>
        </p:spPr>
        <p:txBody>
          <a:bodyPr vert="horz" lIns="91440" tIns="45720" rIns="91440" bIns="45720" rtlCol="0">
            <a:noAutofit/>
          </a:bodyPr>
          <a:lstStyle/>
          <a:p>
            <a:r>
              <a:rPr lang="en-US" sz="6000" b="1" dirty="0"/>
              <a:t>Respected and Responsible  </a:t>
            </a:r>
            <a:br>
              <a:rPr lang="en-US" sz="6000" dirty="0"/>
            </a:br>
            <a:br>
              <a:rPr lang="en-US" sz="3600" dirty="0"/>
            </a:br>
            <a:endParaRPr lang="en-US" sz="36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692279" y="10"/>
            <a:ext cx="7552944" cy="6857990"/>
          </a:xfrm>
          <a:prstGeom prst="rect">
            <a:avLst/>
          </a:prstGeom>
          <a:effectLst/>
        </p:spPr>
      </p:pic>
      <p:cxnSp>
        <p:nvCxnSpPr>
          <p:cNvPr id="7" name="Straight Connector 6">
            <a:extLst>
              <a:ext uri="{FF2B5EF4-FFF2-40B4-BE49-F238E27FC236}">
                <a16:creationId xmlns:a16="http://schemas.microsoft.com/office/drawing/2014/main" id="{95F0ADE7-44EA-4192-8212-D8AAEE4E034E}"/>
              </a:ext>
            </a:extLst>
          </p:cNvPr>
          <p:cNvCxnSpPr>
            <a:cxnSpLocks/>
          </p:cNvCxnSpPr>
          <p:nvPr/>
        </p:nvCxnSpPr>
        <p:spPr>
          <a:xfrm>
            <a:off x="5289452" y="2124222"/>
            <a:ext cx="3179299" cy="132939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99D24-8E46-4B02-8569-91F32D25690F}"/>
              </a:ext>
            </a:extLst>
          </p:cNvPr>
          <p:cNvCxnSpPr/>
          <p:nvPr/>
        </p:nvCxnSpPr>
        <p:spPr>
          <a:xfrm flipH="1">
            <a:off x="7188591" y="3453617"/>
            <a:ext cx="1280160" cy="320391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8" name="TextBox 7">
            <a:extLst>
              <a:ext uri="{FF2B5EF4-FFF2-40B4-BE49-F238E27FC236}">
                <a16:creationId xmlns:a16="http://schemas.microsoft.com/office/drawing/2014/main" id="{06989981-ED40-4DE2-AABB-E3CD95FEB70D}"/>
              </a:ext>
            </a:extLst>
          </p:cNvPr>
          <p:cNvSpPr txBox="1"/>
          <p:nvPr/>
        </p:nvSpPr>
        <p:spPr>
          <a:xfrm>
            <a:off x="1" y="6274194"/>
            <a:ext cx="1181686" cy="369332"/>
          </a:xfrm>
          <a:prstGeom prst="rect">
            <a:avLst/>
          </a:prstGeom>
          <a:noFill/>
        </p:spPr>
        <p:txBody>
          <a:bodyPr wrap="square" rtlCol="0">
            <a:spAutoFit/>
          </a:bodyPr>
          <a:lstStyle/>
          <a:p>
            <a:r>
              <a:rPr lang="en-GB" dirty="0"/>
              <a:t>Feel it </a:t>
            </a:r>
          </a:p>
        </p:txBody>
      </p:sp>
      <p:sp>
        <p:nvSpPr>
          <p:cNvPr id="10" name="TextBox 9">
            <a:extLst>
              <a:ext uri="{FF2B5EF4-FFF2-40B4-BE49-F238E27FC236}">
                <a16:creationId xmlns:a16="http://schemas.microsoft.com/office/drawing/2014/main" id="{D4C2FB15-17FA-495C-9D61-FEEF7A4856C7}"/>
              </a:ext>
            </a:extLst>
          </p:cNvPr>
          <p:cNvSpPr txBox="1"/>
          <p:nvPr/>
        </p:nvSpPr>
        <p:spPr>
          <a:xfrm>
            <a:off x="2807209" y="6244633"/>
            <a:ext cx="1483242" cy="369332"/>
          </a:xfrm>
          <a:prstGeom prst="rect">
            <a:avLst/>
          </a:prstGeom>
          <a:noFill/>
        </p:spPr>
        <p:txBody>
          <a:bodyPr wrap="square" rtlCol="0">
            <a:spAutoFit/>
          </a:bodyPr>
          <a:lstStyle/>
          <a:p>
            <a:r>
              <a:rPr lang="en-GB" dirty="0"/>
              <a:t>Don’t feel it</a:t>
            </a:r>
          </a:p>
        </p:txBody>
      </p:sp>
      <p:sp>
        <p:nvSpPr>
          <p:cNvPr id="14" name="TextBox 13">
            <a:extLst>
              <a:ext uri="{FF2B5EF4-FFF2-40B4-BE49-F238E27FC236}">
                <a16:creationId xmlns:a16="http://schemas.microsoft.com/office/drawing/2014/main" id="{C8526F96-B6B3-4E4B-AC48-0795AFBF47F4}"/>
              </a:ext>
            </a:extLst>
          </p:cNvPr>
          <p:cNvSpPr txBox="1"/>
          <p:nvPr/>
        </p:nvSpPr>
        <p:spPr>
          <a:xfrm>
            <a:off x="281354" y="2771335"/>
            <a:ext cx="4009097" cy="2062103"/>
          </a:xfrm>
          <a:prstGeom prst="rect">
            <a:avLst/>
          </a:prstGeom>
          <a:noFill/>
        </p:spPr>
        <p:txBody>
          <a:bodyPr wrap="square" rtlCol="0">
            <a:spAutoFit/>
          </a:bodyPr>
          <a:lstStyle/>
          <a:p>
            <a:pPr marL="285750" indent="-285750">
              <a:buFont typeface="Arial" panose="020B0604020202020204" pitchFamily="34" charset="0"/>
              <a:buChar char="•"/>
            </a:pPr>
            <a:r>
              <a:rPr lang="en-GB" sz="3200" dirty="0">
                <a:latin typeface="+mj-lt"/>
              </a:rPr>
              <a:t>Feeling listened to </a:t>
            </a:r>
          </a:p>
          <a:p>
            <a:pPr marL="285750" indent="-285750">
              <a:buFont typeface="Arial" panose="020B0604020202020204" pitchFamily="34" charset="0"/>
              <a:buChar char="•"/>
            </a:pPr>
            <a:r>
              <a:rPr lang="en-GB" sz="3200" dirty="0">
                <a:latin typeface="+mj-lt"/>
              </a:rPr>
              <a:t>Able to make choices</a:t>
            </a:r>
          </a:p>
          <a:p>
            <a:pPr marL="285750" indent="-285750">
              <a:buFont typeface="Arial" panose="020B0604020202020204" pitchFamily="34" charset="0"/>
              <a:buChar char="•"/>
            </a:pPr>
            <a:r>
              <a:rPr lang="en-GB" sz="3200" dirty="0">
                <a:latin typeface="+mj-lt"/>
              </a:rPr>
              <a:t>Helping others</a:t>
            </a:r>
          </a:p>
          <a:p>
            <a:pPr marL="285750" indent="-285750">
              <a:buFont typeface="Arial" panose="020B0604020202020204" pitchFamily="34" charset="0"/>
              <a:buChar char="•"/>
            </a:pPr>
            <a:r>
              <a:rPr lang="en-GB" sz="3200" dirty="0">
                <a:latin typeface="+mj-lt"/>
              </a:rPr>
              <a:t>Following rules</a:t>
            </a:r>
          </a:p>
        </p:txBody>
      </p:sp>
      <p:pic>
        <p:nvPicPr>
          <p:cNvPr id="5" name="Audio 4">
            <a:hlinkClick r:id="" action="ppaction://media"/>
            <a:extLst>
              <a:ext uri="{FF2B5EF4-FFF2-40B4-BE49-F238E27FC236}">
                <a16:creationId xmlns:a16="http://schemas.microsoft.com/office/drawing/2014/main" id="{6670448C-EE57-4F7F-BD97-5270E1AA8E1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157593474"/>
      </p:ext>
    </p:extLst>
  </p:cSld>
  <p:clrMapOvr>
    <a:masterClrMapping/>
  </p:clrMapOvr>
  <mc:AlternateContent xmlns:mc="http://schemas.openxmlformats.org/markup-compatibility/2006" xmlns:p14="http://schemas.microsoft.com/office/powerpoint/2010/main">
    <mc:Choice Requires="p14">
      <p:transition spd="slow" p14:dur="1250" advTm="94135">
        <p14:flip dir="r"/>
      </p:transition>
    </mc:Choice>
    <mc:Fallback xmlns="">
      <p:transition spd="slow" advTm="941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295422" y="478302"/>
            <a:ext cx="4037427" cy="1392697"/>
          </a:xfrm>
        </p:spPr>
        <p:txBody>
          <a:bodyPr vert="horz" lIns="91440" tIns="45720" rIns="91440" bIns="45720" rtlCol="0">
            <a:noAutofit/>
          </a:bodyPr>
          <a:lstStyle/>
          <a:p>
            <a:r>
              <a:rPr lang="en-US" sz="6000" b="1" dirty="0"/>
              <a:t>Included ……</a:t>
            </a:r>
            <a:r>
              <a:rPr lang="en-US" sz="3600" dirty="0"/>
              <a:t> </a:t>
            </a:r>
            <a:br>
              <a:rPr lang="en-US" sz="3600" dirty="0"/>
            </a:br>
            <a:r>
              <a:rPr lang="en-US" sz="2000" dirty="0"/>
              <a:t>Feeling included helps us feel a sense of belonging to things like………</a:t>
            </a:r>
            <a:br>
              <a:rPr lang="en-US" sz="3600" dirty="0"/>
            </a:br>
            <a:endParaRPr lang="en-US" sz="36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692279" y="10"/>
            <a:ext cx="7552944" cy="6857990"/>
          </a:xfrm>
          <a:prstGeom prst="rect">
            <a:avLst/>
          </a:prstGeom>
          <a:effectLst/>
        </p:spPr>
      </p:pic>
      <p:cxnSp>
        <p:nvCxnSpPr>
          <p:cNvPr id="7" name="Straight Connector 6">
            <a:extLst>
              <a:ext uri="{FF2B5EF4-FFF2-40B4-BE49-F238E27FC236}">
                <a16:creationId xmlns:a16="http://schemas.microsoft.com/office/drawing/2014/main" id="{95F0ADE7-44EA-4192-8212-D8AAEE4E034E}"/>
              </a:ext>
            </a:extLst>
          </p:cNvPr>
          <p:cNvCxnSpPr>
            <a:cxnSpLocks/>
          </p:cNvCxnSpPr>
          <p:nvPr/>
        </p:nvCxnSpPr>
        <p:spPr>
          <a:xfrm>
            <a:off x="5234609" y="2122331"/>
            <a:ext cx="3234142" cy="130666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99D24-8E46-4B02-8569-91F32D25690F}"/>
              </a:ext>
            </a:extLst>
          </p:cNvPr>
          <p:cNvCxnSpPr>
            <a:cxnSpLocks/>
          </p:cNvCxnSpPr>
          <p:nvPr/>
        </p:nvCxnSpPr>
        <p:spPr>
          <a:xfrm>
            <a:off x="7152300" y="225083"/>
            <a:ext cx="1316451" cy="320391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10" name="TextBox 9">
            <a:extLst>
              <a:ext uri="{FF2B5EF4-FFF2-40B4-BE49-F238E27FC236}">
                <a16:creationId xmlns:a16="http://schemas.microsoft.com/office/drawing/2014/main" id="{3B7603A4-D7BF-4399-8A32-870287683D04}"/>
              </a:ext>
            </a:extLst>
          </p:cNvPr>
          <p:cNvSpPr txBox="1"/>
          <p:nvPr/>
        </p:nvSpPr>
        <p:spPr>
          <a:xfrm>
            <a:off x="0" y="6231206"/>
            <a:ext cx="1181686" cy="369332"/>
          </a:xfrm>
          <a:prstGeom prst="rect">
            <a:avLst/>
          </a:prstGeom>
          <a:noFill/>
        </p:spPr>
        <p:txBody>
          <a:bodyPr wrap="square" rtlCol="0">
            <a:spAutoFit/>
          </a:bodyPr>
          <a:lstStyle/>
          <a:p>
            <a:r>
              <a:rPr lang="en-GB" dirty="0"/>
              <a:t>Included</a:t>
            </a:r>
          </a:p>
        </p:txBody>
      </p:sp>
      <p:sp>
        <p:nvSpPr>
          <p:cNvPr id="12" name="TextBox 11">
            <a:extLst>
              <a:ext uri="{FF2B5EF4-FFF2-40B4-BE49-F238E27FC236}">
                <a16:creationId xmlns:a16="http://schemas.microsoft.com/office/drawing/2014/main" id="{EA67CE08-1D59-4C0A-A25A-719DFA04E596}"/>
              </a:ext>
            </a:extLst>
          </p:cNvPr>
          <p:cNvSpPr txBox="1"/>
          <p:nvPr/>
        </p:nvSpPr>
        <p:spPr>
          <a:xfrm>
            <a:off x="2596192" y="6231206"/>
            <a:ext cx="1181686" cy="369332"/>
          </a:xfrm>
          <a:prstGeom prst="rect">
            <a:avLst/>
          </a:prstGeom>
          <a:noFill/>
        </p:spPr>
        <p:txBody>
          <a:bodyPr wrap="square" rtlCol="0">
            <a:spAutoFit/>
          </a:bodyPr>
          <a:lstStyle/>
          <a:p>
            <a:r>
              <a:rPr lang="en-GB" dirty="0"/>
              <a:t>Isolated</a:t>
            </a:r>
          </a:p>
        </p:txBody>
      </p:sp>
      <p:sp>
        <p:nvSpPr>
          <p:cNvPr id="14" name="TextBox 13">
            <a:extLst>
              <a:ext uri="{FF2B5EF4-FFF2-40B4-BE49-F238E27FC236}">
                <a16:creationId xmlns:a16="http://schemas.microsoft.com/office/drawing/2014/main" id="{EB4CD151-AC70-44AF-863F-AD82ED0EE1BE}"/>
              </a:ext>
            </a:extLst>
          </p:cNvPr>
          <p:cNvSpPr txBox="1"/>
          <p:nvPr/>
        </p:nvSpPr>
        <p:spPr>
          <a:xfrm>
            <a:off x="492369" y="2307102"/>
            <a:ext cx="3685736" cy="2677656"/>
          </a:xfrm>
          <a:prstGeom prst="rect">
            <a:avLst/>
          </a:prstGeom>
          <a:noFill/>
        </p:spPr>
        <p:txBody>
          <a:bodyPr wrap="square" rtlCol="0">
            <a:spAutoFit/>
          </a:bodyPr>
          <a:lstStyle/>
          <a:p>
            <a:pPr marL="285750" indent="-285750">
              <a:buFont typeface="Arial" panose="020B0604020202020204" pitchFamily="34" charset="0"/>
              <a:buChar char="•"/>
            </a:pPr>
            <a:r>
              <a:rPr lang="en-GB" sz="2800" dirty="0">
                <a:latin typeface="+mj-lt"/>
              </a:rPr>
              <a:t>Work </a:t>
            </a:r>
          </a:p>
          <a:p>
            <a:pPr marL="285750" indent="-285750">
              <a:buFont typeface="Arial" panose="020B0604020202020204" pitchFamily="34" charset="0"/>
              <a:buChar char="•"/>
            </a:pPr>
            <a:r>
              <a:rPr lang="en-GB" sz="2800" dirty="0">
                <a:latin typeface="+mj-lt"/>
              </a:rPr>
              <a:t>Home </a:t>
            </a:r>
          </a:p>
          <a:p>
            <a:pPr marL="285750" indent="-285750">
              <a:buFont typeface="Arial" panose="020B0604020202020204" pitchFamily="34" charset="0"/>
              <a:buChar char="•"/>
            </a:pPr>
            <a:r>
              <a:rPr lang="en-GB" sz="2800" dirty="0">
                <a:latin typeface="+mj-lt"/>
              </a:rPr>
              <a:t>Family</a:t>
            </a:r>
          </a:p>
          <a:p>
            <a:pPr marL="285750" indent="-285750">
              <a:buFont typeface="Arial" panose="020B0604020202020204" pitchFamily="34" charset="0"/>
              <a:buChar char="•"/>
            </a:pPr>
            <a:r>
              <a:rPr lang="en-GB" sz="2800" dirty="0">
                <a:latin typeface="+mj-lt"/>
              </a:rPr>
              <a:t>Friends </a:t>
            </a:r>
          </a:p>
          <a:p>
            <a:pPr marL="285750" indent="-285750">
              <a:buFont typeface="Arial" panose="020B0604020202020204" pitchFamily="34" charset="0"/>
              <a:buChar char="•"/>
            </a:pPr>
            <a:r>
              <a:rPr lang="en-GB" sz="2800" dirty="0">
                <a:latin typeface="+mj-lt"/>
              </a:rPr>
              <a:t>Community groups</a:t>
            </a:r>
          </a:p>
          <a:p>
            <a:pPr marL="285750" indent="-285750">
              <a:buFont typeface="Arial" panose="020B0604020202020204" pitchFamily="34" charset="0"/>
              <a:buChar char="•"/>
            </a:pPr>
            <a:r>
              <a:rPr lang="en-GB" sz="2800" dirty="0">
                <a:latin typeface="+mj-lt"/>
              </a:rPr>
              <a:t>Church</a:t>
            </a:r>
          </a:p>
        </p:txBody>
      </p:sp>
      <p:pic>
        <p:nvPicPr>
          <p:cNvPr id="5" name="Audio 4">
            <a:hlinkClick r:id="" action="ppaction://media"/>
            <a:extLst>
              <a:ext uri="{FF2B5EF4-FFF2-40B4-BE49-F238E27FC236}">
                <a16:creationId xmlns:a16="http://schemas.microsoft.com/office/drawing/2014/main" id="{5874B60B-62E0-41BE-9920-A4519D4E8BA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773549049"/>
      </p:ext>
    </p:extLst>
  </p:cSld>
  <p:clrMapOvr>
    <a:masterClrMapping/>
  </p:clrMapOvr>
  <mc:AlternateContent xmlns:mc="http://schemas.openxmlformats.org/markup-compatibility/2006" xmlns:p14="http://schemas.microsoft.com/office/powerpoint/2010/main">
    <mc:Choice Requires="p14">
      <p:transition spd="slow" p14:dur="1250" advTm="172427">
        <p14:flip dir="r"/>
      </p:transition>
    </mc:Choice>
    <mc:Fallback xmlns="">
      <p:transition spd="slow" advTm="1724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5424-EFD4-41F3-94F0-3ADE3CFDD216}"/>
              </a:ext>
            </a:extLst>
          </p:cNvPr>
          <p:cNvSpPr>
            <a:spLocks noGrp="1"/>
          </p:cNvSpPr>
          <p:nvPr>
            <p:ph type="title"/>
          </p:nvPr>
        </p:nvSpPr>
        <p:spPr>
          <a:xfrm>
            <a:off x="98474" y="629284"/>
            <a:ext cx="5008098" cy="3422209"/>
          </a:xfrm>
        </p:spPr>
        <p:txBody>
          <a:bodyPr vert="horz" lIns="91440" tIns="45720" rIns="91440" bIns="45720" rtlCol="0">
            <a:noAutofit/>
          </a:bodyPr>
          <a:lstStyle/>
          <a:p>
            <a:r>
              <a:rPr lang="en-US" sz="6000" b="1" dirty="0"/>
              <a:t>Rate your wellbeing………   </a:t>
            </a:r>
            <a:br>
              <a:rPr lang="en-US" sz="6000" dirty="0"/>
            </a:br>
            <a:br>
              <a:rPr lang="en-US" sz="6000" dirty="0"/>
            </a:br>
            <a:endParaRPr lang="en-US" sz="6000" dirty="0"/>
          </a:p>
        </p:txBody>
      </p:sp>
      <p:pic>
        <p:nvPicPr>
          <p:cNvPr id="4" name="Content Placeholder 3">
            <a:extLst>
              <a:ext uri="{FF2B5EF4-FFF2-40B4-BE49-F238E27FC236}">
                <a16:creationId xmlns:a16="http://schemas.microsoft.com/office/drawing/2014/main" id="{15143A26-71D9-444A-9E5F-BFC452F11E94}"/>
              </a:ext>
            </a:extLst>
          </p:cNvPr>
          <p:cNvPicPr>
            <a:picLocks noChangeAspect="1"/>
          </p:cNvPicPr>
          <p:nvPr/>
        </p:nvPicPr>
        <p:blipFill rotWithShape="1">
          <a:blip r:embed="rId6"/>
          <a:srcRect t="5849" r="-2" b="5848"/>
          <a:stretch/>
        </p:blipFill>
        <p:spPr>
          <a:xfrm>
            <a:off x="4692279" y="10"/>
            <a:ext cx="7552944" cy="6857990"/>
          </a:xfrm>
          <a:prstGeom prst="rect">
            <a:avLst/>
          </a:prstGeom>
          <a:effectLst/>
        </p:spPr>
      </p:pic>
      <p:cxnSp>
        <p:nvCxnSpPr>
          <p:cNvPr id="11" name="Straight Arrow Connector 10">
            <a:extLst>
              <a:ext uri="{FF2B5EF4-FFF2-40B4-BE49-F238E27FC236}">
                <a16:creationId xmlns:a16="http://schemas.microsoft.com/office/drawing/2014/main" id="{6C951020-8B6E-41A3-A65E-87CCBA94C5D5}"/>
              </a:ext>
            </a:extLst>
          </p:cNvPr>
          <p:cNvCxnSpPr/>
          <p:nvPr/>
        </p:nvCxnSpPr>
        <p:spPr>
          <a:xfrm>
            <a:off x="492369" y="6175717"/>
            <a:ext cx="2785403"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Man">
            <a:extLst>
              <a:ext uri="{FF2B5EF4-FFF2-40B4-BE49-F238E27FC236}">
                <a16:creationId xmlns:a16="http://schemas.microsoft.com/office/drawing/2014/main" id="{71DC582E-02EA-4564-A1E3-294A962987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369" y="5289453"/>
            <a:ext cx="886264" cy="886264"/>
          </a:xfrm>
          <a:prstGeom prst="rect">
            <a:avLst/>
          </a:prstGeom>
        </p:spPr>
      </p:pic>
      <p:sp>
        <p:nvSpPr>
          <p:cNvPr id="5" name="TextBox 4">
            <a:extLst>
              <a:ext uri="{FF2B5EF4-FFF2-40B4-BE49-F238E27FC236}">
                <a16:creationId xmlns:a16="http://schemas.microsoft.com/office/drawing/2014/main" id="{F1B23032-30C1-4647-BC39-B39156F5544C}"/>
              </a:ext>
            </a:extLst>
          </p:cNvPr>
          <p:cNvSpPr txBox="1"/>
          <p:nvPr/>
        </p:nvSpPr>
        <p:spPr>
          <a:xfrm>
            <a:off x="98475" y="2771333"/>
            <a:ext cx="4403188" cy="1754326"/>
          </a:xfrm>
          <a:prstGeom prst="rect">
            <a:avLst/>
          </a:prstGeom>
          <a:noFill/>
        </p:spPr>
        <p:txBody>
          <a:bodyPr wrap="square" rtlCol="0">
            <a:spAutoFit/>
          </a:bodyPr>
          <a:lstStyle/>
          <a:p>
            <a:r>
              <a:rPr lang="en-GB" dirty="0">
                <a:latin typeface="+mj-lt"/>
              </a:rPr>
              <a:t>Stop, relax, close your eyes and reflect where you think you are overall on the continuum…….is there one thing that you could do to support it……. commit to spending at least 10 minutes on something just for you!</a:t>
            </a:r>
          </a:p>
        </p:txBody>
      </p:sp>
      <p:sp>
        <p:nvSpPr>
          <p:cNvPr id="6" name="TextBox 5">
            <a:extLst>
              <a:ext uri="{FF2B5EF4-FFF2-40B4-BE49-F238E27FC236}">
                <a16:creationId xmlns:a16="http://schemas.microsoft.com/office/drawing/2014/main" id="{E2898328-C811-4487-846E-2AA355E7A164}"/>
              </a:ext>
            </a:extLst>
          </p:cNvPr>
          <p:cNvSpPr txBox="1"/>
          <p:nvPr/>
        </p:nvSpPr>
        <p:spPr>
          <a:xfrm>
            <a:off x="98474" y="6228717"/>
            <a:ext cx="1041009" cy="646331"/>
          </a:xfrm>
          <a:prstGeom prst="rect">
            <a:avLst/>
          </a:prstGeom>
          <a:noFill/>
        </p:spPr>
        <p:txBody>
          <a:bodyPr wrap="square" rtlCol="0">
            <a:spAutoFit/>
          </a:bodyPr>
          <a:lstStyle/>
          <a:p>
            <a:r>
              <a:rPr lang="en-GB" dirty="0"/>
              <a:t>Feeling good</a:t>
            </a:r>
          </a:p>
        </p:txBody>
      </p:sp>
      <p:sp>
        <p:nvSpPr>
          <p:cNvPr id="8" name="TextBox 7">
            <a:extLst>
              <a:ext uri="{FF2B5EF4-FFF2-40B4-BE49-F238E27FC236}">
                <a16:creationId xmlns:a16="http://schemas.microsoft.com/office/drawing/2014/main" id="{CBFF7B2C-C516-47F7-9A99-9FBD2C7C0F8F}"/>
              </a:ext>
            </a:extLst>
          </p:cNvPr>
          <p:cNvSpPr txBox="1"/>
          <p:nvPr/>
        </p:nvSpPr>
        <p:spPr>
          <a:xfrm>
            <a:off x="2560319" y="6228716"/>
            <a:ext cx="1688123" cy="646331"/>
          </a:xfrm>
          <a:prstGeom prst="rect">
            <a:avLst/>
          </a:prstGeom>
          <a:noFill/>
        </p:spPr>
        <p:txBody>
          <a:bodyPr wrap="square" rtlCol="0">
            <a:spAutoFit/>
          </a:bodyPr>
          <a:lstStyle/>
          <a:p>
            <a:r>
              <a:rPr lang="en-GB" dirty="0"/>
              <a:t>Not feeling good</a:t>
            </a:r>
          </a:p>
        </p:txBody>
      </p:sp>
      <p:pic>
        <p:nvPicPr>
          <p:cNvPr id="7" name="Audio 6">
            <a:hlinkClick r:id="" action="ppaction://media"/>
            <a:extLst>
              <a:ext uri="{FF2B5EF4-FFF2-40B4-BE49-F238E27FC236}">
                <a16:creationId xmlns:a16="http://schemas.microsoft.com/office/drawing/2014/main" id="{80952978-3731-426A-86F6-B12C3B4E44BC}"/>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07629583"/>
      </p:ext>
    </p:extLst>
  </p:cSld>
  <p:clrMapOvr>
    <a:masterClrMapping/>
  </p:clrMapOvr>
  <mc:AlternateContent xmlns:mc="http://schemas.openxmlformats.org/markup-compatibility/2006" xmlns:p14="http://schemas.microsoft.com/office/powerpoint/2010/main">
    <mc:Choice Requires="p14">
      <p:transition spd="slow" p14:dur="1250" advTm="112421">
        <p14:flip dir="r"/>
      </p:transition>
    </mc:Choice>
    <mc:Fallback xmlns="">
      <p:transition spd="slow" advTm="1124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3568 0.04375 L 0.00065 0.04375 " pathEditMode="relative" rAng="0" ptsTypes="AA">
                                      <p:cBhvr>
                                        <p:cTn id="10" dur="2000" fill="hold"/>
                                        <p:tgtEl>
                                          <p:spTgt spid="13"/>
                                        </p:tgtEl>
                                        <p:attrNameLst>
                                          <p:attrName>ppt_x</p:attrName>
                                          <p:attrName>ppt_y</p:attrName>
                                        </p:attrNameLst>
                                      </p:cBhvr>
                                      <p:rCtr x="-6758" y="0"/>
                                    </p:animMotion>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24CECB-2724-47EB-8E34-85A5A9541787}"/>
              </a:ext>
            </a:extLst>
          </p:cNvPr>
          <p:cNvPicPr>
            <a:picLocks noChangeAspect="1"/>
          </p:cNvPicPr>
          <p:nvPr/>
        </p:nvPicPr>
        <p:blipFill>
          <a:blip r:embed="rId4"/>
          <a:stretch>
            <a:fillRect/>
          </a:stretch>
        </p:blipFill>
        <p:spPr>
          <a:xfrm>
            <a:off x="6724243" y="236485"/>
            <a:ext cx="4716467" cy="6385029"/>
          </a:xfrm>
          <a:prstGeom prst="rect">
            <a:avLst/>
          </a:prstGeom>
        </p:spPr>
      </p:pic>
      <p:sp>
        <p:nvSpPr>
          <p:cNvPr id="5" name="Rectangle 4">
            <a:extLst>
              <a:ext uri="{FF2B5EF4-FFF2-40B4-BE49-F238E27FC236}">
                <a16:creationId xmlns:a16="http://schemas.microsoft.com/office/drawing/2014/main" id="{CAF33933-A0DE-4939-823F-CCC5B68B1828}"/>
              </a:ext>
            </a:extLst>
          </p:cNvPr>
          <p:cNvSpPr/>
          <p:nvPr/>
        </p:nvSpPr>
        <p:spPr>
          <a:xfrm>
            <a:off x="253218" y="98474"/>
            <a:ext cx="5627077" cy="67403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Useful Resources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Learn4mentalhealth</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 has great tips for our wellbeing including a wellbeing plan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Clear your head Scotland</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7"/>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NHS Fitness studio</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8"/>
              </a:rPr>
              <a:t>5 Ways to Wellbeing</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hlinkClick r:id="rId9"/>
              </a:rPr>
              <a:t>Explore all of our mental health self-help guides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hlinkClick r:id="rId10"/>
              </a:rPr>
              <a:t>Learn about managing stress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hlinkClick r:id="rId11"/>
              </a:rPr>
              <a:t>Learn different ways to improve your mental wellbeing</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Mental Wellbeing Toolkit at </a:t>
            </a:r>
            <a:r>
              <a:rPr kumimoji="0" lang="en-GB" sz="1800" b="0" i="0" u="sng" strike="noStrike" kern="1200" cap="none" spc="0" normalizeH="0" baseline="0" noProof="0" dirty="0">
                <a:ln>
                  <a:noFill/>
                </a:ln>
                <a:solidFill>
                  <a:prstClr val="black"/>
                </a:solidFill>
                <a:effectLst/>
                <a:uLnTx/>
                <a:uFillTx/>
                <a:latin typeface="Calibri" panose="020F0502020204030204"/>
                <a:ea typeface="+mn-ea"/>
                <a:cs typeface="+mn-cs"/>
                <a:hlinkClick r:id="rId12"/>
              </a:rPr>
              <a:t>http://www.highlandmentalwellbeing.scot.nhs.uk/</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Prevent Suicide - Highland App - </a:t>
            </a:r>
            <a:r>
              <a:rPr kumimoji="0" lang="en-GB" sz="1800" b="0" i="0" u="sng" strike="noStrike" kern="1200" cap="none" spc="0" normalizeH="0" baseline="0" noProof="0" dirty="0">
                <a:ln>
                  <a:noFill/>
                </a:ln>
                <a:solidFill>
                  <a:prstClr val="black"/>
                </a:solidFill>
                <a:effectLst/>
                <a:uLnTx/>
                <a:uFillTx/>
                <a:latin typeface="Calibri" panose="020F0502020204030204"/>
                <a:ea typeface="+mn-ea"/>
                <a:cs typeface="+mn-cs"/>
                <a:hlinkClick r:id="rId13"/>
              </a:rPr>
              <a:t>https://play.google.com/store/apps/details?id=com.faffdigital.PSHighland</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prstClr val="black"/>
                </a:solidFill>
                <a:effectLst/>
                <a:uLnTx/>
                <a:uFillTx/>
                <a:latin typeface="Calibri" panose="020F0502020204030204"/>
                <a:ea typeface="+mn-ea"/>
                <a:cs typeface="+mn-cs"/>
                <a:hlinkClick r:id="rId14"/>
              </a:rPr>
              <a:t>https://www.facebook.com/highlandmentalwellbeing/</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15"/>
              </a:rPr>
              <a:t>Womens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15"/>
              </a:rPr>
              <a:t> Aid</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Please remember that your GP is someone you can go to and will be able to signpost you to other support if required.  </a:t>
            </a:r>
          </a:p>
        </p:txBody>
      </p:sp>
      <p:cxnSp>
        <p:nvCxnSpPr>
          <p:cNvPr id="3" name="Straight Arrow Connector 2">
            <a:extLst>
              <a:ext uri="{FF2B5EF4-FFF2-40B4-BE49-F238E27FC236}">
                <a16:creationId xmlns:a16="http://schemas.microsoft.com/office/drawing/2014/main" id="{103F9A6D-57D3-4C47-95A1-F487A26BAA0C}"/>
              </a:ext>
            </a:extLst>
          </p:cNvPr>
          <p:cNvCxnSpPr/>
          <p:nvPr/>
        </p:nvCxnSpPr>
        <p:spPr>
          <a:xfrm>
            <a:off x="3094892" y="1111348"/>
            <a:ext cx="340438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6" name="Audio 5">
            <a:hlinkClick r:id="" action="ppaction://media"/>
            <a:extLst>
              <a:ext uri="{FF2B5EF4-FFF2-40B4-BE49-F238E27FC236}">
                <a16:creationId xmlns:a16="http://schemas.microsoft.com/office/drawing/2014/main" id="{76AA2D02-3294-4E38-B881-9BE11D7BAD31}"/>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013345375"/>
      </p:ext>
    </p:extLst>
  </p:cSld>
  <p:clrMapOvr>
    <a:masterClrMapping/>
  </p:clrMapOvr>
  <mc:AlternateContent xmlns:mc="http://schemas.openxmlformats.org/markup-compatibility/2006" xmlns:p14="http://schemas.microsoft.com/office/powerpoint/2010/main">
    <mc:Choice Requires="p14">
      <p:transition spd="slow" p14:dur="2000" advTm="58125"/>
    </mc:Choice>
    <mc:Fallback xmlns="">
      <p:transition spd="slow" advTm="58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A5055F-BD4E-40F6-8D71-39CC90E2C406}"/>
              </a:ext>
            </a:extLst>
          </p:cNvPr>
          <p:cNvPicPr>
            <a:picLocks noChangeAspect="1"/>
          </p:cNvPicPr>
          <p:nvPr/>
        </p:nvPicPr>
        <p:blipFill>
          <a:blip r:embed="rId5"/>
          <a:stretch>
            <a:fillRect/>
          </a:stretch>
        </p:blipFill>
        <p:spPr>
          <a:xfrm>
            <a:off x="1294228" y="119264"/>
            <a:ext cx="9639419" cy="6738736"/>
          </a:xfrm>
          <a:prstGeom prst="rect">
            <a:avLst/>
          </a:prstGeom>
        </p:spPr>
      </p:pic>
      <p:pic>
        <p:nvPicPr>
          <p:cNvPr id="2" name="Audio 1">
            <a:hlinkClick r:id="" action="ppaction://media"/>
            <a:extLst>
              <a:ext uri="{FF2B5EF4-FFF2-40B4-BE49-F238E27FC236}">
                <a16:creationId xmlns:a16="http://schemas.microsoft.com/office/drawing/2014/main" id="{5F94C351-7859-45F9-B941-539633E957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850838371"/>
      </p:ext>
    </p:extLst>
  </p:cSld>
  <p:clrMapOvr>
    <a:masterClrMapping/>
  </p:clrMapOvr>
  <mc:AlternateContent xmlns:mc="http://schemas.openxmlformats.org/markup-compatibility/2006" xmlns:p14="http://schemas.microsoft.com/office/powerpoint/2010/main">
    <mc:Choice Requires="p14">
      <p:transition spd="slow" p14:dur="2000" advTm="46786"/>
    </mc:Choice>
    <mc:Fallback xmlns="">
      <p:transition spd="slow" advTm="467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9752D-7A80-486D-91BE-343DD289C709}"/>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6E70F84D-1AAF-4A2F-A36C-D11A65176427}"/>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7584241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3"/>
</p:tagLst>
</file>

<file path=ppt/tags/tag2.xml><?xml version="1.0" encoding="utf-8"?>
<p:tagLst xmlns:a="http://schemas.openxmlformats.org/drawingml/2006/main" xmlns:r="http://schemas.openxmlformats.org/officeDocument/2006/relationships" xmlns:p="http://schemas.openxmlformats.org/presentationml/2006/main">
  <p:tag name="TIMING" val="|78"/>
</p:tagLst>
</file>

<file path=ppt/tags/tag3.xml><?xml version="1.0" encoding="utf-8"?>
<p:tagLst xmlns:a="http://schemas.openxmlformats.org/drawingml/2006/main" xmlns:r="http://schemas.openxmlformats.org/officeDocument/2006/relationships" xmlns:p="http://schemas.openxmlformats.org/presentationml/2006/main">
  <p:tag name="TIMING" val="|13.7|1.9|1.5|1|2.9|2.7|36.6|23.5|11.4|18.1|15"/>
</p:tagLst>
</file>

<file path=ppt/tags/tag4.xml><?xml version="1.0" encoding="utf-8"?>
<p:tagLst xmlns:a="http://schemas.openxmlformats.org/drawingml/2006/main" xmlns:r="http://schemas.openxmlformats.org/officeDocument/2006/relationships" xmlns:p="http://schemas.openxmlformats.org/presentationml/2006/main">
  <p:tag name="TIMING" val="|12.6"/>
</p:tagLst>
</file>

<file path=ppt/tags/tag5.xml><?xml version="1.0" encoding="utf-8"?>
<p:tagLst xmlns:a="http://schemas.openxmlformats.org/drawingml/2006/main" xmlns:r="http://schemas.openxmlformats.org/officeDocument/2006/relationships" xmlns:p="http://schemas.openxmlformats.org/presentationml/2006/main">
  <p:tag name="TIMING" val="|16.5"/>
</p:tagLst>
</file>

<file path=ppt/tags/tag6.xml><?xml version="1.0" encoding="utf-8"?>
<p:tagLst xmlns:a="http://schemas.openxmlformats.org/drawingml/2006/main" xmlns:r="http://schemas.openxmlformats.org/officeDocument/2006/relationships" xmlns:p="http://schemas.openxmlformats.org/presentationml/2006/main">
  <p:tag name="TIMING" val="|23.3"/>
</p:tagLst>
</file>

<file path=ppt/tags/tag7.xml><?xml version="1.0" encoding="utf-8"?>
<p:tagLst xmlns:a="http://schemas.openxmlformats.org/drawingml/2006/main" xmlns:r="http://schemas.openxmlformats.org/officeDocument/2006/relationships" xmlns:p="http://schemas.openxmlformats.org/presentationml/2006/main">
  <p:tag name="TIMING" val="|9.6"/>
</p:tagLst>
</file>

<file path=ppt/tags/tag8.xml><?xml version="1.0" encoding="utf-8"?>
<p:tagLst xmlns:a="http://schemas.openxmlformats.org/drawingml/2006/main" xmlns:r="http://schemas.openxmlformats.org/officeDocument/2006/relationships" xmlns:p="http://schemas.openxmlformats.org/presentationml/2006/main">
  <p:tag name="TIMING" val="|15.4"/>
</p:tagLst>
</file>

<file path=ppt/tags/tag9.xml><?xml version="1.0" encoding="utf-8"?>
<p:tagLst xmlns:a="http://schemas.openxmlformats.org/drawingml/2006/main" xmlns:r="http://schemas.openxmlformats.org/officeDocument/2006/relationships" xmlns:p="http://schemas.openxmlformats.org/presentationml/2006/main">
  <p:tag name="TIMING" val="|37.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BA50B0AEA50A408B1CCE59390A0063" ma:contentTypeVersion="13" ma:contentTypeDescription="Create a new document." ma:contentTypeScope="" ma:versionID="d682889cceb648b77022d9ca02959ea6">
  <xsd:schema xmlns:xsd="http://www.w3.org/2001/XMLSchema" xmlns:xs="http://www.w3.org/2001/XMLSchema" xmlns:p="http://schemas.microsoft.com/office/2006/metadata/properties" xmlns:ns3="f208d9d4-ab53-4bb8-846a-65b2416c60b1" xmlns:ns4="67b068b7-2e2b-4052-af03-84bdb19f149d" targetNamespace="http://schemas.microsoft.com/office/2006/metadata/properties" ma:root="true" ma:fieldsID="03a2a5680e330abbf1aaf982b448aff4" ns3:_="" ns4:_="">
    <xsd:import namespace="f208d9d4-ab53-4bb8-846a-65b2416c60b1"/>
    <xsd:import namespace="67b068b7-2e2b-4052-af03-84bdb19f149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8d9d4-ab53-4bb8-846a-65b2416c60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b068b7-2e2b-4052-af03-84bdb19f14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0F278F-A30D-426A-90F8-0899646721B8}">
  <ds:schemaRefs>
    <ds:schemaRef ds:uri="http://schemas.microsoft.com/sharepoint/v3/contenttype/forms"/>
  </ds:schemaRefs>
</ds:datastoreItem>
</file>

<file path=customXml/itemProps2.xml><?xml version="1.0" encoding="utf-8"?>
<ds:datastoreItem xmlns:ds="http://schemas.openxmlformats.org/officeDocument/2006/customXml" ds:itemID="{F6EA7B1F-9569-4802-9C5A-3567C446A3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08d9d4-ab53-4bb8-846a-65b2416c60b1"/>
    <ds:schemaRef ds:uri="67b068b7-2e2b-4052-af03-84bdb19f14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2E4A16-A942-427D-A17E-674148C6A51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276</TotalTime>
  <Words>2096</Words>
  <Application>Microsoft Office PowerPoint</Application>
  <PresentationFormat>Widescreen</PresentationFormat>
  <Paragraphs>146</Paragraphs>
  <Slides>15</Slides>
  <Notes>12</Notes>
  <HiddenSlides>0</HiddenSlides>
  <MMClips>14</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Staff wellbeing </vt:lpstr>
      <vt:lpstr>Wellbeing </vt:lpstr>
      <vt:lpstr>Wellbeing?   Lets think about the language that we are familiar with………….</vt:lpstr>
      <vt:lpstr>Safe        </vt:lpstr>
      <vt:lpstr>Healthy    </vt:lpstr>
      <vt:lpstr>Mental Health Continuum</vt:lpstr>
      <vt:lpstr>Achieving    </vt:lpstr>
      <vt:lpstr>Nurtured    </vt:lpstr>
      <vt:lpstr>Active   </vt:lpstr>
      <vt:lpstr>Respected and Responsible    </vt:lpstr>
      <vt:lpstr>Included ……  Feeling included helps us feel a sense of belonging to things like……… </vt:lpstr>
      <vt:lpstr>Rate your wellbeing………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 wellbeing</dc:title>
  <dc:creator>Emma Campbell</dc:creator>
  <cp:lastModifiedBy>Emma Campbell</cp:lastModifiedBy>
  <cp:revision>11</cp:revision>
  <dcterms:created xsi:type="dcterms:W3CDTF">2020-04-30T14:02:45Z</dcterms:created>
  <dcterms:modified xsi:type="dcterms:W3CDTF">2020-05-13T11:05:18Z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0x01010045BA50B0AEA50A408B1CCE59390A0063</vt:lpwstr>
  </property>
</Properties>
</file>