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406" r:id="rId2"/>
    <p:sldId id="405" r:id="rId3"/>
    <p:sldId id="258" r:id="rId4"/>
    <p:sldId id="259" r:id="rId5"/>
    <p:sldId id="260" r:id="rId6"/>
    <p:sldId id="261" r:id="rId7"/>
    <p:sldId id="407" r:id="rId8"/>
    <p:sldId id="262" r:id="rId9"/>
    <p:sldId id="409" r:id="rId10"/>
    <p:sldId id="40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3" autoAdjust="0"/>
    <p:restoredTop sz="94660"/>
  </p:normalViewPr>
  <p:slideViewPr>
    <p:cSldViewPr snapToGrid="0">
      <p:cViewPr varScale="1">
        <p:scale>
          <a:sx n="57" d="100"/>
          <a:sy n="57" d="100"/>
        </p:scale>
        <p:origin x="102"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FC04F7-8561-479C-BBEF-02F9649250E1}" type="datetimeFigureOut">
              <a:rPr lang="en-GB" smtClean="0"/>
              <a:t>05/04/2020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2D0485-43E8-4CAB-9A5D-57B189F445C0}" type="slidenum">
              <a:rPr lang="en-GB" smtClean="0"/>
              <a:t>‹#›</a:t>
            </a:fld>
            <a:endParaRPr lang="en-GB"/>
          </a:p>
        </p:txBody>
      </p:sp>
    </p:spTree>
    <p:extLst>
      <p:ext uri="{BB962C8B-B14F-4D97-AF65-F5344CB8AC3E}">
        <p14:creationId xmlns:p14="http://schemas.microsoft.com/office/powerpoint/2010/main" val="684337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345850-48D0-4BF7-A037-856FFC024220}" type="slidenum">
              <a:rPr lang="en-GB" smtClean="0"/>
              <a:t>1</a:t>
            </a:fld>
            <a:endParaRPr lang="en-GB"/>
          </a:p>
        </p:txBody>
      </p:sp>
    </p:spTree>
    <p:extLst>
      <p:ext uri="{BB962C8B-B14F-4D97-AF65-F5344CB8AC3E}">
        <p14:creationId xmlns:p14="http://schemas.microsoft.com/office/powerpoint/2010/main" val="2148168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8BD27-3949-4821-B35C-8512A50B7B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4520876-55D0-4E18-8DD4-9BB9F7FF4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D99183E-0A7E-4C13-980B-55342B0CABB1}"/>
              </a:ext>
            </a:extLst>
          </p:cNvPr>
          <p:cNvSpPr>
            <a:spLocks noGrp="1"/>
          </p:cNvSpPr>
          <p:nvPr>
            <p:ph type="dt" sz="half" idx="10"/>
          </p:nvPr>
        </p:nvSpPr>
        <p:spPr/>
        <p:txBody>
          <a:bodyPr/>
          <a:lstStyle/>
          <a:p>
            <a:fld id="{9B3088D2-29FB-47CA-B926-FA6F308B8F96}" type="datetime1">
              <a:rPr lang="en-GB" smtClean="0"/>
              <a:t>05/04/2020</a:t>
            </a:fld>
            <a:endParaRPr lang="en-GB"/>
          </a:p>
        </p:txBody>
      </p:sp>
      <p:sp>
        <p:nvSpPr>
          <p:cNvPr id="5" name="Footer Placeholder 4">
            <a:extLst>
              <a:ext uri="{FF2B5EF4-FFF2-40B4-BE49-F238E27FC236}">
                <a16:creationId xmlns:a16="http://schemas.microsoft.com/office/drawing/2014/main" id="{0CA50554-0683-4AF1-A354-0CFAB7423BC6}"/>
              </a:ext>
            </a:extLst>
          </p:cNvPr>
          <p:cNvSpPr>
            <a:spLocks noGrp="1"/>
          </p:cNvSpPr>
          <p:nvPr>
            <p:ph type="ftr" sz="quarter" idx="11"/>
          </p:nvPr>
        </p:nvSpPr>
        <p:spPr/>
        <p:txBody>
          <a:bodyPr/>
          <a:lstStyle/>
          <a:p>
            <a:r>
              <a:rPr lang="en-GB"/>
              <a:t>Highland Council Psychological Service and Primary Mental Health Worker Service</a:t>
            </a:r>
          </a:p>
        </p:txBody>
      </p:sp>
      <p:sp>
        <p:nvSpPr>
          <p:cNvPr id="6" name="Slide Number Placeholder 5">
            <a:extLst>
              <a:ext uri="{FF2B5EF4-FFF2-40B4-BE49-F238E27FC236}">
                <a16:creationId xmlns:a16="http://schemas.microsoft.com/office/drawing/2014/main" id="{FA1CC3AE-BD95-48FA-99B0-86952DD113E2}"/>
              </a:ext>
            </a:extLst>
          </p:cNvPr>
          <p:cNvSpPr>
            <a:spLocks noGrp="1"/>
          </p:cNvSpPr>
          <p:nvPr>
            <p:ph type="sldNum" sz="quarter" idx="12"/>
          </p:nvPr>
        </p:nvSpPr>
        <p:spPr/>
        <p:txBody>
          <a:bodyPr/>
          <a:lstStyle/>
          <a:p>
            <a:fld id="{AE0097E3-0399-4932-88E6-C2B16A1A7763}" type="slidenum">
              <a:rPr lang="en-GB" smtClean="0"/>
              <a:t>‹#›</a:t>
            </a:fld>
            <a:endParaRPr lang="en-GB"/>
          </a:p>
        </p:txBody>
      </p:sp>
    </p:spTree>
    <p:extLst>
      <p:ext uri="{BB962C8B-B14F-4D97-AF65-F5344CB8AC3E}">
        <p14:creationId xmlns:p14="http://schemas.microsoft.com/office/powerpoint/2010/main" val="1319895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5938-1548-4429-86FC-8F9402BFC50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CBF9DA7-467F-4ACB-9D7F-B6D277D15AD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9C094E-7580-4EC6-9B54-648C4FB5F17C}"/>
              </a:ext>
            </a:extLst>
          </p:cNvPr>
          <p:cNvSpPr>
            <a:spLocks noGrp="1"/>
          </p:cNvSpPr>
          <p:nvPr>
            <p:ph type="dt" sz="half" idx="10"/>
          </p:nvPr>
        </p:nvSpPr>
        <p:spPr/>
        <p:txBody>
          <a:bodyPr/>
          <a:lstStyle/>
          <a:p>
            <a:fld id="{A748E906-3B5B-4036-8473-050D31A141AE}" type="datetime1">
              <a:rPr lang="en-GB" smtClean="0"/>
              <a:t>05/04/2020</a:t>
            </a:fld>
            <a:endParaRPr lang="en-GB"/>
          </a:p>
        </p:txBody>
      </p:sp>
      <p:sp>
        <p:nvSpPr>
          <p:cNvPr id="5" name="Footer Placeholder 4">
            <a:extLst>
              <a:ext uri="{FF2B5EF4-FFF2-40B4-BE49-F238E27FC236}">
                <a16:creationId xmlns:a16="http://schemas.microsoft.com/office/drawing/2014/main" id="{A4642B47-D641-4CE7-869D-F95417F824EB}"/>
              </a:ext>
            </a:extLst>
          </p:cNvPr>
          <p:cNvSpPr>
            <a:spLocks noGrp="1"/>
          </p:cNvSpPr>
          <p:nvPr>
            <p:ph type="ftr" sz="quarter" idx="11"/>
          </p:nvPr>
        </p:nvSpPr>
        <p:spPr/>
        <p:txBody>
          <a:bodyPr/>
          <a:lstStyle/>
          <a:p>
            <a:r>
              <a:rPr lang="en-GB"/>
              <a:t>Highland Council Psychological Service and Primary Mental Health Worker Service</a:t>
            </a:r>
          </a:p>
        </p:txBody>
      </p:sp>
      <p:sp>
        <p:nvSpPr>
          <p:cNvPr id="6" name="Slide Number Placeholder 5">
            <a:extLst>
              <a:ext uri="{FF2B5EF4-FFF2-40B4-BE49-F238E27FC236}">
                <a16:creationId xmlns:a16="http://schemas.microsoft.com/office/drawing/2014/main" id="{9567E9FC-6798-4D74-BD70-8617D39885F1}"/>
              </a:ext>
            </a:extLst>
          </p:cNvPr>
          <p:cNvSpPr>
            <a:spLocks noGrp="1"/>
          </p:cNvSpPr>
          <p:nvPr>
            <p:ph type="sldNum" sz="quarter" idx="12"/>
          </p:nvPr>
        </p:nvSpPr>
        <p:spPr/>
        <p:txBody>
          <a:bodyPr/>
          <a:lstStyle/>
          <a:p>
            <a:fld id="{AE0097E3-0399-4932-88E6-C2B16A1A7763}" type="slidenum">
              <a:rPr lang="en-GB" smtClean="0"/>
              <a:t>‹#›</a:t>
            </a:fld>
            <a:endParaRPr lang="en-GB"/>
          </a:p>
        </p:txBody>
      </p:sp>
    </p:spTree>
    <p:extLst>
      <p:ext uri="{BB962C8B-B14F-4D97-AF65-F5344CB8AC3E}">
        <p14:creationId xmlns:p14="http://schemas.microsoft.com/office/powerpoint/2010/main" val="3401302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78B25-956B-446C-85BC-C2C9D7E950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2EA5C02-4ADE-4620-8EE3-AA5F8930FC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79945F9-28B8-4E68-BED1-D4104DA0EF1B}"/>
              </a:ext>
            </a:extLst>
          </p:cNvPr>
          <p:cNvSpPr>
            <a:spLocks noGrp="1"/>
          </p:cNvSpPr>
          <p:nvPr>
            <p:ph type="dt" sz="half" idx="10"/>
          </p:nvPr>
        </p:nvSpPr>
        <p:spPr/>
        <p:txBody>
          <a:bodyPr/>
          <a:lstStyle/>
          <a:p>
            <a:fld id="{B3174329-8605-4C9B-A072-F8A98395700A}" type="datetime1">
              <a:rPr lang="en-GB" smtClean="0"/>
              <a:t>05/04/2020</a:t>
            </a:fld>
            <a:endParaRPr lang="en-GB"/>
          </a:p>
        </p:txBody>
      </p:sp>
      <p:sp>
        <p:nvSpPr>
          <p:cNvPr id="5" name="Footer Placeholder 4">
            <a:extLst>
              <a:ext uri="{FF2B5EF4-FFF2-40B4-BE49-F238E27FC236}">
                <a16:creationId xmlns:a16="http://schemas.microsoft.com/office/drawing/2014/main" id="{58406353-FB2B-48BE-BF59-4B027178CB50}"/>
              </a:ext>
            </a:extLst>
          </p:cNvPr>
          <p:cNvSpPr>
            <a:spLocks noGrp="1"/>
          </p:cNvSpPr>
          <p:nvPr>
            <p:ph type="ftr" sz="quarter" idx="11"/>
          </p:nvPr>
        </p:nvSpPr>
        <p:spPr/>
        <p:txBody>
          <a:bodyPr/>
          <a:lstStyle/>
          <a:p>
            <a:r>
              <a:rPr lang="en-GB"/>
              <a:t>Highland Council Psychological Service and Primary Mental Health Worker Service</a:t>
            </a:r>
          </a:p>
        </p:txBody>
      </p:sp>
      <p:sp>
        <p:nvSpPr>
          <p:cNvPr id="6" name="Slide Number Placeholder 5">
            <a:extLst>
              <a:ext uri="{FF2B5EF4-FFF2-40B4-BE49-F238E27FC236}">
                <a16:creationId xmlns:a16="http://schemas.microsoft.com/office/drawing/2014/main" id="{74F5E8DC-4085-4BA6-A514-02FC80AF56C7}"/>
              </a:ext>
            </a:extLst>
          </p:cNvPr>
          <p:cNvSpPr>
            <a:spLocks noGrp="1"/>
          </p:cNvSpPr>
          <p:nvPr>
            <p:ph type="sldNum" sz="quarter" idx="12"/>
          </p:nvPr>
        </p:nvSpPr>
        <p:spPr/>
        <p:txBody>
          <a:bodyPr/>
          <a:lstStyle/>
          <a:p>
            <a:fld id="{AE0097E3-0399-4932-88E6-C2B16A1A7763}" type="slidenum">
              <a:rPr lang="en-GB" smtClean="0"/>
              <a:t>‹#›</a:t>
            </a:fld>
            <a:endParaRPr lang="en-GB"/>
          </a:p>
        </p:txBody>
      </p:sp>
    </p:spTree>
    <p:extLst>
      <p:ext uri="{BB962C8B-B14F-4D97-AF65-F5344CB8AC3E}">
        <p14:creationId xmlns:p14="http://schemas.microsoft.com/office/powerpoint/2010/main" val="1685559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868F4-95BD-488C-B8A3-45616CF804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0B7071-C635-4056-91FB-92B21079CF9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A217BB0-CCB2-4963-BF75-C6D2DC1AB28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BC3DA41-666F-4458-A35A-B6B919AC2A66}"/>
              </a:ext>
            </a:extLst>
          </p:cNvPr>
          <p:cNvSpPr>
            <a:spLocks noGrp="1"/>
          </p:cNvSpPr>
          <p:nvPr>
            <p:ph type="dt" sz="half" idx="10"/>
          </p:nvPr>
        </p:nvSpPr>
        <p:spPr/>
        <p:txBody>
          <a:bodyPr/>
          <a:lstStyle/>
          <a:p>
            <a:fld id="{CF59CB95-2892-43D9-8C19-6F77D8CB4B70}" type="datetime1">
              <a:rPr lang="en-GB" smtClean="0"/>
              <a:t>05/04/2020</a:t>
            </a:fld>
            <a:endParaRPr lang="en-GB"/>
          </a:p>
        </p:txBody>
      </p:sp>
      <p:sp>
        <p:nvSpPr>
          <p:cNvPr id="6" name="Footer Placeholder 5">
            <a:extLst>
              <a:ext uri="{FF2B5EF4-FFF2-40B4-BE49-F238E27FC236}">
                <a16:creationId xmlns:a16="http://schemas.microsoft.com/office/drawing/2014/main" id="{E066B196-1915-4B13-8DD4-F0BAC3C23AEA}"/>
              </a:ext>
            </a:extLst>
          </p:cNvPr>
          <p:cNvSpPr>
            <a:spLocks noGrp="1"/>
          </p:cNvSpPr>
          <p:nvPr>
            <p:ph type="ftr" sz="quarter" idx="11"/>
          </p:nvPr>
        </p:nvSpPr>
        <p:spPr/>
        <p:txBody>
          <a:bodyPr/>
          <a:lstStyle/>
          <a:p>
            <a:r>
              <a:rPr lang="en-GB"/>
              <a:t>Highland Council Psychological Service and Primary Mental Health Worker Service</a:t>
            </a:r>
          </a:p>
        </p:txBody>
      </p:sp>
      <p:sp>
        <p:nvSpPr>
          <p:cNvPr id="7" name="Slide Number Placeholder 6">
            <a:extLst>
              <a:ext uri="{FF2B5EF4-FFF2-40B4-BE49-F238E27FC236}">
                <a16:creationId xmlns:a16="http://schemas.microsoft.com/office/drawing/2014/main" id="{76835F12-C641-4F05-8AA3-1A9A18728A6E}"/>
              </a:ext>
            </a:extLst>
          </p:cNvPr>
          <p:cNvSpPr>
            <a:spLocks noGrp="1"/>
          </p:cNvSpPr>
          <p:nvPr>
            <p:ph type="sldNum" sz="quarter" idx="12"/>
          </p:nvPr>
        </p:nvSpPr>
        <p:spPr/>
        <p:txBody>
          <a:bodyPr/>
          <a:lstStyle/>
          <a:p>
            <a:fld id="{AE0097E3-0399-4932-88E6-C2B16A1A7763}" type="slidenum">
              <a:rPr lang="en-GB" smtClean="0"/>
              <a:t>‹#›</a:t>
            </a:fld>
            <a:endParaRPr lang="en-GB"/>
          </a:p>
        </p:txBody>
      </p:sp>
    </p:spTree>
    <p:extLst>
      <p:ext uri="{BB962C8B-B14F-4D97-AF65-F5344CB8AC3E}">
        <p14:creationId xmlns:p14="http://schemas.microsoft.com/office/powerpoint/2010/main" val="846992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D77BA-AE09-46CC-BC71-2E75B9BB52A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CF45F3D-9F6A-44DF-99D0-EFAB256BA9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0BC0C29-517E-417B-B422-1C73D3F8BAC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1E680C4-2D85-4D15-881C-F7B0E7A740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FF3F801-DEB2-452C-BCAC-D229936E366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F593CFE-68CB-4D96-8F1B-1EB88EF49D8A}"/>
              </a:ext>
            </a:extLst>
          </p:cNvPr>
          <p:cNvSpPr>
            <a:spLocks noGrp="1"/>
          </p:cNvSpPr>
          <p:nvPr>
            <p:ph type="dt" sz="half" idx="10"/>
          </p:nvPr>
        </p:nvSpPr>
        <p:spPr/>
        <p:txBody>
          <a:bodyPr/>
          <a:lstStyle/>
          <a:p>
            <a:fld id="{155D2AE5-3C7A-4CDA-A4E7-593445C3FB15}" type="datetime1">
              <a:rPr lang="en-GB" smtClean="0"/>
              <a:t>05/04/2020</a:t>
            </a:fld>
            <a:endParaRPr lang="en-GB"/>
          </a:p>
        </p:txBody>
      </p:sp>
      <p:sp>
        <p:nvSpPr>
          <p:cNvPr id="8" name="Footer Placeholder 7">
            <a:extLst>
              <a:ext uri="{FF2B5EF4-FFF2-40B4-BE49-F238E27FC236}">
                <a16:creationId xmlns:a16="http://schemas.microsoft.com/office/drawing/2014/main" id="{A6AC99EC-B6D3-4502-A4C9-A1D489D96007}"/>
              </a:ext>
            </a:extLst>
          </p:cNvPr>
          <p:cNvSpPr>
            <a:spLocks noGrp="1"/>
          </p:cNvSpPr>
          <p:nvPr>
            <p:ph type="ftr" sz="quarter" idx="11"/>
          </p:nvPr>
        </p:nvSpPr>
        <p:spPr/>
        <p:txBody>
          <a:bodyPr/>
          <a:lstStyle/>
          <a:p>
            <a:r>
              <a:rPr lang="en-GB"/>
              <a:t>Highland Council Psychological Service and Primary Mental Health Worker Service</a:t>
            </a:r>
          </a:p>
        </p:txBody>
      </p:sp>
      <p:sp>
        <p:nvSpPr>
          <p:cNvPr id="9" name="Slide Number Placeholder 8">
            <a:extLst>
              <a:ext uri="{FF2B5EF4-FFF2-40B4-BE49-F238E27FC236}">
                <a16:creationId xmlns:a16="http://schemas.microsoft.com/office/drawing/2014/main" id="{2EDC4E73-2661-4C94-8018-39A78AA6D04E}"/>
              </a:ext>
            </a:extLst>
          </p:cNvPr>
          <p:cNvSpPr>
            <a:spLocks noGrp="1"/>
          </p:cNvSpPr>
          <p:nvPr>
            <p:ph type="sldNum" sz="quarter" idx="12"/>
          </p:nvPr>
        </p:nvSpPr>
        <p:spPr/>
        <p:txBody>
          <a:bodyPr/>
          <a:lstStyle/>
          <a:p>
            <a:fld id="{AE0097E3-0399-4932-88E6-C2B16A1A7763}" type="slidenum">
              <a:rPr lang="en-GB" smtClean="0"/>
              <a:t>‹#›</a:t>
            </a:fld>
            <a:endParaRPr lang="en-GB"/>
          </a:p>
        </p:txBody>
      </p:sp>
    </p:spTree>
    <p:extLst>
      <p:ext uri="{BB962C8B-B14F-4D97-AF65-F5344CB8AC3E}">
        <p14:creationId xmlns:p14="http://schemas.microsoft.com/office/powerpoint/2010/main" val="1735665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E6B75-7E2E-4FB5-AED9-4470B773E76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0BE0385-E6FA-4B24-BB19-AE71D7A25627}"/>
              </a:ext>
            </a:extLst>
          </p:cNvPr>
          <p:cNvSpPr>
            <a:spLocks noGrp="1"/>
          </p:cNvSpPr>
          <p:nvPr>
            <p:ph type="dt" sz="half" idx="10"/>
          </p:nvPr>
        </p:nvSpPr>
        <p:spPr/>
        <p:txBody>
          <a:bodyPr/>
          <a:lstStyle/>
          <a:p>
            <a:fld id="{E4598BBE-0D3C-44C4-9713-16E19BD00A0E}" type="datetime1">
              <a:rPr lang="en-GB" smtClean="0"/>
              <a:t>05/04/2020</a:t>
            </a:fld>
            <a:endParaRPr lang="en-GB"/>
          </a:p>
        </p:txBody>
      </p:sp>
      <p:sp>
        <p:nvSpPr>
          <p:cNvPr id="4" name="Footer Placeholder 3">
            <a:extLst>
              <a:ext uri="{FF2B5EF4-FFF2-40B4-BE49-F238E27FC236}">
                <a16:creationId xmlns:a16="http://schemas.microsoft.com/office/drawing/2014/main" id="{674EF3B8-6ACF-4181-86A1-7487EB7372DA}"/>
              </a:ext>
            </a:extLst>
          </p:cNvPr>
          <p:cNvSpPr>
            <a:spLocks noGrp="1"/>
          </p:cNvSpPr>
          <p:nvPr>
            <p:ph type="ftr" sz="quarter" idx="11"/>
          </p:nvPr>
        </p:nvSpPr>
        <p:spPr/>
        <p:txBody>
          <a:bodyPr/>
          <a:lstStyle/>
          <a:p>
            <a:r>
              <a:rPr lang="en-GB"/>
              <a:t>Highland Council Psychological Service and Primary Mental Health Worker Service</a:t>
            </a:r>
          </a:p>
        </p:txBody>
      </p:sp>
      <p:sp>
        <p:nvSpPr>
          <p:cNvPr id="5" name="Slide Number Placeholder 4">
            <a:extLst>
              <a:ext uri="{FF2B5EF4-FFF2-40B4-BE49-F238E27FC236}">
                <a16:creationId xmlns:a16="http://schemas.microsoft.com/office/drawing/2014/main" id="{F6295D3B-ED69-4059-8D03-15857AD78863}"/>
              </a:ext>
            </a:extLst>
          </p:cNvPr>
          <p:cNvSpPr>
            <a:spLocks noGrp="1"/>
          </p:cNvSpPr>
          <p:nvPr>
            <p:ph type="sldNum" sz="quarter" idx="12"/>
          </p:nvPr>
        </p:nvSpPr>
        <p:spPr/>
        <p:txBody>
          <a:bodyPr/>
          <a:lstStyle/>
          <a:p>
            <a:fld id="{AE0097E3-0399-4932-88E6-C2B16A1A7763}" type="slidenum">
              <a:rPr lang="en-GB" smtClean="0"/>
              <a:t>‹#›</a:t>
            </a:fld>
            <a:endParaRPr lang="en-GB"/>
          </a:p>
        </p:txBody>
      </p:sp>
    </p:spTree>
    <p:extLst>
      <p:ext uri="{BB962C8B-B14F-4D97-AF65-F5344CB8AC3E}">
        <p14:creationId xmlns:p14="http://schemas.microsoft.com/office/powerpoint/2010/main" val="3481290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C9CE41-CE66-4220-8DB7-899A0F9151D9}"/>
              </a:ext>
            </a:extLst>
          </p:cNvPr>
          <p:cNvSpPr>
            <a:spLocks noGrp="1"/>
          </p:cNvSpPr>
          <p:nvPr>
            <p:ph type="dt" sz="half" idx="10"/>
          </p:nvPr>
        </p:nvSpPr>
        <p:spPr/>
        <p:txBody>
          <a:bodyPr/>
          <a:lstStyle/>
          <a:p>
            <a:fld id="{824483BA-1E67-4290-A7CD-A3D4936EB2C6}" type="datetime1">
              <a:rPr lang="en-GB" smtClean="0"/>
              <a:t>05/04/2020</a:t>
            </a:fld>
            <a:endParaRPr lang="en-GB"/>
          </a:p>
        </p:txBody>
      </p:sp>
      <p:sp>
        <p:nvSpPr>
          <p:cNvPr id="3" name="Footer Placeholder 2">
            <a:extLst>
              <a:ext uri="{FF2B5EF4-FFF2-40B4-BE49-F238E27FC236}">
                <a16:creationId xmlns:a16="http://schemas.microsoft.com/office/drawing/2014/main" id="{F72EFAF6-7C46-4E0A-8F94-163B6857D510}"/>
              </a:ext>
            </a:extLst>
          </p:cNvPr>
          <p:cNvSpPr>
            <a:spLocks noGrp="1"/>
          </p:cNvSpPr>
          <p:nvPr>
            <p:ph type="ftr" sz="quarter" idx="11"/>
          </p:nvPr>
        </p:nvSpPr>
        <p:spPr/>
        <p:txBody>
          <a:bodyPr/>
          <a:lstStyle/>
          <a:p>
            <a:r>
              <a:rPr lang="en-GB"/>
              <a:t>Highland Council Psychological Service and Primary Mental Health Worker Service</a:t>
            </a:r>
          </a:p>
        </p:txBody>
      </p:sp>
      <p:sp>
        <p:nvSpPr>
          <p:cNvPr id="4" name="Slide Number Placeholder 3">
            <a:extLst>
              <a:ext uri="{FF2B5EF4-FFF2-40B4-BE49-F238E27FC236}">
                <a16:creationId xmlns:a16="http://schemas.microsoft.com/office/drawing/2014/main" id="{71D2D9B8-3104-4520-8FF6-D41F782A6CD6}"/>
              </a:ext>
            </a:extLst>
          </p:cNvPr>
          <p:cNvSpPr>
            <a:spLocks noGrp="1"/>
          </p:cNvSpPr>
          <p:nvPr>
            <p:ph type="sldNum" sz="quarter" idx="12"/>
          </p:nvPr>
        </p:nvSpPr>
        <p:spPr/>
        <p:txBody>
          <a:bodyPr/>
          <a:lstStyle/>
          <a:p>
            <a:fld id="{AE0097E3-0399-4932-88E6-C2B16A1A7763}" type="slidenum">
              <a:rPr lang="en-GB" smtClean="0"/>
              <a:t>‹#›</a:t>
            </a:fld>
            <a:endParaRPr lang="en-GB"/>
          </a:p>
        </p:txBody>
      </p:sp>
    </p:spTree>
    <p:extLst>
      <p:ext uri="{BB962C8B-B14F-4D97-AF65-F5344CB8AC3E}">
        <p14:creationId xmlns:p14="http://schemas.microsoft.com/office/powerpoint/2010/main" val="1703150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A2988-3797-4D4B-A2CD-1C003936D1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CA9083F-A4BB-4C58-A894-E26527AACA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EFFF82B-4EDD-4174-B680-01235FB7A5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9F7414-5D03-4B58-8A3E-B682CA02D1B4}"/>
              </a:ext>
            </a:extLst>
          </p:cNvPr>
          <p:cNvSpPr>
            <a:spLocks noGrp="1"/>
          </p:cNvSpPr>
          <p:nvPr>
            <p:ph type="dt" sz="half" idx="10"/>
          </p:nvPr>
        </p:nvSpPr>
        <p:spPr/>
        <p:txBody>
          <a:bodyPr/>
          <a:lstStyle/>
          <a:p>
            <a:fld id="{03050A4B-54A6-417D-982E-14FFE6D5B004}" type="datetime1">
              <a:rPr lang="en-GB" smtClean="0"/>
              <a:t>05/04/2020</a:t>
            </a:fld>
            <a:endParaRPr lang="en-GB"/>
          </a:p>
        </p:txBody>
      </p:sp>
      <p:sp>
        <p:nvSpPr>
          <p:cNvPr id="6" name="Footer Placeholder 5">
            <a:extLst>
              <a:ext uri="{FF2B5EF4-FFF2-40B4-BE49-F238E27FC236}">
                <a16:creationId xmlns:a16="http://schemas.microsoft.com/office/drawing/2014/main" id="{0AC6238B-FAB2-41D0-888E-D96DAE582264}"/>
              </a:ext>
            </a:extLst>
          </p:cNvPr>
          <p:cNvSpPr>
            <a:spLocks noGrp="1"/>
          </p:cNvSpPr>
          <p:nvPr>
            <p:ph type="ftr" sz="quarter" idx="11"/>
          </p:nvPr>
        </p:nvSpPr>
        <p:spPr/>
        <p:txBody>
          <a:bodyPr/>
          <a:lstStyle/>
          <a:p>
            <a:r>
              <a:rPr lang="en-GB"/>
              <a:t>Highland Council Psychological Service and Primary Mental Health Worker Service</a:t>
            </a:r>
          </a:p>
        </p:txBody>
      </p:sp>
      <p:sp>
        <p:nvSpPr>
          <p:cNvPr id="7" name="Slide Number Placeholder 6">
            <a:extLst>
              <a:ext uri="{FF2B5EF4-FFF2-40B4-BE49-F238E27FC236}">
                <a16:creationId xmlns:a16="http://schemas.microsoft.com/office/drawing/2014/main" id="{EA729623-57EC-4A5D-855F-8EAE366EE48E}"/>
              </a:ext>
            </a:extLst>
          </p:cNvPr>
          <p:cNvSpPr>
            <a:spLocks noGrp="1"/>
          </p:cNvSpPr>
          <p:nvPr>
            <p:ph type="sldNum" sz="quarter" idx="12"/>
          </p:nvPr>
        </p:nvSpPr>
        <p:spPr/>
        <p:txBody>
          <a:bodyPr/>
          <a:lstStyle/>
          <a:p>
            <a:fld id="{AE0097E3-0399-4932-88E6-C2B16A1A7763}" type="slidenum">
              <a:rPr lang="en-GB" smtClean="0"/>
              <a:t>‹#›</a:t>
            </a:fld>
            <a:endParaRPr lang="en-GB"/>
          </a:p>
        </p:txBody>
      </p:sp>
    </p:spTree>
    <p:extLst>
      <p:ext uri="{BB962C8B-B14F-4D97-AF65-F5344CB8AC3E}">
        <p14:creationId xmlns:p14="http://schemas.microsoft.com/office/powerpoint/2010/main" val="437348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9FD8F-9138-4DEF-A98C-E98F5169CD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4E03965-256E-4CA0-A6A0-7EFC7EB221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C0822FA-76E3-4AFE-8BDC-2A3E1CE5EE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A41DE2C-BD98-4D47-BCD5-75A2CE9CC71E}"/>
              </a:ext>
            </a:extLst>
          </p:cNvPr>
          <p:cNvSpPr>
            <a:spLocks noGrp="1"/>
          </p:cNvSpPr>
          <p:nvPr>
            <p:ph type="dt" sz="half" idx="10"/>
          </p:nvPr>
        </p:nvSpPr>
        <p:spPr/>
        <p:txBody>
          <a:bodyPr/>
          <a:lstStyle/>
          <a:p>
            <a:fld id="{980140DD-290B-42C6-9E32-7C5FE3F18B88}" type="datetime1">
              <a:rPr lang="en-GB" smtClean="0"/>
              <a:t>05/04/2020</a:t>
            </a:fld>
            <a:endParaRPr lang="en-GB"/>
          </a:p>
        </p:txBody>
      </p:sp>
      <p:sp>
        <p:nvSpPr>
          <p:cNvPr id="6" name="Footer Placeholder 5">
            <a:extLst>
              <a:ext uri="{FF2B5EF4-FFF2-40B4-BE49-F238E27FC236}">
                <a16:creationId xmlns:a16="http://schemas.microsoft.com/office/drawing/2014/main" id="{82CA2E7B-569A-4008-BCB9-DCA6BE8FE322}"/>
              </a:ext>
            </a:extLst>
          </p:cNvPr>
          <p:cNvSpPr>
            <a:spLocks noGrp="1"/>
          </p:cNvSpPr>
          <p:nvPr>
            <p:ph type="ftr" sz="quarter" idx="11"/>
          </p:nvPr>
        </p:nvSpPr>
        <p:spPr/>
        <p:txBody>
          <a:bodyPr/>
          <a:lstStyle/>
          <a:p>
            <a:r>
              <a:rPr lang="en-GB"/>
              <a:t>Highland Council Psychological Service and Primary Mental Health Worker Service</a:t>
            </a:r>
          </a:p>
        </p:txBody>
      </p:sp>
      <p:sp>
        <p:nvSpPr>
          <p:cNvPr id="7" name="Slide Number Placeholder 6">
            <a:extLst>
              <a:ext uri="{FF2B5EF4-FFF2-40B4-BE49-F238E27FC236}">
                <a16:creationId xmlns:a16="http://schemas.microsoft.com/office/drawing/2014/main" id="{6E0BCB57-EFAD-4FED-B40C-79F22F5F53F6}"/>
              </a:ext>
            </a:extLst>
          </p:cNvPr>
          <p:cNvSpPr>
            <a:spLocks noGrp="1"/>
          </p:cNvSpPr>
          <p:nvPr>
            <p:ph type="sldNum" sz="quarter" idx="12"/>
          </p:nvPr>
        </p:nvSpPr>
        <p:spPr/>
        <p:txBody>
          <a:bodyPr/>
          <a:lstStyle/>
          <a:p>
            <a:fld id="{AE0097E3-0399-4932-88E6-C2B16A1A7763}" type="slidenum">
              <a:rPr lang="en-GB" smtClean="0"/>
              <a:t>‹#›</a:t>
            </a:fld>
            <a:endParaRPr lang="en-GB"/>
          </a:p>
        </p:txBody>
      </p:sp>
    </p:spTree>
    <p:extLst>
      <p:ext uri="{BB962C8B-B14F-4D97-AF65-F5344CB8AC3E}">
        <p14:creationId xmlns:p14="http://schemas.microsoft.com/office/powerpoint/2010/main" val="3940240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4250F-0A2F-4925-8F32-AB1615823E7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B63EC93-2F53-4EF4-B8A9-663E7D4543B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3B3B5E-B4CA-45F7-A4A8-C93F9D36496B}"/>
              </a:ext>
            </a:extLst>
          </p:cNvPr>
          <p:cNvSpPr>
            <a:spLocks noGrp="1"/>
          </p:cNvSpPr>
          <p:nvPr>
            <p:ph type="dt" sz="half" idx="10"/>
          </p:nvPr>
        </p:nvSpPr>
        <p:spPr/>
        <p:txBody>
          <a:bodyPr/>
          <a:lstStyle/>
          <a:p>
            <a:fld id="{9E249D92-1AD9-47C0-8F39-2DE91B230913}" type="datetime1">
              <a:rPr lang="en-GB" smtClean="0"/>
              <a:t>05/04/2020</a:t>
            </a:fld>
            <a:endParaRPr lang="en-GB"/>
          </a:p>
        </p:txBody>
      </p:sp>
      <p:sp>
        <p:nvSpPr>
          <p:cNvPr id="5" name="Footer Placeholder 4">
            <a:extLst>
              <a:ext uri="{FF2B5EF4-FFF2-40B4-BE49-F238E27FC236}">
                <a16:creationId xmlns:a16="http://schemas.microsoft.com/office/drawing/2014/main" id="{991FB910-4AB6-4D7B-8AFC-5A3D4892337B}"/>
              </a:ext>
            </a:extLst>
          </p:cNvPr>
          <p:cNvSpPr>
            <a:spLocks noGrp="1"/>
          </p:cNvSpPr>
          <p:nvPr>
            <p:ph type="ftr" sz="quarter" idx="11"/>
          </p:nvPr>
        </p:nvSpPr>
        <p:spPr/>
        <p:txBody>
          <a:bodyPr/>
          <a:lstStyle/>
          <a:p>
            <a:r>
              <a:rPr lang="en-GB"/>
              <a:t>Highland Council Psychological Service and Primary Mental Health Worker Service</a:t>
            </a:r>
          </a:p>
        </p:txBody>
      </p:sp>
      <p:sp>
        <p:nvSpPr>
          <p:cNvPr id="6" name="Slide Number Placeholder 5">
            <a:extLst>
              <a:ext uri="{FF2B5EF4-FFF2-40B4-BE49-F238E27FC236}">
                <a16:creationId xmlns:a16="http://schemas.microsoft.com/office/drawing/2014/main" id="{90AE0AF6-06BD-427D-A77C-92794B2495AA}"/>
              </a:ext>
            </a:extLst>
          </p:cNvPr>
          <p:cNvSpPr>
            <a:spLocks noGrp="1"/>
          </p:cNvSpPr>
          <p:nvPr>
            <p:ph type="sldNum" sz="quarter" idx="12"/>
          </p:nvPr>
        </p:nvSpPr>
        <p:spPr/>
        <p:txBody>
          <a:bodyPr/>
          <a:lstStyle/>
          <a:p>
            <a:fld id="{AE0097E3-0399-4932-88E6-C2B16A1A7763}" type="slidenum">
              <a:rPr lang="en-GB" smtClean="0"/>
              <a:t>‹#›</a:t>
            </a:fld>
            <a:endParaRPr lang="en-GB"/>
          </a:p>
        </p:txBody>
      </p:sp>
    </p:spTree>
    <p:extLst>
      <p:ext uri="{BB962C8B-B14F-4D97-AF65-F5344CB8AC3E}">
        <p14:creationId xmlns:p14="http://schemas.microsoft.com/office/powerpoint/2010/main" val="1399688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7963C0-934B-45D4-A0E5-3EB17825B4B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F71E1B1-E6D5-48D6-9D9F-5CF4991142F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D2BEA4-D4B8-4745-B537-A75BC67F6027}"/>
              </a:ext>
            </a:extLst>
          </p:cNvPr>
          <p:cNvSpPr>
            <a:spLocks noGrp="1"/>
          </p:cNvSpPr>
          <p:nvPr>
            <p:ph type="dt" sz="half" idx="10"/>
          </p:nvPr>
        </p:nvSpPr>
        <p:spPr/>
        <p:txBody>
          <a:bodyPr/>
          <a:lstStyle/>
          <a:p>
            <a:fld id="{7FF88909-3750-43C0-88AF-9C5FDA436220}" type="datetime1">
              <a:rPr lang="en-GB" smtClean="0"/>
              <a:t>05/04/2020</a:t>
            </a:fld>
            <a:endParaRPr lang="en-GB"/>
          </a:p>
        </p:txBody>
      </p:sp>
      <p:sp>
        <p:nvSpPr>
          <p:cNvPr id="5" name="Footer Placeholder 4">
            <a:extLst>
              <a:ext uri="{FF2B5EF4-FFF2-40B4-BE49-F238E27FC236}">
                <a16:creationId xmlns:a16="http://schemas.microsoft.com/office/drawing/2014/main" id="{97733607-9DB5-4C86-A09E-12A5E915C2BC}"/>
              </a:ext>
            </a:extLst>
          </p:cNvPr>
          <p:cNvSpPr>
            <a:spLocks noGrp="1"/>
          </p:cNvSpPr>
          <p:nvPr>
            <p:ph type="ftr" sz="quarter" idx="11"/>
          </p:nvPr>
        </p:nvSpPr>
        <p:spPr/>
        <p:txBody>
          <a:bodyPr/>
          <a:lstStyle/>
          <a:p>
            <a:r>
              <a:rPr lang="en-GB"/>
              <a:t>Highland Council Psychological Service and Primary Mental Health Worker Service</a:t>
            </a:r>
          </a:p>
        </p:txBody>
      </p:sp>
      <p:sp>
        <p:nvSpPr>
          <p:cNvPr id="6" name="Slide Number Placeholder 5">
            <a:extLst>
              <a:ext uri="{FF2B5EF4-FFF2-40B4-BE49-F238E27FC236}">
                <a16:creationId xmlns:a16="http://schemas.microsoft.com/office/drawing/2014/main" id="{2DCD3CA2-8156-4F8E-8C44-68395E66EBA1}"/>
              </a:ext>
            </a:extLst>
          </p:cNvPr>
          <p:cNvSpPr>
            <a:spLocks noGrp="1"/>
          </p:cNvSpPr>
          <p:nvPr>
            <p:ph type="sldNum" sz="quarter" idx="12"/>
          </p:nvPr>
        </p:nvSpPr>
        <p:spPr/>
        <p:txBody>
          <a:bodyPr/>
          <a:lstStyle/>
          <a:p>
            <a:fld id="{AE0097E3-0399-4932-88E6-C2B16A1A7763}" type="slidenum">
              <a:rPr lang="en-GB" smtClean="0"/>
              <a:t>‹#›</a:t>
            </a:fld>
            <a:endParaRPr lang="en-GB"/>
          </a:p>
        </p:txBody>
      </p:sp>
    </p:spTree>
    <p:extLst>
      <p:ext uri="{BB962C8B-B14F-4D97-AF65-F5344CB8AC3E}">
        <p14:creationId xmlns:p14="http://schemas.microsoft.com/office/powerpoint/2010/main" val="4278607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15F45C-9FEA-4B7E-BFB0-73C39F628F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57E4D7-45C7-4BED-B988-FEB6FB7BB7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4A8659-C140-4FB0-9F23-AB75BDE219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ADF081-4331-4D27-B01D-F80A4D7BF95E}" type="datetime1">
              <a:rPr lang="en-GB" smtClean="0"/>
              <a:t>05/04/2020</a:t>
            </a:fld>
            <a:endParaRPr lang="en-GB"/>
          </a:p>
        </p:txBody>
      </p:sp>
      <p:sp>
        <p:nvSpPr>
          <p:cNvPr id="5" name="Footer Placeholder 4">
            <a:extLst>
              <a:ext uri="{FF2B5EF4-FFF2-40B4-BE49-F238E27FC236}">
                <a16:creationId xmlns:a16="http://schemas.microsoft.com/office/drawing/2014/main" id="{6E312BAF-7298-473C-9F70-00444C593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Highland Council Psychological Service and Primary Mental Health Worker Service</a:t>
            </a:r>
          </a:p>
        </p:txBody>
      </p:sp>
      <p:sp>
        <p:nvSpPr>
          <p:cNvPr id="6" name="Slide Number Placeholder 5">
            <a:extLst>
              <a:ext uri="{FF2B5EF4-FFF2-40B4-BE49-F238E27FC236}">
                <a16:creationId xmlns:a16="http://schemas.microsoft.com/office/drawing/2014/main" id="{278DB66A-DF6E-423C-9054-0C5F3FADFE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0097E3-0399-4932-88E6-C2B16A1A7763}" type="slidenum">
              <a:rPr lang="en-GB" smtClean="0"/>
              <a:t>‹#›</a:t>
            </a:fld>
            <a:endParaRPr lang="en-GB"/>
          </a:p>
        </p:txBody>
      </p:sp>
    </p:spTree>
    <p:extLst>
      <p:ext uri="{BB962C8B-B14F-4D97-AF65-F5344CB8AC3E}">
        <p14:creationId xmlns:p14="http://schemas.microsoft.com/office/powerpoint/2010/main" val="1047076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dera.ioe.ac.uk/31839/1/inc83-making-the-links-nurture-ACES-and-trauma.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gov.uk/government/publications/covid-19-guidance-for-the-public-on-mental-health-and-wellbeing/guidance-for-the-public-on-the-mental-health-and-wellbeing-aspects-of-coronavirus-covid-19"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acesonlinelearning.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DD4BA-AFFD-4109-984D-F973C7EEA7A7}"/>
              </a:ext>
            </a:extLst>
          </p:cNvPr>
          <p:cNvSpPr>
            <a:spLocks noGrp="1"/>
          </p:cNvSpPr>
          <p:nvPr>
            <p:ph type="ctrTitle"/>
          </p:nvPr>
        </p:nvSpPr>
        <p:spPr>
          <a:xfrm>
            <a:off x="1524000" y="1964268"/>
            <a:ext cx="9144000" cy="2387600"/>
          </a:xfrm>
          <a:solidFill>
            <a:schemeClr val="accent1">
              <a:lumMod val="75000"/>
            </a:schemeClr>
          </a:solidFill>
        </p:spPr>
        <p:txBody>
          <a:bodyPr>
            <a:normAutofit/>
          </a:bodyPr>
          <a:lstStyle/>
          <a:p>
            <a:r>
              <a:rPr lang="en-GB" sz="5400" dirty="0">
                <a:solidFill>
                  <a:schemeClr val="bg1"/>
                </a:solidFill>
              </a:rPr>
              <a:t>Teaching in a Crisis</a:t>
            </a:r>
            <a:br>
              <a:rPr lang="en-GB" sz="5400" dirty="0">
                <a:solidFill>
                  <a:schemeClr val="bg1"/>
                </a:solidFill>
              </a:rPr>
            </a:br>
            <a:endParaRPr lang="en-GB" dirty="0">
              <a:solidFill>
                <a:schemeClr val="bg1"/>
              </a:solidFill>
            </a:endParaRPr>
          </a:p>
        </p:txBody>
      </p:sp>
      <p:sp>
        <p:nvSpPr>
          <p:cNvPr id="3" name="Subtitle 2">
            <a:extLst>
              <a:ext uri="{FF2B5EF4-FFF2-40B4-BE49-F238E27FC236}">
                <a16:creationId xmlns:a16="http://schemas.microsoft.com/office/drawing/2014/main" id="{B5F8538C-992A-4991-A03E-1EB49D655119}"/>
              </a:ext>
            </a:extLst>
          </p:cNvPr>
          <p:cNvSpPr>
            <a:spLocks noGrp="1"/>
          </p:cNvSpPr>
          <p:nvPr>
            <p:ph type="subTitle" idx="1"/>
          </p:nvPr>
        </p:nvSpPr>
        <p:spPr>
          <a:xfrm>
            <a:off x="1524000" y="4585498"/>
            <a:ext cx="9144000" cy="504009"/>
          </a:xfrm>
          <a:ln>
            <a:solidFill>
              <a:schemeClr val="accent1">
                <a:lumMod val="75000"/>
              </a:schemeClr>
            </a:solidFill>
          </a:ln>
        </p:spPr>
        <p:txBody>
          <a:bodyPr>
            <a:normAutofit/>
          </a:bodyPr>
          <a:lstStyle/>
          <a:p>
            <a:r>
              <a:rPr lang="en-GB" dirty="0"/>
              <a:t>Supporting pupils virtually and working from a School Hub</a:t>
            </a:r>
          </a:p>
        </p:txBody>
      </p:sp>
      <p:sp>
        <p:nvSpPr>
          <p:cNvPr id="4" name="Footer Placeholder 3">
            <a:extLst>
              <a:ext uri="{FF2B5EF4-FFF2-40B4-BE49-F238E27FC236}">
                <a16:creationId xmlns:a16="http://schemas.microsoft.com/office/drawing/2014/main" id="{86D15DD7-E5B4-4811-B83A-A27202E3FA8D}"/>
              </a:ext>
            </a:extLst>
          </p:cNvPr>
          <p:cNvSpPr>
            <a:spLocks noGrp="1"/>
          </p:cNvSpPr>
          <p:nvPr>
            <p:ph type="ftr" sz="quarter" idx="11"/>
          </p:nvPr>
        </p:nvSpPr>
        <p:spPr>
          <a:xfrm>
            <a:off x="2955537" y="6167608"/>
            <a:ext cx="6280925" cy="504008"/>
          </a:xfrm>
        </p:spPr>
        <p:txBody>
          <a:bodyPr/>
          <a:lstStyle/>
          <a:p>
            <a:r>
              <a:rPr lang="en-GB" sz="1400" dirty="0"/>
              <a:t>Highland Council Psychological Service and Primary Mental Health Worker Service</a:t>
            </a:r>
          </a:p>
        </p:txBody>
      </p:sp>
      <p:pic>
        <p:nvPicPr>
          <p:cNvPr id="5" name="Picture 4">
            <a:extLst>
              <a:ext uri="{FF2B5EF4-FFF2-40B4-BE49-F238E27FC236}">
                <a16:creationId xmlns:a16="http://schemas.microsoft.com/office/drawing/2014/main" id="{8F63EAEE-04EB-4628-91E4-2080F0A0AEE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012020" y="438388"/>
            <a:ext cx="1802319" cy="1013399"/>
          </a:xfrm>
          <a:prstGeom prst="rect">
            <a:avLst/>
          </a:prstGeom>
          <a:noFill/>
        </p:spPr>
      </p:pic>
    </p:spTree>
    <p:extLst>
      <p:ext uri="{BB962C8B-B14F-4D97-AF65-F5344CB8AC3E}">
        <p14:creationId xmlns:p14="http://schemas.microsoft.com/office/powerpoint/2010/main" val="1177123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9B3A6-C6A8-4B98-AE02-2F493917006B}"/>
              </a:ext>
            </a:extLst>
          </p:cNvPr>
          <p:cNvSpPr>
            <a:spLocks noGrp="1"/>
          </p:cNvSpPr>
          <p:nvPr>
            <p:ph type="title"/>
          </p:nvPr>
        </p:nvSpPr>
        <p:spPr/>
        <p:txBody>
          <a:bodyPr/>
          <a:lstStyle/>
          <a:p>
            <a:r>
              <a:rPr lang="en-GB" dirty="0"/>
              <a:t>Unusual Times</a:t>
            </a:r>
          </a:p>
        </p:txBody>
      </p:sp>
      <p:sp>
        <p:nvSpPr>
          <p:cNvPr id="3" name="Content Placeholder 2">
            <a:extLst>
              <a:ext uri="{FF2B5EF4-FFF2-40B4-BE49-F238E27FC236}">
                <a16:creationId xmlns:a16="http://schemas.microsoft.com/office/drawing/2014/main" id="{9B1DA154-176C-4B7E-B81B-56EF8C9A809A}"/>
              </a:ext>
            </a:extLst>
          </p:cNvPr>
          <p:cNvSpPr>
            <a:spLocks noGrp="1"/>
          </p:cNvSpPr>
          <p:nvPr>
            <p:ph idx="1"/>
          </p:nvPr>
        </p:nvSpPr>
        <p:spPr>
          <a:xfrm>
            <a:off x="838200" y="1427356"/>
            <a:ext cx="10515600" cy="4749607"/>
          </a:xfrm>
        </p:spPr>
        <p:txBody>
          <a:bodyPr>
            <a:normAutofit lnSpcReduction="10000"/>
          </a:bodyPr>
          <a:lstStyle/>
          <a:p>
            <a:pPr marL="0" indent="0">
              <a:buNone/>
            </a:pPr>
            <a:r>
              <a:rPr lang="en-GB" dirty="0"/>
              <a:t>We are in unusual times right now, but must ensure that staff who continue to work with children and young people follow the agreed guidance and policies available within Highland Council.</a:t>
            </a:r>
          </a:p>
          <a:p>
            <a:pPr marL="0" indent="0">
              <a:buNone/>
            </a:pPr>
            <a:endParaRPr lang="en-GB" dirty="0"/>
          </a:p>
          <a:p>
            <a:pPr marL="0" indent="0">
              <a:buNone/>
            </a:pPr>
            <a:r>
              <a:rPr lang="en-GB" dirty="0"/>
              <a:t>This short training module is a summary of some of the key messages provided to staff who work with children and young people. </a:t>
            </a:r>
          </a:p>
          <a:p>
            <a:pPr marL="0" indent="0">
              <a:buNone/>
            </a:pPr>
            <a:endParaRPr lang="en-GB" dirty="0"/>
          </a:p>
          <a:p>
            <a:pPr marL="0" marR="133350" indent="0">
              <a:lnSpc>
                <a:spcPct val="107000"/>
              </a:lnSpc>
              <a:spcBef>
                <a:spcPts val="195"/>
              </a:spcBef>
              <a:buNone/>
            </a:pPr>
            <a:r>
              <a:rPr lang="en-GB" dirty="0"/>
              <a:t>Further information on any of the information contained in this module can be accessed on the </a:t>
            </a:r>
            <a:r>
              <a:rPr lang="en-GB"/>
              <a:t>Education Scotland website </a:t>
            </a:r>
            <a:r>
              <a:rPr lang="en-GB">
                <a:hlinkClick r:id="rId2"/>
              </a:rPr>
              <a:t>https://dera.ioe.ac.uk/31839/1/inc83-making-the-links-nurture-ACES-and-trauma.pdf</a:t>
            </a:r>
            <a:endParaRPr lang="en-GB" dirty="0"/>
          </a:p>
        </p:txBody>
      </p:sp>
      <p:sp>
        <p:nvSpPr>
          <p:cNvPr id="4" name="Footer Placeholder 3">
            <a:extLst>
              <a:ext uri="{FF2B5EF4-FFF2-40B4-BE49-F238E27FC236}">
                <a16:creationId xmlns:a16="http://schemas.microsoft.com/office/drawing/2014/main" id="{01896100-A8F8-49E4-B588-E305E0DF6D46}"/>
              </a:ext>
            </a:extLst>
          </p:cNvPr>
          <p:cNvSpPr>
            <a:spLocks noGrp="1"/>
          </p:cNvSpPr>
          <p:nvPr>
            <p:ph type="ftr" sz="quarter" idx="11"/>
          </p:nvPr>
        </p:nvSpPr>
        <p:spPr>
          <a:xfrm>
            <a:off x="3146502" y="6311900"/>
            <a:ext cx="5395332" cy="501650"/>
          </a:xfrm>
        </p:spPr>
        <p:txBody>
          <a:bodyPr/>
          <a:lstStyle/>
          <a:p>
            <a:r>
              <a:rPr lang="en-GB" dirty="0"/>
              <a:t>Highland Council Psychological Service and Primary Mental Health Worker Service</a:t>
            </a:r>
          </a:p>
        </p:txBody>
      </p:sp>
    </p:spTree>
    <p:extLst>
      <p:ext uri="{BB962C8B-B14F-4D97-AF65-F5344CB8AC3E}">
        <p14:creationId xmlns:p14="http://schemas.microsoft.com/office/powerpoint/2010/main" val="2761119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9D678-2E56-4A43-9405-A3396654CE9E}"/>
              </a:ext>
            </a:extLst>
          </p:cNvPr>
          <p:cNvSpPr>
            <a:spLocks noGrp="1"/>
          </p:cNvSpPr>
          <p:nvPr>
            <p:ph type="title"/>
          </p:nvPr>
        </p:nvSpPr>
        <p:spPr>
          <a:xfrm>
            <a:off x="838200" y="365125"/>
            <a:ext cx="10515600" cy="904875"/>
          </a:xfrm>
        </p:spPr>
        <p:txBody>
          <a:bodyPr/>
          <a:lstStyle/>
          <a:p>
            <a:r>
              <a:rPr lang="en-GB" dirty="0"/>
              <a:t>Managing your Feelings</a:t>
            </a:r>
          </a:p>
        </p:txBody>
      </p:sp>
      <p:sp>
        <p:nvSpPr>
          <p:cNvPr id="3" name="Content Placeholder 2">
            <a:extLst>
              <a:ext uri="{FF2B5EF4-FFF2-40B4-BE49-F238E27FC236}">
                <a16:creationId xmlns:a16="http://schemas.microsoft.com/office/drawing/2014/main" id="{1E312B82-FFFA-43FB-8DA7-8EA485524C7F}"/>
              </a:ext>
            </a:extLst>
          </p:cNvPr>
          <p:cNvSpPr>
            <a:spLocks noGrp="1"/>
          </p:cNvSpPr>
          <p:nvPr>
            <p:ph idx="1"/>
          </p:nvPr>
        </p:nvSpPr>
        <p:spPr>
          <a:xfrm>
            <a:off x="838200" y="1270000"/>
            <a:ext cx="10515600" cy="5588000"/>
          </a:xfrm>
        </p:spPr>
        <p:txBody>
          <a:bodyPr>
            <a:normAutofit fontScale="92500" lnSpcReduction="20000"/>
          </a:bodyPr>
          <a:lstStyle/>
          <a:p>
            <a:r>
              <a:rPr lang="en-GB" dirty="0"/>
              <a:t>The adult is 50% of every interaction with a child/young person, so its important to be honest with yourself about how you feel.</a:t>
            </a:r>
          </a:p>
          <a:p>
            <a:r>
              <a:rPr lang="en-GB" dirty="0"/>
              <a:t>To develop psychological safety and be emotionally available to children and young people, you need to be able to contain their feelings of stress and anxiety.</a:t>
            </a:r>
          </a:p>
          <a:p>
            <a:r>
              <a:rPr lang="en-GB" dirty="0"/>
              <a:t>It is normal to feel worried at this time and to be unsure and unsettled by the changes around us all. Try and control what you can and create some structure and support for yourself.</a:t>
            </a:r>
          </a:p>
          <a:p>
            <a:r>
              <a:rPr lang="en-GB" dirty="0"/>
              <a:t>If you don’t yet feel confident creating on-line resources or engaging through ICT, talk to colleagues. Beg, borrow and steal ideas. We are all learning and people are keen to share.</a:t>
            </a:r>
          </a:p>
          <a:p>
            <a:r>
              <a:rPr lang="en-GB" dirty="0"/>
              <a:t>If you are finding it difficult to cope, give yourself time to process everything and talk with someone. Consider </a:t>
            </a:r>
            <a:r>
              <a:rPr lang="en-GB" u="sng" dirty="0"/>
              <a:t>your</a:t>
            </a:r>
            <a:r>
              <a:rPr lang="en-GB" dirty="0"/>
              <a:t> wellbeing. It’s important.</a:t>
            </a:r>
          </a:p>
          <a:p>
            <a:r>
              <a:rPr lang="en-GB" dirty="0"/>
              <a:t>If you have feelings that are overwhelming you, or are finding it difficult to manage your own stresses, or have underlying mental health needs, talk with your GP and follow the government guidance</a:t>
            </a:r>
            <a:r>
              <a:rPr lang="en-GB" dirty="0">
                <a:hlinkClick r:id="rId2"/>
              </a:rPr>
              <a:t> here</a:t>
            </a:r>
            <a:r>
              <a:rPr lang="en-GB" dirty="0"/>
              <a:t> .</a:t>
            </a:r>
            <a:endParaRPr lang="en-GB" dirty="0">
              <a:solidFill>
                <a:srgbClr val="FF0000"/>
              </a:solidFill>
            </a:endParaRPr>
          </a:p>
        </p:txBody>
      </p:sp>
      <p:sp>
        <p:nvSpPr>
          <p:cNvPr id="4" name="Footer Placeholder 3">
            <a:extLst>
              <a:ext uri="{FF2B5EF4-FFF2-40B4-BE49-F238E27FC236}">
                <a16:creationId xmlns:a16="http://schemas.microsoft.com/office/drawing/2014/main" id="{142FAC30-DF7E-4521-AA37-0DE7EEBADD38}"/>
              </a:ext>
            </a:extLst>
          </p:cNvPr>
          <p:cNvSpPr>
            <a:spLocks noGrp="1"/>
          </p:cNvSpPr>
          <p:nvPr>
            <p:ph type="ftr" sz="quarter" idx="11"/>
          </p:nvPr>
        </p:nvSpPr>
        <p:spPr/>
        <p:txBody>
          <a:bodyPr/>
          <a:lstStyle/>
          <a:p>
            <a:r>
              <a:rPr lang="en-GB" dirty="0"/>
              <a:t>Highland Council Psychological Service and Primary Mental Health Worker Service</a:t>
            </a:r>
          </a:p>
        </p:txBody>
      </p:sp>
    </p:spTree>
    <p:extLst>
      <p:ext uri="{BB962C8B-B14F-4D97-AF65-F5344CB8AC3E}">
        <p14:creationId xmlns:p14="http://schemas.microsoft.com/office/powerpoint/2010/main" val="2790968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EE8BF-AE48-4CB9-B712-B5195B2D6760}"/>
              </a:ext>
            </a:extLst>
          </p:cNvPr>
          <p:cNvSpPr>
            <a:spLocks noGrp="1"/>
          </p:cNvSpPr>
          <p:nvPr>
            <p:ph type="title"/>
          </p:nvPr>
        </p:nvSpPr>
        <p:spPr>
          <a:xfrm>
            <a:off x="838200" y="365126"/>
            <a:ext cx="10515600" cy="820208"/>
          </a:xfrm>
        </p:spPr>
        <p:txBody>
          <a:bodyPr/>
          <a:lstStyle/>
          <a:p>
            <a:r>
              <a:rPr lang="en-GB" dirty="0"/>
              <a:t>How children might feel</a:t>
            </a:r>
          </a:p>
        </p:txBody>
      </p:sp>
      <p:sp>
        <p:nvSpPr>
          <p:cNvPr id="3" name="Content Placeholder 2">
            <a:extLst>
              <a:ext uri="{FF2B5EF4-FFF2-40B4-BE49-F238E27FC236}">
                <a16:creationId xmlns:a16="http://schemas.microsoft.com/office/drawing/2014/main" id="{55FC3662-142F-4981-8D6F-FACBCDCBA8C7}"/>
              </a:ext>
            </a:extLst>
          </p:cNvPr>
          <p:cNvSpPr>
            <a:spLocks noGrp="1"/>
          </p:cNvSpPr>
          <p:nvPr>
            <p:ph idx="1"/>
          </p:nvPr>
        </p:nvSpPr>
        <p:spPr>
          <a:xfrm>
            <a:off x="838200" y="1185334"/>
            <a:ext cx="10515600" cy="5486399"/>
          </a:xfrm>
        </p:spPr>
        <p:txBody>
          <a:bodyPr>
            <a:normAutofit fontScale="92500" lnSpcReduction="20000"/>
          </a:bodyPr>
          <a:lstStyle/>
          <a:p>
            <a:r>
              <a:rPr lang="en-GB" dirty="0"/>
              <a:t>Some children will not be concerned and will be enjoying the opportunities to do things that may be different and more creative.</a:t>
            </a:r>
          </a:p>
          <a:p>
            <a:r>
              <a:rPr lang="en-GB" dirty="0"/>
              <a:t>Some children who found going into a school building challenging, may be more relaxed and now may feel able to access a curriculum and activities appropriate to their age. They may be more engaged.</a:t>
            </a:r>
          </a:p>
          <a:p>
            <a:r>
              <a:rPr lang="en-GB" dirty="0"/>
              <a:t>Some children will have experienced adversity and trauma earlier in their lives or may be living in families that provide little structure or a sense of safety. Your regular contact will be important to them, although they might struggle to get organised to ‘be there’. Their priority will be to feel safe.</a:t>
            </a:r>
          </a:p>
          <a:p>
            <a:r>
              <a:rPr lang="en-GB" dirty="0"/>
              <a:t>Some children may have been just managing with a number of other worries and now might be feeling highly anxious and unsafe. They may have huge concerns from what they are hearing in the news and may not have adults at home who can contain their worries. They need to feel safe.</a:t>
            </a:r>
          </a:p>
          <a:p>
            <a:r>
              <a:rPr lang="en-GB" dirty="0"/>
              <a:t>Some children may be so overwhelmed and feel so unsafe that they will completely withdraw from social contact. It is important to keep trying to connect with them. Raise concerns if you can’t engage them. </a:t>
            </a:r>
          </a:p>
        </p:txBody>
      </p:sp>
      <p:sp>
        <p:nvSpPr>
          <p:cNvPr id="4" name="Footer Placeholder 3">
            <a:extLst>
              <a:ext uri="{FF2B5EF4-FFF2-40B4-BE49-F238E27FC236}">
                <a16:creationId xmlns:a16="http://schemas.microsoft.com/office/drawing/2014/main" id="{E2E06C1D-2B42-4BC5-A25F-5E20A39DDC02}"/>
              </a:ext>
            </a:extLst>
          </p:cNvPr>
          <p:cNvSpPr>
            <a:spLocks noGrp="1"/>
          </p:cNvSpPr>
          <p:nvPr>
            <p:ph type="ftr" sz="quarter" idx="11"/>
          </p:nvPr>
        </p:nvSpPr>
        <p:spPr/>
        <p:txBody>
          <a:bodyPr/>
          <a:lstStyle/>
          <a:p>
            <a:r>
              <a:rPr lang="en-GB"/>
              <a:t>Highland Council Psychological Service and Primary Mental Health Worker Service</a:t>
            </a:r>
          </a:p>
        </p:txBody>
      </p:sp>
    </p:spTree>
    <p:extLst>
      <p:ext uri="{BB962C8B-B14F-4D97-AF65-F5344CB8AC3E}">
        <p14:creationId xmlns:p14="http://schemas.microsoft.com/office/powerpoint/2010/main" val="2645058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763F5-0984-45F8-A374-434233603761}"/>
              </a:ext>
            </a:extLst>
          </p:cNvPr>
          <p:cNvSpPr>
            <a:spLocks noGrp="1"/>
          </p:cNvSpPr>
          <p:nvPr>
            <p:ph type="title"/>
          </p:nvPr>
        </p:nvSpPr>
        <p:spPr>
          <a:xfrm>
            <a:off x="838200" y="365126"/>
            <a:ext cx="10515600" cy="871008"/>
          </a:xfrm>
        </p:spPr>
        <p:txBody>
          <a:bodyPr/>
          <a:lstStyle/>
          <a:p>
            <a:r>
              <a:rPr lang="en-GB" dirty="0"/>
              <a:t>Nurturing Principles</a:t>
            </a:r>
          </a:p>
        </p:txBody>
      </p:sp>
      <p:sp>
        <p:nvSpPr>
          <p:cNvPr id="3" name="Content Placeholder 2">
            <a:extLst>
              <a:ext uri="{FF2B5EF4-FFF2-40B4-BE49-F238E27FC236}">
                <a16:creationId xmlns:a16="http://schemas.microsoft.com/office/drawing/2014/main" id="{403763AA-896C-43EF-BEB9-90CD29C1815F}"/>
              </a:ext>
            </a:extLst>
          </p:cNvPr>
          <p:cNvSpPr>
            <a:spLocks noGrp="1"/>
          </p:cNvSpPr>
          <p:nvPr>
            <p:ph idx="1"/>
          </p:nvPr>
        </p:nvSpPr>
        <p:spPr>
          <a:xfrm>
            <a:off x="838200" y="1524000"/>
            <a:ext cx="10515600" cy="5096933"/>
          </a:xfrm>
        </p:spPr>
        <p:txBody>
          <a:bodyPr>
            <a:normAutofit fontScale="92500" lnSpcReduction="20000"/>
          </a:bodyPr>
          <a:lstStyle/>
          <a:p>
            <a:pPr marL="0" indent="0">
              <a:buNone/>
            </a:pPr>
            <a:r>
              <a:rPr lang="en-GB" dirty="0"/>
              <a:t>1. Children’s learning is understood developmentally </a:t>
            </a:r>
          </a:p>
          <a:p>
            <a:pPr marL="0" indent="0">
              <a:buNone/>
            </a:pPr>
            <a:r>
              <a:rPr lang="en-GB" dirty="0"/>
              <a:t>2. The environment offers a safe base </a:t>
            </a:r>
          </a:p>
          <a:p>
            <a:pPr marL="0" indent="0">
              <a:buNone/>
            </a:pPr>
            <a:r>
              <a:rPr lang="en-GB" dirty="0"/>
              <a:t>3. The importance of nurture for the development of wellbeing </a:t>
            </a:r>
          </a:p>
          <a:p>
            <a:pPr marL="0" indent="0">
              <a:buNone/>
            </a:pPr>
            <a:r>
              <a:rPr lang="en-GB" dirty="0"/>
              <a:t>4. Language is a vital means of communication </a:t>
            </a:r>
          </a:p>
          <a:p>
            <a:pPr marL="0" indent="0">
              <a:buNone/>
            </a:pPr>
            <a:r>
              <a:rPr lang="en-GB" dirty="0"/>
              <a:t>5. All Behaviour is communication </a:t>
            </a:r>
          </a:p>
          <a:p>
            <a:pPr marL="0" indent="0">
              <a:buNone/>
            </a:pPr>
            <a:r>
              <a:rPr lang="en-GB" dirty="0"/>
              <a:t>6. Transitions are important in all lives </a:t>
            </a:r>
          </a:p>
          <a:p>
            <a:endParaRPr lang="en-GB" dirty="0"/>
          </a:p>
          <a:p>
            <a:pPr marL="0" indent="0">
              <a:lnSpc>
                <a:spcPct val="120000"/>
              </a:lnSpc>
              <a:buNone/>
            </a:pPr>
            <a:r>
              <a:rPr lang="en-GB" dirty="0"/>
              <a:t>Support for all children should be based on the nurture principles. These are even more important at times of crisis where children may feel more distressed and are looking to the adults in their lives to contain their worries and to keep them safe. For further information on the Nurture Principals, please see the module on </a:t>
            </a:r>
            <a:r>
              <a:rPr lang="en-GB" b="1" i="1" dirty="0"/>
              <a:t>‘Supporting Nurture in School Hubs’.</a:t>
            </a:r>
          </a:p>
        </p:txBody>
      </p:sp>
      <p:sp>
        <p:nvSpPr>
          <p:cNvPr id="4" name="Footer Placeholder 3">
            <a:extLst>
              <a:ext uri="{FF2B5EF4-FFF2-40B4-BE49-F238E27FC236}">
                <a16:creationId xmlns:a16="http://schemas.microsoft.com/office/drawing/2014/main" id="{A8C97312-6DC5-4F18-A990-A80A6E738571}"/>
              </a:ext>
            </a:extLst>
          </p:cNvPr>
          <p:cNvSpPr>
            <a:spLocks noGrp="1"/>
          </p:cNvSpPr>
          <p:nvPr>
            <p:ph type="ftr" sz="quarter" idx="11"/>
          </p:nvPr>
        </p:nvSpPr>
        <p:spPr/>
        <p:txBody>
          <a:bodyPr/>
          <a:lstStyle/>
          <a:p>
            <a:r>
              <a:rPr lang="en-GB"/>
              <a:t>Highland Council Psychological Service and Primary Mental Health Worker Service</a:t>
            </a:r>
          </a:p>
        </p:txBody>
      </p:sp>
    </p:spTree>
    <p:extLst>
      <p:ext uri="{BB962C8B-B14F-4D97-AF65-F5344CB8AC3E}">
        <p14:creationId xmlns:p14="http://schemas.microsoft.com/office/powerpoint/2010/main" val="1184055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F3606-D131-40C8-A0C8-515C160D71B4}"/>
              </a:ext>
            </a:extLst>
          </p:cNvPr>
          <p:cNvSpPr>
            <a:spLocks noGrp="1"/>
          </p:cNvSpPr>
          <p:nvPr>
            <p:ph type="title"/>
          </p:nvPr>
        </p:nvSpPr>
        <p:spPr>
          <a:xfrm>
            <a:off x="838200" y="253999"/>
            <a:ext cx="10515600" cy="558801"/>
          </a:xfrm>
        </p:spPr>
        <p:txBody>
          <a:bodyPr>
            <a:normAutofit fontScale="90000"/>
          </a:bodyPr>
          <a:lstStyle/>
          <a:p>
            <a:r>
              <a:rPr lang="en-GB" dirty="0"/>
              <a:t>The effect of stress and trauma</a:t>
            </a:r>
          </a:p>
        </p:txBody>
      </p:sp>
      <p:sp>
        <p:nvSpPr>
          <p:cNvPr id="3" name="Content Placeholder 2">
            <a:extLst>
              <a:ext uri="{FF2B5EF4-FFF2-40B4-BE49-F238E27FC236}">
                <a16:creationId xmlns:a16="http://schemas.microsoft.com/office/drawing/2014/main" id="{281F3803-27F3-4C8D-A335-CB5F747DA9EF}"/>
              </a:ext>
            </a:extLst>
          </p:cNvPr>
          <p:cNvSpPr>
            <a:spLocks noGrp="1"/>
          </p:cNvSpPr>
          <p:nvPr>
            <p:ph idx="1"/>
          </p:nvPr>
        </p:nvSpPr>
        <p:spPr>
          <a:xfrm>
            <a:off x="524933" y="812800"/>
            <a:ext cx="11209867" cy="5791201"/>
          </a:xfrm>
        </p:spPr>
        <p:txBody>
          <a:bodyPr>
            <a:normAutofit lnSpcReduction="10000"/>
          </a:bodyPr>
          <a:lstStyle/>
          <a:p>
            <a:r>
              <a:rPr lang="en-GB" dirty="0"/>
              <a:t>Some pupils will already have experienced significant trauma in their lives and it may be helpful to have an understanding of the effects of adversity, toxic stress and trauma on the development of children and young people. A short module is available here: </a:t>
            </a:r>
            <a:r>
              <a:rPr lang="en-GB" u="sng" dirty="0">
                <a:hlinkClick r:id="rId2">
                  <a:extLst>
                    <a:ext uri="{A12FA001-AC4F-418D-AE19-62706E023703}">
                      <ahyp:hlinkClr xmlns:ahyp="http://schemas.microsoft.com/office/drawing/2018/hyperlinkcolor" val="tx"/>
                    </a:ext>
                  </a:extLst>
                </a:hlinkClick>
              </a:rPr>
              <a:t>https://www.acesonlinelearning.com/</a:t>
            </a:r>
            <a:endParaRPr lang="en-GB" u="sng" dirty="0"/>
          </a:p>
          <a:p>
            <a:r>
              <a:rPr lang="en-GB" dirty="0"/>
              <a:t>Trauma in a child may trigger trauma in the adult. Adults need to respond to the child’s developmental age/stage at any particular moment.</a:t>
            </a:r>
          </a:p>
          <a:p>
            <a:r>
              <a:rPr lang="en-GB" sz="2600" dirty="0"/>
              <a:t>Trauma can undermine the development of learning skills and the capacity for creative play which can help children to cope, leading to gaps in development and learning. We need to create psychological safety for children before they can learn.</a:t>
            </a:r>
          </a:p>
          <a:p>
            <a:r>
              <a:rPr lang="en-GB" sz="2600" dirty="0"/>
              <a:t>Children may have developed coping mechanisms in an effort to feel safe and in control, which can be misunderstood. Impulsivity. Hyper-vigilance. Short attention. Higher reactivity to stressors Fight/flight/freeze</a:t>
            </a:r>
          </a:p>
          <a:p>
            <a:r>
              <a:rPr lang="en-GB" sz="2600" dirty="0"/>
              <a:t>Children who have experienced trauma may have difficulty forming relationships with adults and peers and need help to do this. Less effective ‘help seeking’.</a:t>
            </a:r>
          </a:p>
          <a:p>
            <a:endParaRPr lang="en-GB" u="sng" dirty="0"/>
          </a:p>
          <a:p>
            <a:endParaRPr lang="en-GB" dirty="0"/>
          </a:p>
        </p:txBody>
      </p:sp>
      <p:sp>
        <p:nvSpPr>
          <p:cNvPr id="4" name="Footer Placeholder 3">
            <a:extLst>
              <a:ext uri="{FF2B5EF4-FFF2-40B4-BE49-F238E27FC236}">
                <a16:creationId xmlns:a16="http://schemas.microsoft.com/office/drawing/2014/main" id="{66F399F1-B029-465C-97C1-876F4BEC2D27}"/>
              </a:ext>
            </a:extLst>
          </p:cNvPr>
          <p:cNvSpPr>
            <a:spLocks noGrp="1"/>
          </p:cNvSpPr>
          <p:nvPr>
            <p:ph type="ftr" sz="quarter" idx="11"/>
          </p:nvPr>
        </p:nvSpPr>
        <p:spPr/>
        <p:txBody>
          <a:bodyPr/>
          <a:lstStyle/>
          <a:p>
            <a:r>
              <a:rPr lang="en-GB"/>
              <a:t>Highland Council Psychological Service and Primary Mental Health Worker Service</a:t>
            </a:r>
          </a:p>
        </p:txBody>
      </p:sp>
    </p:spTree>
    <p:extLst>
      <p:ext uri="{BB962C8B-B14F-4D97-AF65-F5344CB8AC3E}">
        <p14:creationId xmlns:p14="http://schemas.microsoft.com/office/powerpoint/2010/main" val="3749065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60272-41DF-48F8-A4F9-DF18B54B7F35}"/>
              </a:ext>
            </a:extLst>
          </p:cNvPr>
          <p:cNvSpPr>
            <a:spLocks noGrp="1"/>
          </p:cNvSpPr>
          <p:nvPr>
            <p:ph type="title"/>
          </p:nvPr>
        </p:nvSpPr>
        <p:spPr>
          <a:xfrm>
            <a:off x="838200" y="161926"/>
            <a:ext cx="10515600" cy="735542"/>
          </a:xfrm>
        </p:spPr>
        <p:txBody>
          <a:bodyPr/>
          <a:lstStyle/>
          <a:p>
            <a:r>
              <a:rPr lang="en-GB" dirty="0"/>
              <a:t>The benefits of resilience and how to build it</a:t>
            </a:r>
          </a:p>
        </p:txBody>
      </p:sp>
      <p:sp>
        <p:nvSpPr>
          <p:cNvPr id="3" name="Content Placeholder 2">
            <a:extLst>
              <a:ext uri="{FF2B5EF4-FFF2-40B4-BE49-F238E27FC236}">
                <a16:creationId xmlns:a16="http://schemas.microsoft.com/office/drawing/2014/main" id="{BE672EE4-589C-47DC-8408-1B088322FA4D}"/>
              </a:ext>
            </a:extLst>
          </p:cNvPr>
          <p:cNvSpPr>
            <a:spLocks noGrp="1"/>
          </p:cNvSpPr>
          <p:nvPr>
            <p:ph idx="1"/>
          </p:nvPr>
        </p:nvSpPr>
        <p:spPr>
          <a:xfrm>
            <a:off x="838200" y="897468"/>
            <a:ext cx="10515600" cy="5798605"/>
          </a:xfrm>
        </p:spPr>
        <p:txBody>
          <a:bodyPr>
            <a:normAutofit fontScale="85000" lnSpcReduction="20000"/>
          </a:bodyPr>
          <a:lstStyle/>
          <a:p>
            <a:pPr marL="0" indent="0">
              <a:buNone/>
            </a:pPr>
            <a:r>
              <a:rPr lang="en-GB" dirty="0"/>
              <a:t>The more resilient a child is, the more able they are to mitigate against the influence of past adversity, trauma and current stressors.</a:t>
            </a:r>
          </a:p>
          <a:p>
            <a:pPr marL="0" indent="0">
              <a:buNone/>
            </a:pPr>
            <a:endParaRPr lang="en-GB" dirty="0"/>
          </a:p>
          <a:p>
            <a:pPr marL="0" indent="0">
              <a:buNone/>
            </a:pPr>
            <a:r>
              <a:rPr lang="en-GB" dirty="0"/>
              <a:t>Resilience can be built through:</a:t>
            </a:r>
          </a:p>
          <a:p>
            <a:r>
              <a:rPr lang="en-GB" dirty="0"/>
              <a:t>Good personal relationships and developing social/emotional skills</a:t>
            </a:r>
          </a:p>
          <a:p>
            <a:r>
              <a:rPr lang="en-GB" dirty="0"/>
              <a:t>‘Having a go’ or developing practical/creative/musical skills or interests</a:t>
            </a:r>
          </a:p>
          <a:p>
            <a:r>
              <a:rPr lang="en-GB" dirty="0"/>
              <a:t>Good role models and peer support</a:t>
            </a:r>
          </a:p>
          <a:p>
            <a:r>
              <a:rPr lang="en-GB" dirty="0"/>
              <a:t>Maintaining connections with school</a:t>
            </a:r>
          </a:p>
          <a:p>
            <a:r>
              <a:rPr lang="en-GB" dirty="0"/>
              <a:t>Knowing where to get help in the community if needed</a:t>
            </a:r>
          </a:p>
          <a:p>
            <a:r>
              <a:rPr lang="en-GB" dirty="0"/>
              <a:t>Developing self-help skills </a:t>
            </a:r>
            <a:r>
              <a:rPr lang="en-GB" dirty="0" err="1"/>
              <a:t>ie</a:t>
            </a:r>
            <a:r>
              <a:rPr lang="en-GB" dirty="0"/>
              <a:t> asking for help when required</a:t>
            </a:r>
          </a:p>
          <a:p>
            <a:r>
              <a:rPr lang="en-GB" dirty="0"/>
              <a:t>Participation in sport and activity for both physical, mental and social health</a:t>
            </a:r>
          </a:p>
          <a:p>
            <a:r>
              <a:rPr lang="en-GB" dirty="0"/>
              <a:t>Good family support and engagement</a:t>
            </a:r>
          </a:p>
          <a:p>
            <a:pPr marL="0" indent="0">
              <a:buNone/>
            </a:pPr>
            <a:endParaRPr lang="en-GB" dirty="0"/>
          </a:p>
          <a:p>
            <a:pPr marL="0" indent="0">
              <a:buNone/>
            </a:pPr>
            <a:r>
              <a:rPr lang="en-GB" dirty="0"/>
              <a:t>Anything you do at this time to develop the above skills will collectively help build resilience in children and young people.</a:t>
            </a:r>
          </a:p>
          <a:p>
            <a:pPr marL="0" indent="0">
              <a:buNone/>
            </a:pPr>
            <a:endParaRPr lang="en-GB" dirty="0"/>
          </a:p>
        </p:txBody>
      </p:sp>
      <p:sp>
        <p:nvSpPr>
          <p:cNvPr id="4" name="Footer Placeholder 3">
            <a:extLst>
              <a:ext uri="{FF2B5EF4-FFF2-40B4-BE49-F238E27FC236}">
                <a16:creationId xmlns:a16="http://schemas.microsoft.com/office/drawing/2014/main" id="{95F743C9-AF81-4E56-8061-C97255B6CFC8}"/>
              </a:ext>
            </a:extLst>
          </p:cNvPr>
          <p:cNvSpPr>
            <a:spLocks noGrp="1"/>
          </p:cNvSpPr>
          <p:nvPr>
            <p:ph type="ftr" sz="quarter" idx="11"/>
          </p:nvPr>
        </p:nvSpPr>
        <p:spPr/>
        <p:txBody>
          <a:bodyPr/>
          <a:lstStyle/>
          <a:p>
            <a:r>
              <a:rPr lang="en-GB"/>
              <a:t>Highland Council Psychological Service and Primary Mental Health Worker Service</a:t>
            </a:r>
          </a:p>
        </p:txBody>
      </p:sp>
    </p:spTree>
    <p:extLst>
      <p:ext uri="{BB962C8B-B14F-4D97-AF65-F5344CB8AC3E}">
        <p14:creationId xmlns:p14="http://schemas.microsoft.com/office/powerpoint/2010/main" val="2700780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91F58-4B5C-4CEA-8AB7-AF997BBAD349}"/>
              </a:ext>
            </a:extLst>
          </p:cNvPr>
          <p:cNvSpPr>
            <a:spLocks noGrp="1"/>
          </p:cNvSpPr>
          <p:nvPr>
            <p:ph type="title"/>
          </p:nvPr>
        </p:nvSpPr>
        <p:spPr>
          <a:xfrm>
            <a:off x="838200" y="245533"/>
            <a:ext cx="10515600" cy="435504"/>
          </a:xfrm>
        </p:spPr>
        <p:txBody>
          <a:bodyPr>
            <a:normAutofit fontScale="90000"/>
          </a:bodyPr>
          <a:lstStyle/>
          <a:p>
            <a:r>
              <a:rPr lang="en-GB" dirty="0"/>
              <a:t>How to engage with others who may be distressed</a:t>
            </a:r>
          </a:p>
        </p:txBody>
      </p:sp>
      <p:sp>
        <p:nvSpPr>
          <p:cNvPr id="3" name="Content Placeholder 2">
            <a:extLst>
              <a:ext uri="{FF2B5EF4-FFF2-40B4-BE49-F238E27FC236}">
                <a16:creationId xmlns:a16="http://schemas.microsoft.com/office/drawing/2014/main" id="{E4E6328D-302C-46F6-BA52-DF292E3FAE36}"/>
              </a:ext>
            </a:extLst>
          </p:cNvPr>
          <p:cNvSpPr>
            <a:spLocks noGrp="1"/>
          </p:cNvSpPr>
          <p:nvPr>
            <p:ph idx="1"/>
          </p:nvPr>
        </p:nvSpPr>
        <p:spPr>
          <a:xfrm>
            <a:off x="254000" y="703791"/>
            <a:ext cx="11684000" cy="5908675"/>
          </a:xfrm>
        </p:spPr>
        <p:txBody>
          <a:bodyPr>
            <a:normAutofit fontScale="77500" lnSpcReduction="20000"/>
          </a:bodyPr>
          <a:lstStyle/>
          <a:p>
            <a:r>
              <a:rPr lang="en-GB" sz="3100" dirty="0"/>
              <a:t>Foster a feeling of safety. Remain calm and contain their feelings. Talk about the current situation. Use facts. It’s OK not to feel OK just now for both yourself and the children, so keeping a focus on what you CAN control is important.</a:t>
            </a:r>
          </a:p>
          <a:p>
            <a:r>
              <a:rPr lang="en-GB" sz="3100" dirty="0"/>
              <a:t>Take a developmental approach – start from where they are and build on that. Children will often behave as they would have done at a younger age. Start from there.</a:t>
            </a:r>
          </a:p>
          <a:p>
            <a:r>
              <a:rPr lang="en-GB" sz="3100" dirty="0"/>
              <a:t>Get to know them better, talk about things unrelated to school – hobbies, interests etc.</a:t>
            </a:r>
          </a:p>
          <a:p>
            <a:r>
              <a:rPr lang="en-GB" sz="3100" dirty="0"/>
              <a:t>Build trust – be predictable, consistent and reliable. Don’t let them down – even virtually.</a:t>
            </a:r>
          </a:p>
          <a:p>
            <a:r>
              <a:rPr lang="en-GB" sz="3100" dirty="0"/>
              <a:t>If you are physically in the same space, build in purposeful breaks. Having downtime when getting angry might allow the anger to build. Make these cognitive distractions/thought breaks. Use the analogy of changing the channel. Older pupils could do some trivia/quiz activity for a few minutes in an area of interest.</a:t>
            </a:r>
          </a:p>
          <a:p>
            <a:r>
              <a:rPr lang="en-GB" sz="3100" dirty="0"/>
              <a:t>Give supportive feedback to reduce negative thinking. Praise effort and skill rather than the end product. Give ‘room for improvement’ sandwiched between 2 positive comments.</a:t>
            </a:r>
          </a:p>
          <a:p>
            <a:r>
              <a:rPr lang="en-GB" sz="3100" dirty="0"/>
              <a:t>Recognise areas of strength – feedback competencies on a regular basis. This will help them develop a more accurate self narrative. Show you like them for who they are, not just what they do. This is even more important when teaching online/virtually.</a:t>
            </a:r>
          </a:p>
          <a:p>
            <a:r>
              <a:rPr lang="en-GB" sz="3100" dirty="0"/>
              <a:t>All behaviour is communication (yours and theirs). Ignoring students when they ‘misbehave’ can trigger feelings of neglect and abandonment. Ignore the behaviour, not the pupil. At these times validate their feelings, name the feeling and show empathy.</a:t>
            </a:r>
          </a:p>
          <a:p>
            <a:endParaRPr lang="en-GB" dirty="0"/>
          </a:p>
        </p:txBody>
      </p:sp>
      <p:sp>
        <p:nvSpPr>
          <p:cNvPr id="4" name="Footer Placeholder 3">
            <a:extLst>
              <a:ext uri="{FF2B5EF4-FFF2-40B4-BE49-F238E27FC236}">
                <a16:creationId xmlns:a16="http://schemas.microsoft.com/office/drawing/2014/main" id="{7B222F3C-6180-401C-A730-A9542BE35343}"/>
              </a:ext>
            </a:extLst>
          </p:cNvPr>
          <p:cNvSpPr>
            <a:spLocks noGrp="1"/>
          </p:cNvSpPr>
          <p:nvPr>
            <p:ph type="ftr" sz="quarter" idx="11"/>
          </p:nvPr>
        </p:nvSpPr>
        <p:spPr>
          <a:xfrm>
            <a:off x="3615267" y="6484408"/>
            <a:ext cx="5359400" cy="256116"/>
          </a:xfrm>
        </p:spPr>
        <p:txBody>
          <a:bodyPr/>
          <a:lstStyle/>
          <a:p>
            <a:r>
              <a:rPr lang="en-GB" dirty="0"/>
              <a:t>Highland Council Psychological Service and Primary Mental Health Worker Service</a:t>
            </a:r>
          </a:p>
        </p:txBody>
      </p:sp>
    </p:spTree>
    <p:extLst>
      <p:ext uri="{BB962C8B-B14F-4D97-AF65-F5344CB8AC3E}">
        <p14:creationId xmlns:p14="http://schemas.microsoft.com/office/powerpoint/2010/main" val="194899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0C60E-16AA-49F1-BBFB-4E0DC9A03086}"/>
              </a:ext>
            </a:extLst>
          </p:cNvPr>
          <p:cNvSpPr>
            <a:spLocks noGrp="1"/>
          </p:cNvSpPr>
          <p:nvPr>
            <p:ph type="title"/>
          </p:nvPr>
        </p:nvSpPr>
        <p:spPr>
          <a:xfrm>
            <a:off x="838200" y="136525"/>
            <a:ext cx="10515600" cy="540808"/>
          </a:xfrm>
        </p:spPr>
        <p:txBody>
          <a:bodyPr>
            <a:normAutofit fontScale="90000"/>
          </a:bodyPr>
          <a:lstStyle/>
          <a:p>
            <a:r>
              <a:rPr lang="en-GB" dirty="0"/>
              <a:t>Some ideas from Andy Hargreaves</a:t>
            </a:r>
          </a:p>
        </p:txBody>
      </p:sp>
      <p:sp>
        <p:nvSpPr>
          <p:cNvPr id="3" name="Content Placeholder 2">
            <a:extLst>
              <a:ext uri="{FF2B5EF4-FFF2-40B4-BE49-F238E27FC236}">
                <a16:creationId xmlns:a16="http://schemas.microsoft.com/office/drawing/2014/main" id="{B4AD6128-4FBC-4B34-B129-485060FE2A42}"/>
              </a:ext>
            </a:extLst>
          </p:cNvPr>
          <p:cNvSpPr>
            <a:spLocks noGrp="1"/>
          </p:cNvSpPr>
          <p:nvPr>
            <p:ph idx="1"/>
          </p:nvPr>
        </p:nvSpPr>
        <p:spPr>
          <a:xfrm>
            <a:off x="228600" y="803804"/>
            <a:ext cx="11734800" cy="5815542"/>
          </a:xfrm>
        </p:spPr>
        <p:txBody>
          <a:bodyPr>
            <a:normAutofit fontScale="77500" lnSpcReduction="20000"/>
          </a:bodyPr>
          <a:lstStyle/>
          <a:p>
            <a:r>
              <a:rPr lang="en-GB" dirty="0"/>
              <a:t>The most important thing in the next two months is not keeping up, step-by-step, with a prescribed curriculum, but keeping children engaged with learning and the idea of learning. </a:t>
            </a:r>
          </a:p>
          <a:p>
            <a:r>
              <a:rPr lang="en-GB" dirty="0"/>
              <a:t>This could be a chance to engage in wider learning, make up stories, memorise epic poems, sing karaoke with YouTube, make things, play outside, write letters (on paper) to friends they can’t have playdates or get-togethers with, etc. </a:t>
            </a:r>
          </a:p>
          <a:p>
            <a:r>
              <a:rPr lang="en-GB" dirty="0"/>
              <a:t>Starting another interest while they’ve time will not only occupy them now, it will impress their friends later.</a:t>
            </a:r>
          </a:p>
          <a:p>
            <a:r>
              <a:rPr lang="en-GB" dirty="0"/>
              <a:t>Make Covid-19 an opportunity for learning and not just an interruption to it. Make it the subject of a project in Maths, history, politics, geography etc.</a:t>
            </a:r>
          </a:p>
          <a:p>
            <a:r>
              <a:rPr lang="en-GB" dirty="0"/>
              <a:t>Get materials to parents that don’t have them and concentrate your resources and time on children who need it most </a:t>
            </a:r>
          </a:p>
          <a:p>
            <a:r>
              <a:rPr lang="en-GB" dirty="0"/>
              <a:t>Be empathetic and supportive towards parents and about what they have to cope with now. The most important thing in stressed families is making children feel loved, safe and reassured, not dong worksheets.</a:t>
            </a:r>
          </a:p>
          <a:p>
            <a:r>
              <a:rPr lang="en-GB" dirty="0"/>
              <a:t>Value play – indoor or outdoor play is essential learning.</a:t>
            </a:r>
          </a:p>
          <a:p>
            <a:r>
              <a:rPr lang="en-GB" dirty="0"/>
              <a:t>You’ll be anxious about those children for whom home is not usually a safe haven – you will not be able to ensure all children are safe. You have a part to play in this, but it is not solely your responsibility. Look after your own wellbeing. Then you will be more emotionally available to support them.</a:t>
            </a:r>
          </a:p>
          <a:p>
            <a:r>
              <a:rPr lang="en-GB" dirty="0"/>
              <a:t>Keep up the collaborative professionalism. Develop your skills and keep learning.</a:t>
            </a:r>
            <a:endParaRPr lang="en-GB" b="1" dirty="0"/>
          </a:p>
          <a:p>
            <a:endParaRPr lang="en-GB" dirty="0"/>
          </a:p>
        </p:txBody>
      </p:sp>
      <p:sp>
        <p:nvSpPr>
          <p:cNvPr id="4" name="Footer Placeholder 3">
            <a:extLst>
              <a:ext uri="{FF2B5EF4-FFF2-40B4-BE49-F238E27FC236}">
                <a16:creationId xmlns:a16="http://schemas.microsoft.com/office/drawing/2014/main" id="{9F4C250B-9059-48C2-BB69-232194117C11}"/>
              </a:ext>
            </a:extLst>
          </p:cNvPr>
          <p:cNvSpPr>
            <a:spLocks noGrp="1"/>
          </p:cNvSpPr>
          <p:nvPr>
            <p:ph type="ftr" sz="quarter" idx="11"/>
          </p:nvPr>
        </p:nvSpPr>
        <p:spPr>
          <a:xfrm>
            <a:off x="3208866" y="6517216"/>
            <a:ext cx="5528733" cy="321733"/>
          </a:xfrm>
        </p:spPr>
        <p:txBody>
          <a:bodyPr/>
          <a:lstStyle/>
          <a:p>
            <a:r>
              <a:rPr lang="en-GB" dirty="0"/>
              <a:t>Highland Council Psychological Service and Primary Mental Health Worker Service</a:t>
            </a:r>
          </a:p>
        </p:txBody>
      </p:sp>
    </p:spTree>
    <p:extLst>
      <p:ext uri="{BB962C8B-B14F-4D97-AF65-F5344CB8AC3E}">
        <p14:creationId xmlns:p14="http://schemas.microsoft.com/office/powerpoint/2010/main" val="2343150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9A70-B3F4-45EA-BF73-9CF68C17C489}"/>
              </a:ext>
            </a:extLst>
          </p:cNvPr>
          <p:cNvSpPr>
            <a:spLocks noGrp="1"/>
          </p:cNvSpPr>
          <p:nvPr>
            <p:ph type="title"/>
          </p:nvPr>
        </p:nvSpPr>
        <p:spPr>
          <a:xfrm>
            <a:off x="838200" y="365126"/>
            <a:ext cx="10515600" cy="718608"/>
          </a:xfrm>
        </p:spPr>
        <p:txBody>
          <a:bodyPr/>
          <a:lstStyle/>
          <a:p>
            <a:r>
              <a:rPr lang="en-GB" dirty="0"/>
              <a:t>Self Reflection</a:t>
            </a:r>
          </a:p>
        </p:txBody>
      </p:sp>
      <p:sp>
        <p:nvSpPr>
          <p:cNvPr id="3" name="Content Placeholder 2">
            <a:extLst>
              <a:ext uri="{FF2B5EF4-FFF2-40B4-BE49-F238E27FC236}">
                <a16:creationId xmlns:a16="http://schemas.microsoft.com/office/drawing/2014/main" id="{824400E0-D946-4938-967C-2B48F10E9D9D}"/>
              </a:ext>
            </a:extLst>
          </p:cNvPr>
          <p:cNvSpPr>
            <a:spLocks noGrp="1"/>
          </p:cNvSpPr>
          <p:nvPr>
            <p:ph idx="1"/>
          </p:nvPr>
        </p:nvSpPr>
        <p:spPr>
          <a:xfrm>
            <a:off x="440267" y="1473200"/>
            <a:ext cx="11294533" cy="4826000"/>
          </a:xfrm>
        </p:spPr>
        <p:txBody>
          <a:bodyPr>
            <a:noAutofit/>
          </a:bodyPr>
          <a:lstStyle/>
          <a:p>
            <a:r>
              <a:rPr lang="en-GB" sz="3600" dirty="0"/>
              <a:t>How confident are you supporting children when they are distressed? Are you comfortable just being with them, rather than doing things to them?</a:t>
            </a:r>
          </a:p>
          <a:p>
            <a:r>
              <a:rPr lang="en-GB" sz="3600" dirty="0"/>
              <a:t>Children and young children can’t learn if they don’t feel safe. What changes can you make to help them feel safe?</a:t>
            </a:r>
          </a:p>
          <a:p>
            <a:r>
              <a:rPr lang="en-GB" sz="3600" dirty="0"/>
              <a:t>How can you help ‘switch the channel’ when someone is upset?</a:t>
            </a:r>
          </a:p>
          <a:p>
            <a:r>
              <a:rPr lang="en-GB" sz="3600" dirty="0"/>
              <a:t>Share and exchange ideas about what works with a pupil – different things will work for different people.</a:t>
            </a:r>
          </a:p>
        </p:txBody>
      </p:sp>
      <p:sp>
        <p:nvSpPr>
          <p:cNvPr id="4" name="Footer Placeholder 3">
            <a:extLst>
              <a:ext uri="{FF2B5EF4-FFF2-40B4-BE49-F238E27FC236}">
                <a16:creationId xmlns:a16="http://schemas.microsoft.com/office/drawing/2014/main" id="{37956C45-FD43-454C-AA8B-49B7AC69CD83}"/>
              </a:ext>
            </a:extLst>
          </p:cNvPr>
          <p:cNvSpPr>
            <a:spLocks noGrp="1"/>
          </p:cNvSpPr>
          <p:nvPr>
            <p:ph type="ftr" sz="quarter" idx="11"/>
          </p:nvPr>
        </p:nvSpPr>
        <p:spPr/>
        <p:txBody>
          <a:bodyPr/>
          <a:lstStyle/>
          <a:p>
            <a:r>
              <a:rPr lang="en-GB"/>
              <a:t>Highland Council Psychological Service and Primary Mental Health Worker Service</a:t>
            </a:r>
          </a:p>
        </p:txBody>
      </p:sp>
    </p:spTree>
    <p:extLst>
      <p:ext uri="{BB962C8B-B14F-4D97-AF65-F5344CB8AC3E}">
        <p14:creationId xmlns:p14="http://schemas.microsoft.com/office/powerpoint/2010/main" val="26935856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242</TotalTime>
  <Words>1359</Words>
  <Application>Microsoft Office PowerPoint</Application>
  <PresentationFormat>Widescreen</PresentationFormat>
  <Paragraphs>85</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Teaching in a Crisis </vt:lpstr>
      <vt:lpstr>Unusual Times</vt:lpstr>
      <vt:lpstr>Managing your Feelings</vt:lpstr>
      <vt:lpstr>How children might feel</vt:lpstr>
      <vt:lpstr>Nurturing Principles</vt:lpstr>
      <vt:lpstr>The effect of stress and trauma</vt:lpstr>
      <vt:lpstr>The benefits of resilience and how to build it</vt:lpstr>
      <vt:lpstr>How to engage with others who may be distressed</vt:lpstr>
      <vt:lpstr>Some ideas from Andy Hargreaves</vt:lpstr>
      <vt:lpstr>Self Reflection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in a Crisis</dc:title>
  <dc:creator>Bernadette Cairns</dc:creator>
  <cp:lastModifiedBy>Bernadette Cairns</cp:lastModifiedBy>
  <cp:revision>21</cp:revision>
  <dcterms:created xsi:type="dcterms:W3CDTF">2020-04-03T10:10:15Z</dcterms:created>
  <dcterms:modified xsi:type="dcterms:W3CDTF">2020-04-05T19:57:43Z</dcterms:modified>
</cp:coreProperties>
</file>