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6" r:id="rId5"/>
    <p:sldId id="405" r:id="rId6"/>
    <p:sldId id="406" r:id="rId7"/>
    <p:sldId id="376" r:id="rId8"/>
    <p:sldId id="355" r:id="rId9"/>
    <p:sldId id="321" r:id="rId10"/>
    <p:sldId id="379" r:id="rId11"/>
    <p:sldId id="315" r:id="rId12"/>
    <p:sldId id="300" r:id="rId13"/>
    <p:sldId id="268" r:id="rId14"/>
    <p:sldId id="275" r:id="rId15"/>
    <p:sldId id="319" r:id="rId16"/>
    <p:sldId id="257" r:id="rId17"/>
    <p:sldId id="260" r:id="rId18"/>
    <p:sldId id="403" r:id="rId19"/>
    <p:sldId id="402" r:id="rId20"/>
    <p:sldId id="404" r:id="rId21"/>
    <p:sldId id="394" r:id="rId22"/>
    <p:sldId id="395" r:id="rId23"/>
    <p:sldId id="396" r:id="rId24"/>
    <p:sldId id="337" r:id="rId25"/>
    <p:sldId id="339" r:id="rId26"/>
    <p:sldId id="336" r:id="rId27"/>
    <p:sldId id="340" r:id="rId28"/>
    <p:sldId id="341" r:id="rId29"/>
    <p:sldId id="298" r:id="rId30"/>
    <p:sldId id="407" r:id="rId31"/>
    <p:sldId id="381" r:id="rId32"/>
    <p:sldId id="296" r:id="rId33"/>
    <p:sldId id="34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3" autoAdjust="0"/>
    <p:restoredTop sz="61804" autoAdjust="0"/>
  </p:normalViewPr>
  <p:slideViewPr>
    <p:cSldViewPr snapToGrid="0">
      <p:cViewPr varScale="1">
        <p:scale>
          <a:sx n="43" d="100"/>
          <a:sy n="43" d="100"/>
        </p:scale>
        <p:origin x="62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6F43B8-2778-4D9F-A1BE-5BD77CFC766E}"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GB"/>
        </a:p>
      </dgm:t>
    </dgm:pt>
    <dgm:pt modelId="{58BCE3A2-9A9B-4895-86E8-5272A0F0DB6C}">
      <dgm:prSet phldrT="[Text]"/>
      <dgm:spPr/>
      <dgm:t>
        <a:bodyPr/>
        <a:lstStyle/>
        <a:p>
          <a:r>
            <a:rPr lang="en-GB" dirty="0"/>
            <a:t>Positive</a:t>
          </a:r>
        </a:p>
      </dgm:t>
    </dgm:pt>
    <dgm:pt modelId="{43D0251E-1E25-4D6B-8506-066E2F7D8DB8}" type="parTrans" cxnId="{9B63458C-E8CC-4CEC-8DA2-B2F31B0F1A98}">
      <dgm:prSet/>
      <dgm:spPr/>
      <dgm:t>
        <a:bodyPr/>
        <a:lstStyle/>
        <a:p>
          <a:endParaRPr lang="en-GB"/>
        </a:p>
      </dgm:t>
    </dgm:pt>
    <dgm:pt modelId="{D48C1DC9-2199-4866-BC09-2958F0628CA9}" type="sibTrans" cxnId="{9B63458C-E8CC-4CEC-8DA2-B2F31B0F1A98}">
      <dgm:prSet/>
      <dgm:spPr/>
      <dgm:t>
        <a:bodyPr/>
        <a:lstStyle/>
        <a:p>
          <a:endParaRPr lang="en-GB"/>
        </a:p>
      </dgm:t>
    </dgm:pt>
    <dgm:pt modelId="{BA36EE11-B6BB-4316-8609-E4EA1A2AE0D0}">
      <dgm:prSet phldrT="[Text]"/>
      <dgm:spPr/>
      <dgm:t>
        <a:bodyPr/>
        <a:lstStyle/>
        <a:p>
          <a:r>
            <a:rPr lang="en-GB" dirty="0"/>
            <a:t>Brief increases in heart rate, mild elevations in stress hormone levels</a:t>
          </a:r>
        </a:p>
      </dgm:t>
    </dgm:pt>
    <dgm:pt modelId="{ECC65D72-2116-428F-87B4-5BA43D943223}" type="parTrans" cxnId="{233B0BF4-4F54-4CB1-8356-03832EABE586}">
      <dgm:prSet/>
      <dgm:spPr/>
      <dgm:t>
        <a:bodyPr/>
        <a:lstStyle/>
        <a:p>
          <a:endParaRPr lang="en-GB"/>
        </a:p>
      </dgm:t>
    </dgm:pt>
    <dgm:pt modelId="{D08F80BF-943B-41C5-BE5C-E8DF2C7A438B}" type="sibTrans" cxnId="{233B0BF4-4F54-4CB1-8356-03832EABE586}">
      <dgm:prSet/>
      <dgm:spPr/>
      <dgm:t>
        <a:bodyPr/>
        <a:lstStyle/>
        <a:p>
          <a:endParaRPr lang="en-GB"/>
        </a:p>
      </dgm:t>
    </dgm:pt>
    <dgm:pt modelId="{84A656A6-3F9E-45A1-8305-5427C5B72F43}">
      <dgm:prSet phldrT="[Text]"/>
      <dgm:spPr/>
      <dgm:t>
        <a:bodyPr/>
        <a:lstStyle/>
        <a:p>
          <a:r>
            <a:rPr lang="en-GB" dirty="0"/>
            <a:t>Tolerable</a:t>
          </a:r>
        </a:p>
      </dgm:t>
    </dgm:pt>
    <dgm:pt modelId="{D81838B9-C11B-4443-844F-D07744F8C3C8}" type="parTrans" cxnId="{4E61D002-866C-4D13-A46C-1FDDA3430B71}">
      <dgm:prSet/>
      <dgm:spPr/>
      <dgm:t>
        <a:bodyPr/>
        <a:lstStyle/>
        <a:p>
          <a:endParaRPr lang="en-GB"/>
        </a:p>
      </dgm:t>
    </dgm:pt>
    <dgm:pt modelId="{11013AFB-7BA3-4F5B-8A32-8F5AA2D26599}" type="sibTrans" cxnId="{4E61D002-866C-4D13-A46C-1FDDA3430B71}">
      <dgm:prSet/>
      <dgm:spPr/>
      <dgm:t>
        <a:bodyPr/>
        <a:lstStyle/>
        <a:p>
          <a:endParaRPr lang="en-GB"/>
        </a:p>
      </dgm:t>
    </dgm:pt>
    <dgm:pt modelId="{14C0EF42-DC7A-4A76-8DFF-8770C3F5CC58}">
      <dgm:prSet phldrT="[Text]"/>
      <dgm:spPr/>
      <dgm:t>
        <a:bodyPr/>
        <a:lstStyle/>
        <a:p>
          <a:r>
            <a:rPr lang="en-GB" dirty="0"/>
            <a:t>Serious, temporary stress response, buffered by supportive relationships</a:t>
          </a:r>
        </a:p>
      </dgm:t>
    </dgm:pt>
    <dgm:pt modelId="{7FA83CDF-F1D5-40A3-89FA-D5B8ED3B6879}" type="parTrans" cxnId="{0059D7F6-681F-437E-B569-E6D2553FDFCD}">
      <dgm:prSet/>
      <dgm:spPr/>
      <dgm:t>
        <a:bodyPr/>
        <a:lstStyle/>
        <a:p>
          <a:endParaRPr lang="en-GB"/>
        </a:p>
      </dgm:t>
    </dgm:pt>
    <dgm:pt modelId="{81385128-549F-435B-AC20-D64E0753FBB8}" type="sibTrans" cxnId="{0059D7F6-681F-437E-B569-E6D2553FDFCD}">
      <dgm:prSet/>
      <dgm:spPr/>
      <dgm:t>
        <a:bodyPr/>
        <a:lstStyle/>
        <a:p>
          <a:endParaRPr lang="en-GB"/>
        </a:p>
      </dgm:t>
    </dgm:pt>
    <dgm:pt modelId="{6FF0EEB1-34F4-41F5-B945-924CEFB08D31}">
      <dgm:prSet phldrT="[Text]"/>
      <dgm:spPr/>
      <dgm:t>
        <a:bodyPr/>
        <a:lstStyle/>
        <a:p>
          <a:r>
            <a:rPr lang="en-GB" dirty="0"/>
            <a:t>Toxic</a:t>
          </a:r>
        </a:p>
      </dgm:t>
    </dgm:pt>
    <dgm:pt modelId="{32C2E711-9F83-4EB8-8200-54C7F62DEE0A}" type="parTrans" cxnId="{D31C38C3-D0B7-4682-BAFD-F136CB93705D}">
      <dgm:prSet/>
      <dgm:spPr/>
      <dgm:t>
        <a:bodyPr/>
        <a:lstStyle/>
        <a:p>
          <a:endParaRPr lang="en-GB"/>
        </a:p>
      </dgm:t>
    </dgm:pt>
    <dgm:pt modelId="{63EC6D70-973E-4663-BE21-7F9F005AACBC}" type="sibTrans" cxnId="{D31C38C3-D0B7-4682-BAFD-F136CB93705D}">
      <dgm:prSet/>
      <dgm:spPr/>
      <dgm:t>
        <a:bodyPr/>
        <a:lstStyle/>
        <a:p>
          <a:endParaRPr lang="en-GB"/>
        </a:p>
      </dgm:t>
    </dgm:pt>
    <dgm:pt modelId="{885C3F8D-622C-4C01-B822-A898308F6735}">
      <dgm:prSet phldrT="[Text]"/>
      <dgm:spPr/>
      <dgm:t>
        <a:bodyPr/>
        <a:lstStyle/>
        <a:p>
          <a:r>
            <a:rPr lang="en-GB" dirty="0"/>
            <a:t>Prolonged activation of stress response systems in the absence of protective relationships</a:t>
          </a:r>
        </a:p>
      </dgm:t>
    </dgm:pt>
    <dgm:pt modelId="{1ACEB2A3-0E96-4042-909B-304B3186FC9A}" type="parTrans" cxnId="{AD4B428A-92CB-4305-BC3D-C60868184119}">
      <dgm:prSet/>
      <dgm:spPr/>
      <dgm:t>
        <a:bodyPr/>
        <a:lstStyle/>
        <a:p>
          <a:endParaRPr lang="en-GB"/>
        </a:p>
      </dgm:t>
    </dgm:pt>
    <dgm:pt modelId="{7C7B37B7-52C1-47FA-A532-EFB6D0872C9E}" type="sibTrans" cxnId="{AD4B428A-92CB-4305-BC3D-C60868184119}">
      <dgm:prSet/>
      <dgm:spPr/>
      <dgm:t>
        <a:bodyPr/>
        <a:lstStyle/>
        <a:p>
          <a:endParaRPr lang="en-GB"/>
        </a:p>
      </dgm:t>
    </dgm:pt>
    <dgm:pt modelId="{494502F8-A5E1-4967-A321-64FAD5E4FDAA}" type="pres">
      <dgm:prSet presAssocID="{DE6F43B8-2778-4D9F-A1BE-5BD77CFC766E}" presName="Name0" presStyleCnt="0">
        <dgm:presLayoutVars>
          <dgm:chMax/>
          <dgm:chPref/>
          <dgm:dir/>
        </dgm:presLayoutVars>
      </dgm:prSet>
      <dgm:spPr/>
    </dgm:pt>
    <dgm:pt modelId="{DDEB4C79-C5A6-4E00-BB20-8207FACB7928}" type="pres">
      <dgm:prSet presAssocID="{58BCE3A2-9A9B-4895-86E8-5272A0F0DB6C}" presName="parenttextcomposite" presStyleCnt="0"/>
      <dgm:spPr/>
    </dgm:pt>
    <dgm:pt modelId="{86F1DFCB-43F1-489C-9AD2-12135764183E}" type="pres">
      <dgm:prSet presAssocID="{58BCE3A2-9A9B-4895-86E8-5272A0F0DB6C}" presName="parenttext" presStyleLbl="revTx" presStyleIdx="0" presStyleCnt="3">
        <dgm:presLayoutVars>
          <dgm:chMax/>
          <dgm:chPref val="2"/>
          <dgm:bulletEnabled val="1"/>
        </dgm:presLayoutVars>
      </dgm:prSet>
      <dgm:spPr/>
    </dgm:pt>
    <dgm:pt modelId="{2B937431-BEA0-4333-B49F-A91909DC6DBB}" type="pres">
      <dgm:prSet presAssocID="{58BCE3A2-9A9B-4895-86E8-5272A0F0DB6C}" presName="composite" presStyleCnt="0"/>
      <dgm:spPr/>
    </dgm:pt>
    <dgm:pt modelId="{4A4E9BD3-216E-4904-AC74-80C112F39D30}" type="pres">
      <dgm:prSet presAssocID="{58BCE3A2-9A9B-4895-86E8-5272A0F0DB6C}" presName="chevron1" presStyleLbl="alignNode1" presStyleIdx="0" presStyleCnt="21"/>
      <dgm:spPr/>
    </dgm:pt>
    <dgm:pt modelId="{C672B15A-0DD0-434B-8172-A81D4376A4AC}" type="pres">
      <dgm:prSet presAssocID="{58BCE3A2-9A9B-4895-86E8-5272A0F0DB6C}" presName="chevron2" presStyleLbl="alignNode1" presStyleIdx="1" presStyleCnt="21"/>
      <dgm:spPr/>
    </dgm:pt>
    <dgm:pt modelId="{CC27C501-9A09-49BF-A79F-6B6DA40D53CA}" type="pres">
      <dgm:prSet presAssocID="{58BCE3A2-9A9B-4895-86E8-5272A0F0DB6C}" presName="chevron3" presStyleLbl="alignNode1" presStyleIdx="2" presStyleCnt="21"/>
      <dgm:spPr/>
    </dgm:pt>
    <dgm:pt modelId="{2D4B1AA5-5992-4C57-845A-4235BA8BE574}" type="pres">
      <dgm:prSet presAssocID="{58BCE3A2-9A9B-4895-86E8-5272A0F0DB6C}" presName="chevron4" presStyleLbl="alignNode1" presStyleIdx="3" presStyleCnt="21"/>
      <dgm:spPr/>
    </dgm:pt>
    <dgm:pt modelId="{B6E0770A-33A4-40D0-84BA-CD63559B4FE0}" type="pres">
      <dgm:prSet presAssocID="{58BCE3A2-9A9B-4895-86E8-5272A0F0DB6C}" presName="chevron5" presStyleLbl="alignNode1" presStyleIdx="4" presStyleCnt="21"/>
      <dgm:spPr/>
    </dgm:pt>
    <dgm:pt modelId="{E5375CE3-F349-41BC-9254-94D07032B4FD}" type="pres">
      <dgm:prSet presAssocID="{58BCE3A2-9A9B-4895-86E8-5272A0F0DB6C}" presName="chevron6" presStyleLbl="alignNode1" presStyleIdx="5" presStyleCnt="21"/>
      <dgm:spPr/>
    </dgm:pt>
    <dgm:pt modelId="{91B1E75B-90A4-4296-8ABA-BD51DF850DC3}" type="pres">
      <dgm:prSet presAssocID="{58BCE3A2-9A9B-4895-86E8-5272A0F0DB6C}" presName="chevron7" presStyleLbl="alignNode1" presStyleIdx="6" presStyleCnt="21"/>
      <dgm:spPr/>
    </dgm:pt>
    <dgm:pt modelId="{38978E57-0512-4FF4-ACB9-CDDFC66FDACD}" type="pres">
      <dgm:prSet presAssocID="{58BCE3A2-9A9B-4895-86E8-5272A0F0DB6C}" presName="childtext" presStyleLbl="solidFgAcc1" presStyleIdx="0" presStyleCnt="3">
        <dgm:presLayoutVars>
          <dgm:chMax/>
          <dgm:chPref val="0"/>
          <dgm:bulletEnabled val="1"/>
        </dgm:presLayoutVars>
      </dgm:prSet>
      <dgm:spPr/>
    </dgm:pt>
    <dgm:pt modelId="{71FEF594-1494-4A5C-9A65-904B21521CBB}" type="pres">
      <dgm:prSet presAssocID="{D48C1DC9-2199-4866-BC09-2958F0628CA9}" presName="sibTrans" presStyleCnt="0"/>
      <dgm:spPr/>
    </dgm:pt>
    <dgm:pt modelId="{457B3360-B3A0-439D-A4FA-2FD136186CDE}" type="pres">
      <dgm:prSet presAssocID="{84A656A6-3F9E-45A1-8305-5427C5B72F43}" presName="parenttextcomposite" presStyleCnt="0"/>
      <dgm:spPr/>
    </dgm:pt>
    <dgm:pt modelId="{EAD5EDB7-1865-40F9-A3BD-3E7F5FC7735D}" type="pres">
      <dgm:prSet presAssocID="{84A656A6-3F9E-45A1-8305-5427C5B72F43}" presName="parenttext" presStyleLbl="revTx" presStyleIdx="1" presStyleCnt="3">
        <dgm:presLayoutVars>
          <dgm:chMax/>
          <dgm:chPref val="2"/>
          <dgm:bulletEnabled val="1"/>
        </dgm:presLayoutVars>
      </dgm:prSet>
      <dgm:spPr/>
    </dgm:pt>
    <dgm:pt modelId="{6F20B87E-D20B-4C93-B678-C8CA3FFB663D}" type="pres">
      <dgm:prSet presAssocID="{84A656A6-3F9E-45A1-8305-5427C5B72F43}" presName="composite" presStyleCnt="0"/>
      <dgm:spPr/>
    </dgm:pt>
    <dgm:pt modelId="{32D8D8ED-CA4D-4112-8780-EFFD4FF27B8B}" type="pres">
      <dgm:prSet presAssocID="{84A656A6-3F9E-45A1-8305-5427C5B72F43}" presName="chevron1" presStyleLbl="alignNode1" presStyleIdx="7" presStyleCnt="21"/>
      <dgm:spPr/>
    </dgm:pt>
    <dgm:pt modelId="{1C661393-A1EA-423B-84F9-2E5DBFB33924}" type="pres">
      <dgm:prSet presAssocID="{84A656A6-3F9E-45A1-8305-5427C5B72F43}" presName="chevron2" presStyleLbl="alignNode1" presStyleIdx="8" presStyleCnt="21"/>
      <dgm:spPr/>
    </dgm:pt>
    <dgm:pt modelId="{D31AF562-B47B-4C74-9DAC-8F0EBFBD9B76}" type="pres">
      <dgm:prSet presAssocID="{84A656A6-3F9E-45A1-8305-5427C5B72F43}" presName="chevron3" presStyleLbl="alignNode1" presStyleIdx="9" presStyleCnt="21"/>
      <dgm:spPr/>
    </dgm:pt>
    <dgm:pt modelId="{E0591FD1-EF64-4D1B-9A95-6705E412F3B3}" type="pres">
      <dgm:prSet presAssocID="{84A656A6-3F9E-45A1-8305-5427C5B72F43}" presName="chevron4" presStyleLbl="alignNode1" presStyleIdx="10" presStyleCnt="21"/>
      <dgm:spPr/>
    </dgm:pt>
    <dgm:pt modelId="{A0C25D79-EB10-4521-B814-C7CDEED7BA55}" type="pres">
      <dgm:prSet presAssocID="{84A656A6-3F9E-45A1-8305-5427C5B72F43}" presName="chevron5" presStyleLbl="alignNode1" presStyleIdx="11" presStyleCnt="21"/>
      <dgm:spPr/>
    </dgm:pt>
    <dgm:pt modelId="{065A69A3-E11B-41A9-BCAA-326BC4A9A245}" type="pres">
      <dgm:prSet presAssocID="{84A656A6-3F9E-45A1-8305-5427C5B72F43}" presName="chevron6" presStyleLbl="alignNode1" presStyleIdx="12" presStyleCnt="21"/>
      <dgm:spPr/>
    </dgm:pt>
    <dgm:pt modelId="{B10031EC-32F1-4A72-8118-2B7106370A9C}" type="pres">
      <dgm:prSet presAssocID="{84A656A6-3F9E-45A1-8305-5427C5B72F43}" presName="chevron7" presStyleLbl="alignNode1" presStyleIdx="13" presStyleCnt="21"/>
      <dgm:spPr/>
    </dgm:pt>
    <dgm:pt modelId="{E62BF928-557F-450D-8442-1B957B34B21E}" type="pres">
      <dgm:prSet presAssocID="{84A656A6-3F9E-45A1-8305-5427C5B72F43}" presName="childtext" presStyleLbl="solidFgAcc1" presStyleIdx="1" presStyleCnt="3">
        <dgm:presLayoutVars>
          <dgm:chMax/>
          <dgm:chPref val="0"/>
          <dgm:bulletEnabled val="1"/>
        </dgm:presLayoutVars>
      </dgm:prSet>
      <dgm:spPr/>
    </dgm:pt>
    <dgm:pt modelId="{FE9844A1-D0A4-4154-9E6B-1C55E8F3ECF7}" type="pres">
      <dgm:prSet presAssocID="{11013AFB-7BA3-4F5B-8A32-8F5AA2D26599}" presName="sibTrans" presStyleCnt="0"/>
      <dgm:spPr/>
    </dgm:pt>
    <dgm:pt modelId="{B368160E-E668-441C-85A9-7440317007B7}" type="pres">
      <dgm:prSet presAssocID="{6FF0EEB1-34F4-41F5-B945-924CEFB08D31}" presName="parenttextcomposite" presStyleCnt="0"/>
      <dgm:spPr/>
    </dgm:pt>
    <dgm:pt modelId="{C86E0453-8ADE-4919-9C8F-4D84FC695B44}" type="pres">
      <dgm:prSet presAssocID="{6FF0EEB1-34F4-41F5-B945-924CEFB08D31}" presName="parenttext" presStyleLbl="revTx" presStyleIdx="2" presStyleCnt="3">
        <dgm:presLayoutVars>
          <dgm:chMax/>
          <dgm:chPref val="2"/>
          <dgm:bulletEnabled val="1"/>
        </dgm:presLayoutVars>
      </dgm:prSet>
      <dgm:spPr/>
    </dgm:pt>
    <dgm:pt modelId="{64349495-13AA-4341-AFFD-805EE8771148}" type="pres">
      <dgm:prSet presAssocID="{6FF0EEB1-34F4-41F5-B945-924CEFB08D31}" presName="composite" presStyleCnt="0"/>
      <dgm:spPr/>
    </dgm:pt>
    <dgm:pt modelId="{E37245C9-DFF6-44D0-8ED3-3F64BEC0D0D6}" type="pres">
      <dgm:prSet presAssocID="{6FF0EEB1-34F4-41F5-B945-924CEFB08D31}" presName="chevron1" presStyleLbl="alignNode1" presStyleIdx="14" presStyleCnt="21"/>
      <dgm:spPr/>
    </dgm:pt>
    <dgm:pt modelId="{A4D3DAD1-CB82-4C07-8B56-DADBEE407841}" type="pres">
      <dgm:prSet presAssocID="{6FF0EEB1-34F4-41F5-B945-924CEFB08D31}" presName="chevron2" presStyleLbl="alignNode1" presStyleIdx="15" presStyleCnt="21"/>
      <dgm:spPr/>
    </dgm:pt>
    <dgm:pt modelId="{6698BCBD-5A8D-467C-B7E3-B05220D3BD63}" type="pres">
      <dgm:prSet presAssocID="{6FF0EEB1-34F4-41F5-B945-924CEFB08D31}" presName="chevron3" presStyleLbl="alignNode1" presStyleIdx="16" presStyleCnt="21"/>
      <dgm:spPr/>
    </dgm:pt>
    <dgm:pt modelId="{3821DFBD-3C6E-4464-9E78-8EFE30FA1E3B}" type="pres">
      <dgm:prSet presAssocID="{6FF0EEB1-34F4-41F5-B945-924CEFB08D31}" presName="chevron4" presStyleLbl="alignNode1" presStyleIdx="17" presStyleCnt="21"/>
      <dgm:spPr/>
    </dgm:pt>
    <dgm:pt modelId="{D3EA42C4-8929-4D3F-8285-17AC36E8F04E}" type="pres">
      <dgm:prSet presAssocID="{6FF0EEB1-34F4-41F5-B945-924CEFB08D31}" presName="chevron5" presStyleLbl="alignNode1" presStyleIdx="18" presStyleCnt="21"/>
      <dgm:spPr/>
    </dgm:pt>
    <dgm:pt modelId="{3017D881-B83C-494F-AF20-97EE13B670B9}" type="pres">
      <dgm:prSet presAssocID="{6FF0EEB1-34F4-41F5-B945-924CEFB08D31}" presName="chevron6" presStyleLbl="alignNode1" presStyleIdx="19" presStyleCnt="21"/>
      <dgm:spPr/>
    </dgm:pt>
    <dgm:pt modelId="{B8CD05DB-F4BC-41B0-8D12-A9CE6DD20824}" type="pres">
      <dgm:prSet presAssocID="{6FF0EEB1-34F4-41F5-B945-924CEFB08D31}" presName="chevron7" presStyleLbl="alignNode1" presStyleIdx="20" presStyleCnt="21"/>
      <dgm:spPr/>
    </dgm:pt>
    <dgm:pt modelId="{BABEFDDE-A014-4744-81B9-EAB0D4D4BD32}" type="pres">
      <dgm:prSet presAssocID="{6FF0EEB1-34F4-41F5-B945-924CEFB08D31}" presName="childtext" presStyleLbl="solidFgAcc1" presStyleIdx="2" presStyleCnt="3">
        <dgm:presLayoutVars>
          <dgm:chMax/>
          <dgm:chPref val="0"/>
          <dgm:bulletEnabled val="1"/>
        </dgm:presLayoutVars>
      </dgm:prSet>
      <dgm:spPr/>
    </dgm:pt>
  </dgm:ptLst>
  <dgm:cxnLst>
    <dgm:cxn modelId="{4E61D002-866C-4D13-A46C-1FDDA3430B71}" srcId="{DE6F43B8-2778-4D9F-A1BE-5BD77CFC766E}" destId="{84A656A6-3F9E-45A1-8305-5427C5B72F43}" srcOrd="1" destOrd="0" parTransId="{D81838B9-C11B-4443-844F-D07744F8C3C8}" sibTransId="{11013AFB-7BA3-4F5B-8A32-8F5AA2D26599}"/>
    <dgm:cxn modelId="{ACC49332-D29F-472E-822F-3D0D355403AA}" type="presOf" srcId="{58BCE3A2-9A9B-4895-86E8-5272A0F0DB6C}" destId="{86F1DFCB-43F1-489C-9AD2-12135764183E}" srcOrd="0" destOrd="0" presId="urn:microsoft.com/office/officeart/2008/layout/VerticalAccentList"/>
    <dgm:cxn modelId="{761D4964-B26E-4A85-82A8-340F3EF39A1E}" type="presOf" srcId="{84A656A6-3F9E-45A1-8305-5427C5B72F43}" destId="{EAD5EDB7-1865-40F9-A3BD-3E7F5FC7735D}" srcOrd="0" destOrd="0" presId="urn:microsoft.com/office/officeart/2008/layout/VerticalAccentList"/>
    <dgm:cxn modelId="{7E20E06B-32CC-4248-BBAA-01B5868EA063}" type="presOf" srcId="{DE6F43B8-2778-4D9F-A1BE-5BD77CFC766E}" destId="{494502F8-A5E1-4967-A321-64FAD5E4FDAA}" srcOrd="0" destOrd="0" presId="urn:microsoft.com/office/officeart/2008/layout/VerticalAccentList"/>
    <dgm:cxn modelId="{AD4B428A-92CB-4305-BC3D-C60868184119}" srcId="{6FF0EEB1-34F4-41F5-B945-924CEFB08D31}" destId="{885C3F8D-622C-4C01-B822-A898308F6735}" srcOrd="0" destOrd="0" parTransId="{1ACEB2A3-0E96-4042-909B-304B3186FC9A}" sibTransId="{7C7B37B7-52C1-47FA-A532-EFB6D0872C9E}"/>
    <dgm:cxn modelId="{9B63458C-E8CC-4CEC-8DA2-B2F31B0F1A98}" srcId="{DE6F43B8-2778-4D9F-A1BE-5BD77CFC766E}" destId="{58BCE3A2-9A9B-4895-86E8-5272A0F0DB6C}" srcOrd="0" destOrd="0" parTransId="{43D0251E-1E25-4D6B-8506-066E2F7D8DB8}" sibTransId="{D48C1DC9-2199-4866-BC09-2958F0628CA9}"/>
    <dgm:cxn modelId="{F2111DC3-FEE9-4D89-AD24-0419414CDE42}" type="presOf" srcId="{6FF0EEB1-34F4-41F5-B945-924CEFB08D31}" destId="{C86E0453-8ADE-4919-9C8F-4D84FC695B44}" srcOrd="0" destOrd="0" presId="urn:microsoft.com/office/officeart/2008/layout/VerticalAccentList"/>
    <dgm:cxn modelId="{D31C38C3-D0B7-4682-BAFD-F136CB93705D}" srcId="{DE6F43B8-2778-4D9F-A1BE-5BD77CFC766E}" destId="{6FF0EEB1-34F4-41F5-B945-924CEFB08D31}" srcOrd="2" destOrd="0" parTransId="{32C2E711-9F83-4EB8-8200-54C7F62DEE0A}" sibTransId="{63EC6D70-973E-4663-BE21-7F9F005AACBC}"/>
    <dgm:cxn modelId="{551548D0-857F-499D-8209-3062031B9D24}" type="presOf" srcId="{885C3F8D-622C-4C01-B822-A898308F6735}" destId="{BABEFDDE-A014-4744-81B9-EAB0D4D4BD32}" srcOrd="0" destOrd="0" presId="urn:microsoft.com/office/officeart/2008/layout/VerticalAccentList"/>
    <dgm:cxn modelId="{6C8241D3-412D-42D9-A4FB-430ACE419676}" type="presOf" srcId="{14C0EF42-DC7A-4A76-8DFF-8770C3F5CC58}" destId="{E62BF928-557F-450D-8442-1B957B34B21E}" srcOrd="0" destOrd="0" presId="urn:microsoft.com/office/officeart/2008/layout/VerticalAccentList"/>
    <dgm:cxn modelId="{74BBA1EC-2D8E-4466-B69F-9AC48BFCAF78}" type="presOf" srcId="{BA36EE11-B6BB-4316-8609-E4EA1A2AE0D0}" destId="{38978E57-0512-4FF4-ACB9-CDDFC66FDACD}" srcOrd="0" destOrd="0" presId="urn:microsoft.com/office/officeart/2008/layout/VerticalAccentList"/>
    <dgm:cxn modelId="{233B0BF4-4F54-4CB1-8356-03832EABE586}" srcId="{58BCE3A2-9A9B-4895-86E8-5272A0F0DB6C}" destId="{BA36EE11-B6BB-4316-8609-E4EA1A2AE0D0}" srcOrd="0" destOrd="0" parTransId="{ECC65D72-2116-428F-87B4-5BA43D943223}" sibTransId="{D08F80BF-943B-41C5-BE5C-E8DF2C7A438B}"/>
    <dgm:cxn modelId="{0059D7F6-681F-437E-B569-E6D2553FDFCD}" srcId="{84A656A6-3F9E-45A1-8305-5427C5B72F43}" destId="{14C0EF42-DC7A-4A76-8DFF-8770C3F5CC58}" srcOrd="0" destOrd="0" parTransId="{7FA83CDF-F1D5-40A3-89FA-D5B8ED3B6879}" sibTransId="{81385128-549F-435B-AC20-D64E0753FBB8}"/>
    <dgm:cxn modelId="{F41F0559-F310-4F3F-B245-D0EE41D56AF6}" type="presParOf" srcId="{494502F8-A5E1-4967-A321-64FAD5E4FDAA}" destId="{DDEB4C79-C5A6-4E00-BB20-8207FACB7928}" srcOrd="0" destOrd="0" presId="urn:microsoft.com/office/officeart/2008/layout/VerticalAccentList"/>
    <dgm:cxn modelId="{0EE147F0-9F83-4448-AB8D-C8A958697EE0}" type="presParOf" srcId="{DDEB4C79-C5A6-4E00-BB20-8207FACB7928}" destId="{86F1DFCB-43F1-489C-9AD2-12135764183E}" srcOrd="0" destOrd="0" presId="urn:microsoft.com/office/officeart/2008/layout/VerticalAccentList"/>
    <dgm:cxn modelId="{42D5AFBF-D92C-4778-8E17-6D8F6C08DCF4}" type="presParOf" srcId="{494502F8-A5E1-4967-A321-64FAD5E4FDAA}" destId="{2B937431-BEA0-4333-B49F-A91909DC6DBB}" srcOrd="1" destOrd="0" presId="urn:microsoft.com/office/officeart/2008/layout/VerticalAccentList"/>
    <dgm:cxn modelId="{CF0605E4-1FBC-4BD3-8B38-D623E80D90A2}" type="presParOf" srcId="{2B937431-BEA0-4333-B49F-A91909DC6DBB}" destId="{4A4E9BD3-216E-4904-AC74-80C112F39D30}" srcOrd="0" destOrd="0" presId="urn:microsoft.com/office/officeart/2008/layout/VerticalAccentList"/>
    <dgm:cxn modelId="{EA13938A-4ACD-47C9-BCA9-0E1B7D2B9232}" type="presParOf" srcId="{2B937431-BEA0-4333-B49F-A91909DC6DBB}" destId="{C672B15A-0DD0-434B-8172-A81D4376A4AC}" srcOrd="1" destOrd="0" presId="urn:microsoft.com/office/officeart/2008/layout/VerticalAccentList"/>
    <dgm:cxn modelId="{7EE03183-CBF5-4E51-BEBF-C1FBD9A7FA40}" type="presParOf" srcId="{2B937431-BEA0-4333-B49F-A91909DC6DBB}" destId="{CC27C501-9A09-49BF-A79F-6B6DA40D53CA}" srcOrd="2" destOrd="0" presId="urn:microsoft.com/office/officeart/2008/layout/VerticalAccentList"/>
    <dgm:cxn modelId="{03F44CA6-093E-4FB6-9406-5F6D347447A2}" type="presParOf" srcId="{2B937431-BEA0-4333-B49F-A91909DC6DBB}" destId="{2D4B1AA5-5992-4C57-845A-4235BA8BE574}" srcOrd="3" destOrd="0" presId="urn:microsoft.com/office/officeart/2008/layout/VerticalAccentList"/>
    <dgm:cxn modelId="{5DD5F22A-2F3E-4BBA-BBDD-7761EE8B4CAA}" type="presParOf" srcId="{2B937431-BEA0-4333-B49F-A91909DC6DBB}" destId="{B6E0770A-33A4-40D0-84BA-CD63559B4FE0}" srcOrd="4" destOrd="0" presId="urn:microsoft.com/office/officeart/2008/layout/VerticalAccentList"/>
    <dgm:cxn modelId="{0CB82F81-CD0C-4ACA-8E66-2141EA6D2DC6}" type="presParOf" srcId="{2B937431-BEA0-4333-B49F-A91909DC6DBB}" destId="{E5375CE3-F349-41BC-9254-94D07032B4FD}" srcOrd="5" destOrd="0" presId="urn:microsoft.com/office/officeart/2008/layout/VerticalAccentList"/>
    <dgm:cxn modelId="{CABB3BE2-6F84-4410-95F7-0E7B83527DD5}" type="presParOf" srcId="{2B937431-BEA0-4333-B49F-A91909DC6DBB}" destId="{91B1E75B-90A4-4296-8ABA-BD51DF850DC3}" srcOrd="6" destOrd="0" presId="urn:microsoft.com/office/officeart/2008/layout/VerticalAccentList"/>
    <dgm:cxn modelId="{937EE392-DA2C-4B9F-9F19-85033A5F9E73}" type="presParOf" srcId="{2B937431-BEA0-4333-B49F-A91909DC6DBB}" destId="{38978E57-0512-4FF4-ACB9-CDDFC66FDACD}" srcOrd="7" destOrd="0" presId="urn:microsoft.com/office/officeart/2008/layout/VerticalAccentList"/>
    <dgm:cxn modelId="{E57332A8-DBA2-4A66-A944-5840455B2F28}" type="presParOf" srcId="{494502F8-A5E1-4967-A321-64FAD5E4FDAA}" destId="{71FEF594-1494-4A5C-9A65-904B21521CBB}" srcOrd="2" destOrd="0" presId="urn:microsoft.com/office/officeart/2008/layout/VerticalAccentList"/>
    <dgm:cxn modelId="{6D80B77F-4572-418E-9305-3658D799CCF6}" type="presParOf" srcId="{494502F8-A5E1-4967-A321-64FAD5E4FDAA}" destId="{457B3360-B3A0-439D-A4FA-2FD136186CDE}" srcOrd="3" destOrd="0" presId="urn:microsoft.com/office/officeart/2008/layout/VerticalAccentList"/>
    <dgm:cxn modelId="{FF2AC2E0-F07D-459F-83E4-CF0A27506D4A}" type="presParOf" srcId="{457B3360-B3A0-439D-A4FA-2FD136186CDE}" destId="{EAD5EDB7-1865-40F9-A3BD-3E7F5FC7735D}" srcOrd="0" destOrd="0" presId="urn:microsoft.com/office/officeart/2008/layout/VerticalAccentList"/>
    <dgm:cxn modelId="{8251D91E-728F-4D11-A6B7-A39E600672E3}" type="presParOf" srcId="{494502F8-A5E1-4967-A321-64FAD5E4FDAA}" destId="{6F20B87E-D20B-4C93-B678-C8CA3FFB663D}" srcOrd="4" destOrd="0" presId="urn:microsoft.com/office/officeart/2008/layout/VerticalAccentList"/>
    <dgm:cxn modelId="{040523B9-C274-4A4A-A779-08ED5595CE99}" type="presParOf" srcId="{6F20B87E-D20B-4C93-B678-C8CA3FFB663D}" destId="{32D8D8ED-CA4D-4112-8780-EFFD4FF27B8B}" srcOrd="0" destOrd="0" presId="urn:microsoft.com/office/officeart/2008/layout/VerticalAccentList"/>
    <dgm:cxn modelId="{EFEFF818-3FCE-43EA-ACB5-066885803917}" type="presParOf" srcId="{6F20B87E-D20B-4C93-B678-C8CA3FFB663D}" destId="{1C661393-A1EA-423B-84F9-2E5DBFB33924}" srcOrd="1" destOrd="0" presId="urn:microsoft.com/office/officeart/2008/layout/VerticalAccentList"/>
    <dgm:cxn modelId="{35DD5F1D-C347-4128-87A4-6E09B9189A82}" type="presParOf" srcId="{6F20B87E-D20B-4C93-B678-C8CA3FFB663D}" destId="{D31AF562-B47B-4C74-9DAC-8F0EBFBD9B76}" srcOrd="2" destOrd="0" presId="urn:microsoft.com/office/officeart/2008/layout/VerticalAccentList"/>
    <dgm:cxn modelId="{69E6169E-8AF1-4079-8079-84086D695D15}" type="presParOf" srcId="{6F20B87E-D20B-4C93-B678-C8CA3FFB663D}" destId="{E0591FD1-EF64-4D1B-9A95-6705E412F3B3}" srcOrd="3" destOrd="0" presId="urn:microsoft.com/office/officeart/2008/layout/VerticalAccentList"/>
    <dgm:cxn modelId="{773E1A68-3818-4838-A8F6-0932429F259F}" type="presParOf" srcId="{6F20B87E-D20B-4C93-B678-C8CA3FFB663D}" destId="{A0C25D79-EB10-4521-B814-C7CDEED7BA55}" srcOrd="4" destOrd="0" presId="urn:microsoft.com/office/officeart/2008/layout/VerticalAccentList"/>
    <dgm:cxn modelId="{549E400C-B1C7-4BBF-8D93-1535A997FE4B}" type="presParOf" srcId="{6F20B87E-D20B-4C93-B678-C8CA3FFB663D}" destId="{065A69A3-E11B-41A9-BCAA-326BC4A9A245}" srcOrd="5" destOrd="0" presId="urn:microsoft.com/office/officeart/2008/layout/VerticalAccentList"/>
    <dgm:cxn modelId="{17B51FE4-EC1B-425E-BDC0-A42A36D51077}" type="presParOf" srcId="{6F20B87E-D20B-4C93-B678-C8CA3FFB663D}" destId="{B10031EC-32F1-4A72-8118-2B7106370A9C}" srcOrd="6" destOrd="0" presId="urn:microsoft.com/office/officeart/2008/layout/VerticalAccentList"/>
    <dgm:cxn modelId="{BAEA9B6D-CB62-4663-BC51-DF5E2EE341A9}" type="presParOf" srcId="{6F20B87E-D20B-4C93-B678-C8CA3FFB663D}" destId="{E62BF928-557F-450D-8442-1B957B34B21E}" srcOrd="7" destOrd="0" presId="urn:microsoft.com/office/officeart/2008/layout/VerticalAccentList"/>
    <dgm:cxn modelId="{AEC956DA-1BC9-4326-9D4D-6EAF9B0472B8}" type="presParOf" srcId="{494502F8-A5E1-4967-A321-64FAD5E4FDAA}" destId="{FE9844A1-D0A4-4154-9E6B-1C55E8F3ECF7}" srcOrd="5" destOrd="0" presId="urn:microsoft.com/office/officeart/2008/layout/VerticalAccentList"/>
    <dgm:cxn modelId="{A41008F3-12FA-4C66-9078-3EC738A0E918}" type="presParOf" srcId="{494502F8-A5E1-4967-A321-64FAD5E4FDAA}" destId="{B368160E-E668-441C-85A9-7440317007B7}" srcOrd="6" destOrd="0" presId="urn:microsoft.com/office/officeart/2008/layout/VerticalAccentList"/>
    <dgm:cxn modelId="{8643C95B-1458-4521-A289-D7E11ADA0214}" type="presParOf" srcId="{B368160E-E668-441C-85A9-7440317007B7}" destId="{C86E0453-8ADE-4919-9C8F-4D84FC695B44}" srcOrd="0" destOrd="0" presId="urn:microsoft.com/office/officeart/2008/layout/VerticalAccentList"/>
    <dgm:cxn modelId="{29FC3F72-AED8-4923-9094-6BE5001D8951}" type="presParOf" srcId="{494502F8-A5E1-4967-A321-64FAD5E4FDAA}" destId="{64349495-13AA-4341-AFFD-805EE8771148}" srcOrd="7" destOrd="0" presId="urn:microsoft.com/office/officeart/2008/layout/VerticalAccentList"/>
    <dgm:cxn modelId="{ACFEC9E2-C7DB-4698-A59F-C784342D6E4B}" type="presParOf" srcId="{64349495-13AA-4341-AFFD-805EE8771148}" destId="{E37245C9-DFF6-44D0-8ED3-3F64BEC0D0D6}" srcOrd="0" destOrd="0" presId="urn:microsoft.com/office/officeart/2008/layout/VerticalAccentList"/>
    <dgm:cxn modelId="{A5186865-32E0-4DD7-ACD2-97222C5EA564}" type="presParOf" srcId="{64349495-13AA-4341-AFFD-805EE8771148}" destId="{A4D3DAD1-CB82-4C07-8B56-DADBEE407841}" srcOrd="1" destOrd="0" presId="urn:microsoft.com/office/officeart/2008/layout/VerticalAccentList"/>
    <dgm:cxn modelId="{CB28E988-C16F-4EFF-9D91-02273838CDAB}" type="presParOf" srcId="{64349495-13AA-4341-AFFD-805EE8771148}" destId="{6698BCBD-5A8D-467C-B7E3-B05220D3BD63}" srcOrd="2" destOrd="0" presId="urn:microsoft.com/office/officeart/2008/layout/VerticalAccentList"/>
    <dgm:cxn modelId="{DCA4C01B-9307-44C2-A38E-69B7A7FF054A}" type="presParOf" srcId="{64349495-13AA-4341-AFFD-805EE8771148}" destId="{3821DFBD-3C6E-4464-9E78-8EFE30FA1E3B}" srcOrd="3" destOrd="0" presId="urn:microsoft.com/office/officeart/2008/layout/VerticalAccentList"/>
    <dgm:cxn modelId="{C77A5E9F-E7B8-4BAF-98CF-F3B73FBB79B1}" type="presParOf" srcId="{64349495-13AA-4341-AFFD-805EE8771148}" destId="{D3EA42C4-8929-4D3F-8285-17AC36E8F04E}" srcOrd="4" destOrd="0" presId="urn:microsoft.com/office/officeart/2008/layout/VerticalAccentList"/>
    <dgm:cxn modelId="{76B77C92-2B3E-46FA-9185-00550432C9F4}" type="presParOf" srcId="{64349495-13AA-4341-AFFD-805EE8771148}" destId="{3017D881-B83C-494F-AF20-97EE13B670B9}" srcOrd="5" destOrd="0" presId="urn:microsoft.com/office/officeart/2008/layout/VerticalAccentList"/>
    <dgm:cxn modelId="{C59A2EE4-952A-4631-9379-4A8A45C7B21F}" type="presParOf" srcId="{64349495-13AA-4341-AFFD-805EE8771148}" destId="{B8CD05DB-F4BC-41B0-8D12-A9CE6DD20824}" srcOrd="6" destOrd="0" presId="urn:microsoft.com/office/officeart/2008/layout/VerticalAccentList"/>
    <dgm:cxn modelId="{D496E2CC-6C08-408A-9FB0-C816C9943351}" type="presParOf" srcId="{64349495-13AA-4341-AFFD-805EE8771148}" destId="{BABEFDDE-A014-4744-81B9-EAB0D4D4BD32}"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F90B79-6B24-452E-B764-4F9A8D81ECFE}" type="doc">
      <dgm:prSet loTypeId="urn:microsoft.com/office/officeart/2005/8/layout/cycle8" loCatId="cycle" qsTypeId="urn:microsoft.com/office/officeart/2005/8/quickstyle/simple1" qsCatId="simple" csTypeId="urn:microsoft.com/office/officeart/2005/8/colors/accent1_2" csCatId="accent1" phldr="1"/>
      <dgm:spPr/>
    </dgm:pt>
    <dgm:pt modelId="{9CB0E5E6-7B3D-4FBC-AA7E-1240BF7FABD7}">
      <dgm:prSet phldrT="[Text]"/>
      <dgm:spPr/>
      <dgm:t>
        <a:bodyPr/>
        <a:lstStyle/>
        <a:p>
          <a:r>
            <a:rPr lang="en-GB" dirty="0"/>
            <a:t>Sense of self</a:t>
          </a:r>
        </a:p>
      </dgm:t>
    </dgm:pt>
    <dgm:pt modelId="{4633D460-7CDF-40B8-AAD7-F5E9282ECD68}" type="parTrans" cxnId="{3029A234-B143-45C3-B7F1-CF8FDA4E74B1}">
      <dgm:prSet/>
      <dgm:spPr/>
      <dgm:t>
        <a:bodyPr/>
        <a:lstStyle/>
        <a:p>
          <a:endParaRPr lang="en-GB"/>
        </a:p>
      </dgm:t>
    </dgm:pt>
    <dgm:pt modelId="{E91EDECB-D28D-4F9B-A344-56CC1C4FBDC5}" type="sibTrans" cxnId="{3029A234-B143-45C3-B7F1-CF8FDA4E74B1}">
      <dgm:prSet/>
      <dgm:spPr/>
      <dgm:t>
        <a:bodyPr/>
        <a:lstStyle/>
        <a:p>
          <a:endParaRPr lang="en-GB"/>
        </a:p>
      </dgm:t>
    </dgm:pt>
    <dgm:pt modelId="{3A20910B-1644-4415-8CA3-92BB9D4177AE}">
      <dgm:prSet phldrT="[Text]"/>
      <dgm:spPr/>
      <dgm:t>
        <a:bodyPr/>
        <a:lstStyle/>
        <a:p>
          <a:r>
            <a:rPr lang="en-GB" dirty="0"/>
            <a:t>Sense of personal power</a:t>
          </a:r>
        </a:p>
      </dgm:t>
    </dgm:pt>
    <dgm:pt modelId="{5DC42F4B-E1A6-43E4-ADF9-B3B376FB9B40}" type="parTrans" cxnId="{15A648C4-D951-49F7-AABF-7B1A04C937CD}">
      <dgm:prSet/>
      <dgm:spPr/>
      <dgm:t>
        <a:bodyPr/>
        <a:lstStyle/>
        <a:p>
          <a:endParaRPr lang="en-GB"/>
        </a:p>
      </dgm:t>
    </dgm:pt>
    <dgm:pt modelId="{02316D51-47A6-41D2-89D2-606D71CE09CE}" type="sibTrans" cxnId="{15A648C4-D951-49F7-AABF-7B1A04C937CD}">
      <dgm:prSet/>
      <dgm:spPr/>
      <dgm:t>
        <a:bodyPr/>
        <a:lstStyle/>
        <a:p>
          <a:endParaRPr lang="en-GB"/>
        </a:p>
      </dgm:t>
    </dgm:pt>
    <dgm:pt modelId="{BE3FD9BF-7511-4ED4-8A65-54D374D0EF42}">
      <dgm:prSet phldrT="[Text]"/>
      <dgm:spPr/>
      <dgm:t>
        <a:bodyPr/>
        <a:lstStyle/>
        <a:p>
          <a:r>
            <a:rPr lang="en-GB" dirty="0"/>
            <a:t>Sense of belonging</a:t>
          </a:r>
        </a:p>
      </dgm:t>
    </dgm:pt>
    <dgm:pt modelId="{B20EFFEE-8C58-4B2F-90ED-38FDA08674A3}" type="parTrans" cxnId="{F70F5C73-7544-4F0B-9E84-A1BBEC0B0B5F}">
      <dgm:prSet/>
      <dgm:spPr/>
      <dgm:t>
        <a:bodyPr/>
        <a:lstStyle/>
        <a:p>
          <a:endParaRPr lang="en-GB"/>
        </a:p>
      </dgm:t>
    </dgm:pt>
    <dgm:pt modelId="{14B7EC14-11EF-4BCF-AEE9-14FE5EEB0C57}" type="sibTrans" cxnId="{F70F5C73-7544-4F0B-9E84-A1BBEC0B0B5F}">
      <dgm:prSet/>
      <dgm:spPr/>
      <dgm:t>
        <a:bodyPr/>
        <a:lstStyle/>
        <a:p>
          <a:endParaRPr lang="en-GB"/>
        </a:p>
      </dgm:t>
    </dgm:pt>
    <dgm:pt modelId="{68D21525-2F93-4494-BBB8-473E370F5931}" type="pres">
      <dgm:prSet presAssocID="{E4F90B79-6B24-452E-B764-4F9A8D81ECFE}" presName="compositeShape" presStyleCnt="0">
        <dgm:presLayoutVars>
          <dgm:chMax val="7"/>
          <dgm:dir/>
          <dgm:resizeHandles val="exact"/>
        </dgm:presLayoutVars>
      </dgm:prSet>
      <dgm:spPr/>
    </dgm:pt>
    <dgm:pt modelId="{0EB4323C-9090-47A9-8C01-CC85747DC52F}" type="pres">
      <dgm:prSet presAssocID="{E4F90B79-6B24-452E-B764-4F9A8D81ECFE}" presName="wedge1" presStyleLbl="node1" presStyleIdx="0" presStyleCnt="3"/>
      <dgm:spPr/>
    </dgm:pt>
    <dgm:pt modelId="{5B621805-F0F9-47DC-ADB8-9DE70DE514D0}" type="pres">
      <dgm:prSet presAssocID="{E4F90B79-6B24-452E-B764-4F9A8D81ECFE}" presName="dummy1a" presStyleCnt="0"/>
      <dgm:spPr/>
    </dgm:pt>
    <dgm:pt modelId="{20566A0B-7E9E-4DAD-B3D0-BEDC90639A8B}" type="pres">
      <dgm:prSet presAssocID="{E4F90B79-6B24-452E-B764-4F9A8D81ECFE}" presName="dummy1b" presStyleCnt="0"/>
      <dgm:spPr/>
    </dgm:pt>
    <dgm:pt modelId="{09D14CF0-E24B-4B0C-802A-F28F6B7C9095}" type="pres">
      <dgm:prSet presAssocID="{E4F90B79-6B24-452E-B764-4F9A8D81ECFE}" presName="wedge1Tx" presStyleLbl="node1" presStyleIdx="0" presStyleCnt="3">
        <dgm:presLayoutVars>
          <dgm:chMax val="0"/>
          <dgm:chPref val="0"/>
          <dgm:bulletEnabled val="1"/>
        </dgm:presLayoutVars>
      </dgm:prSet>
      <dgm:spPr/>
    </dgm:pt>
    <dgm:pt modelId="{984701F4-AD2B-474B-A07D-5BAED4A10EE0}" type="pres">
      <dgm:prSet presAssocID="{E4F90B79-6B24-452E-B764-4F9A8D81ECFE}" presName="wedge2" presStyleLbl="node1" presStyleIdx="1" presStyleCnt="3"/>
      <dgm:spPr/>
    </dgm:pt>
    <dgm:pt modelId="{0F1DF145-050F-4FB7-8B32-CA274836B7A7}" type="pres">
      <dgm:prSet presAssocID="{E4F90B79-6B24-452E-B764-4F9A8D81ECFE}" presName="dummy2a" presStyleCnt="0"/>
      <dgm:spPr/>
    </dgm:pt>
    <dgm:pt modelId="{8198F064-6A1E-4CA1-A18A-C9F394C04F5B}" type="pres">
      <dgm:prSet presAssocID="{E4F90B79-6B24-452E-B764-4F9A8D81ECFE}" presName="dummy2b" presStyleCnt="0"/>
      <dgm:spPr/>
    </dgm:pt>
    <dgm:pt modelId="{F2FA0F66-F6C1-4A00-93A3-7B329DBC8056}" type="pres">
      <dgm:prSet presAssocID="{E4F90B79-6B24-452E-B764-4F9A8D81ECFE}" presName="wedge2Tx" presStyleLbl="node1" presStyleIdx="1" presStyleCnt="3">
        <dgm:presLayoutVars>
          <dgm:chMax val="0"/>
          <dgm:chPref val="0"/>
          <dgm:bulletEnabled val="1"/>
        </dgm:presLayoutVars>
      </dgm:prSet>
      <dgm:spPr/>
    </dgm:pt>
    <dgm:pt modelId="{0BDF5006-2A5D-425F-8960-FB77BC3F9278}" type="pres">
      <dgm:prSet presAssocID="{E4F90B79-6B24-452E-B764-4F9A8D81ECFE}" presName="wedge3" presStyleLbl="node1" presStyleIdx="2" presStyleCnt="3"/>
      <dgm:spPr/>
    </dgm:pt>
    <dgm:pt modelId="{C8F02D0A-1847-45E0-A15D-A34CB046B271}" type="pres">
      <dgm:prSet presAssocID="{E4F90B79-6B24-452E-B764-4F9A8D81ECFE}" presName="dummy3a" presStyleCnt="0"/>
      <dgm:spPr/>
    </dgm:pt>
    <dgm:pt modelId="{1E62BCF1-F111-43F3-BAA9-381029F4FC5C}" type="pres">
      <dgm:prSet presAssocID="{E4F90B79-6B24-452E-B764-4F9A8D81ECFE}" presName="dummy3b" presStyleCnt="0"/>
      <dgm:spPr/>
    </dgm:pt>
    <dgm:pt modelId="{0E175181-37BB-4358-BEED-8460EFE12AB5}" type="pres">
      <dgm:prSet presAssocID="{E4F90B79-6B24-452E-B764-4F9A8D81ECFE}" presName="wedge3Tx" presStyleLbl="node1" presStyleIdx="2" presStyleCnt="3">
        <dgm:presLayoutVars>
          <dgm:chMax val="0"/>
          <dgm:chPref val="0"/>
          <dgm:bulletEnabled val="1"/>
        </dgm:presLayoutVars>
      </dgm:prSet>
      <dgm:spPr/>
    </dgm:pt>
    <dgm:pt modelId="{D051112F-858E-4B63-9E8F-59103161722B}" type="pres">
      <dgm:prSet presAssocID="{E91EDECB-D28D-4F9B-A344-56CC1C4FBDC5}" presName="arrowWedge1" presStyleLbl="fgSibTrans2D1" presStyleIdx="0" presStyleCnt="3"/>
      <dgm:spPr/>
    </dgm:pt>
    <dgm:pt modelId="{375D1C9A-D906-426C-80B9-7D24A66EC332}" type="pres">
      <dgm:prSet presAssocID="{02316D51-47A6-41D2-89D2-606D71CE09CE}" presName="arrowWedge2" presStyleLbl="fgSibTrans2D1" presStyleIdx="1" presStyleCnt="3"/>
      <dgm:spPr/>
    </dgm:pt>
    <dgm:pt modelId="{8798A9E5-2F21-41CE-A9F5-4A61655BB674}" type="pres">
      <dgm:prSet presAssocID="{14B7EC14-11EF-4BCF-AEE9-14FE5EEB0C57}" presName="arrowWedge3" presStyleLbl="fgSibTrans2D1" presStyleIdx="2" presStyleCnt="3"/>
      <dgm:spPr/>
    </dgm:pt>
  </dgm:ptLst>
  <dgm:cxnLst>
    <dgm:cxn modelId="{3029A234-B143-45C3-B7F1-CF8FDA4E74B1}" srcId="{E4F90B79-6B24-452E-B764-4F9A8D81ECFE}" destId="{9CB0E5E6-7B3D-4FBC-AA7E-1240BF7FABD7}" srcOrd="0" destOrd="0" parTransId="{4633D460-7CDF-40B8-AAD7-F5E9282ECD68}" sibTransId="{E91EDECB-D28D-4F9B-A344-56CC1C4FBDC5}"/>
    <dgm:cxn modelId="{0240743A-9D7B-4E09-B741-991F8B70D46A}" type="presOf" srcId="{BE3FD9BF-7511-4ED4-8A65-54D374D0EF42}" destId="{0BDF5006-2A5D-425F-8960-FB77BC3F9278}" srcOrd="0" destOrd="0" presId="urn:microsoft.com/office/officeart/2005/8/layout/cycle8"/>
    <dgm:cxn modelId="{1757D45E-BB90-418C-AFCE-A1CCE0519335}" type="presOf" srcId="{9CB0E5E6-7B3D-4FBC-AA7E-1240BF7FABD7}" destId="{09D14CF0-E24B-4B0C-802A-F28F6B7C9095}" srcOrd="1" destOrd="0" presId="urn:microsoft.com/office/officeart/2005/8/layout/cycle8"/>
    <dgm:cxn modelId="{F70F5C73-7544-4F0B-9E84-A1BBEC0B0B5F}" srcId="{E4F90B79-6B24-452E-B764-4F9A8D81ECFE}" destId="{BE3FD9BF-7511-4ED4-8A65-54D374D0EF42}" srcOrd="2" destOrd="0" parTransId="{B20EFFEE-8C58-4B2F-90ED-38FDA08674A3}" sibTransId="{14B7EC14-11EF-4BCF-AEE9-14FE5EEB0C57}"/>
    <dgm:cxn modelId="{37E90F91-076B-49CC-A207-BFCC9B3D3AD4}" type="presOf" srcId="{E4F90B79-6B24-452E-B764-4F9A8D81ECFE}" destId="{68D21525-2F93-4494-BBB8-473E370F5931}" srcOrd="0" destOrd="0" presId="urn:microsoft.com/office/officeart/2005/8/layout/cycle8"/>
    <dgm:cxn modelId="{8F52F3A5-9E8F-4D4B-AC63-F144983B494B}" type="presOf" srcId="{9CB0E5E6-7B3D-4FBC-AA7E-1240BF7FABD7}" destId="{0EB4323C-9090-47A9-8C01-CC85747DC52F}" srcOrd="0" destOrd="0" presId="urn:microsoft.com/office/officeart/2005/8/layout/cycle8"/>
    <dgm:cxn modelId="{3AF20EA6-0C94-4658-9E7A-BC7A76DE637C}" type="presOf" srcId="{BE3FD9BF-7511-4ED4-8A65-54D374D0EF42}" destId="{0E175181-37BB-4358-BEED-8460EFE12AB5}" srcOrd="1" destOrd="0" presId="urn:microsoft.com/office/officeart/2005/8/layout/cycle8"/>
    <dgm:cxn modelId="{15A648C4-D951-49F7-AABF-7B1A04C937CD}" srcId="{E4F90B79-6B24-452E-B764-4F9A8D81ECFE}" destId="{3A20910B-1644-4415-8CA3-92BB9D4177AE}" srcOrd="1" destOrd="0" parTransId="{5DC42F4B-E1A6-43E4-ADF9-B3B376FB9B40}" sibTransId="{02316D51-47A6-41D2-89D2-606D71CE09CE}"/>
    <dgm:cxn modelId="{E03C39C8-8FED-4BE0-9299-CB2A450E98E3}" type="presOf" srcId="{3A20910B-1644-4415-8CA3-92BB9D4177AE}" destId="{984701F4-AD2B-474B-A07D-5BAED4A10EE0}" srcOrd="0" destOrd="0" presId="urn:microsoft.com/office/officeart/2005/8/layout/cycle8"/>
    <dgm:cxn modelId="{466074EE-E8BA-46A5-9BFE-AACF92203CDF}" type="presOf" srcId="{3A20910B-1644-4415-8CA3-92BB9D4177AE}" destId="{F2FA0F66-F6C1-4A00-93A3-7B329DBC8056}" srcOrd="1" destOrd="0" presId="urn:microsoft.com/office/officeart/2005/8/layout/cycle8"/>
    <dgm:cxn modelId="{F1DF3DA8-1913-4625-9B08-BF474A435A34}" type="presParOf" srcId="{68D21525-2F93-4494-BBB8-473E370F5931}" destId="{0EB4323C-9090-47A9-8C01-CC85747DC52F}" srcOrd="0" destOrd="0" presId="urn:microsoft.com/office/officeart/2005/8/layout/cycle8"/>
    <dgm:cxn modelId="{3EE20414-6754-49BF-9A2E-FEB1937386F4}" type="presParOf" srcId="{68D21525-2F93-4494-BBB8-473E370F5931}" destId="{5B621805-F0F9-47DC-ADB8-9DE70DE514D0}" srcOrd="1" destOrd="0" presId="urn:microsoft.com/office/officeart/2005/8/layout/cycle8"/>
    <dgm:cxn modelId="{FFC5F011-D161-41BE-B6D6-AEC31C61FDA3}" type="presParOf" srcId="{68D21525-2F93-4494-BBB8-473E370F5931}" destId="{20566A0B-7E9E-4DAD-B3D0-BEDC90639A8B}" srcOrd="2" destOrd="0" presId="urn:microsoft.com/office/officeart/2005/8/layout/cycle8"/>
    <dgm:cxn modelId="{B532CF53-09EC-47F7-B4D4-D358292E19B6}" type="presParOf" srcId="{68D21525-2F93-4494-BBB8-473E370F5931}" destId="{09D14CF0-E24B-4B0C-802A-F28F6B7C9095}" srcOrd="3" destOrd="0" presId="urn:microsoft.com/office/officeart/2005/8/layout/cycle8"/>
    <dgm:cxn modelId="{55864344-5609-4E99-926E-98E9C1A4C046}" type="presParOf" srcId="{68D21525-2F93-4494-BBB8-473E370F5931}" destId="{984701F4-AD2B-474B-A07D-5BAED4A10EE0}" srcOrd="4" destOrd="0" presId="urn:microsoft.com/office/officeart/2005/8/layout/cycle8"/>
    <dgm:cxn modelId="{544F2D12-614C-4A03-A216-509EFE7F0FA8}" type="presParOf" srcId="{68D21525-2F93-4494-BBB8-473E370F5931}" destId="{0F1DF145-050F-4FB7-8B32-CA274836B7A7}" srcOrd="5" destOrd="0" presId="urn:microsoft.com/office/officeart/2005/8/layout/cycle8"/>
    <dgm:cxn modelId="{73CB1C6E-FCB3-4837-94A2-63EB95522876}" type="presParOf" srcId="{68D21525-2F93-4494-BBB8-473E370F5931}" destId="{8198F064-6A1E-4CA1-A18A-C9F394C04F5B}" srcOrd="6" destOrd="0" presId="urn:microsoft.com/office/officeart/2005/8/layout/cycle8"/>
    <dgm:cxn modelId="{8F173CBF-2C28-45FB-BC31-5253DE6999CE}" type="presParOf" srcId="{68D21525-2F93-4494-BBB8-473E370F5931}" destId="{F2FA0F66-F6C1-4A00-93A3-7B329DBC8056}" srcOrd="7" destOrd="0" presId="urn:microsoft.com/office/officeart/2005/8/layout/cycle8"/>
    <dgm:cxn modelId="{33B95415-5825-4727-9C55-52E161556142}" type="presParOf" srcId="{68D21525-2F93-4494-BBB8-473E370F5931}" destId="{0BDF5006-2A5D-425F-8960-FB77BC3F9278}" srcOrd="8" destOrd="0" presId="urn:microsoft.com/office/officeart/2005/8/layout/cycle8"/>
    <dgm:cxn modelId="{1C929219-89BE-4600-A8E7-968D3A3F7017}" type="presParOf" srcId="{68D21525-2F93-4494-BBB8-473E370F5931}" destId="{C8F02D0A-1847-45E0-A15D-A34CB046B271}" srcOrd="9" destOrd="0" presId="urn:microsoft.com/office/officeart/2005/8/layout/cycle8"/>
    <dgm:cxn modelId="{F8344559-CFFD-47EF-BB8D-A25045E73461}" type="presParOf" srcId="{68D21525-2F93-4494-BBB8-473E370F5931}" destId="{1E62BCF1-F111-43F3-BAA9-381029F4FC5C}" srcOrd="10" destOrd="0" presId="urn:microsoft.com/office/officeart/2005/8/layout/cycle8"/>
    <dgm:cxn modelId="{4DD77D1E-1F6E-4251-B7A4-162EB01C2F20}" type="presParOf" srcId="{68D21525-2F93-4494-BBB8-473E370F5931}" destId="{0E175181-37BB-4358-BEED-8460EFE12AB5}" srcOrd="11" destOrd="0" presId="urn:microsoft.com/office/officeart/2005/8/layout/cycle8"/>
    <dgm:cxn modelId="{C374F5A7-7199-4483-BB68-9D7FFB0E5BD4}" type="presParOf" srcId="{68D21525-2F93-4494-BBB8-473E370F5931}" destId="{D051112F-858E-4B63-9E8F-59103161722B}" srcOrd="12" destOrd="0" presId="urn:microsoft.com/office/officeart/2005/8/layout/cycle8"/>
    <dgm:cxn modelId="{F6C121D1-6F40-431C-AD64-7A207261FCE8}" type="presParOf" srcId="{68D21525-2F93-4494-BBB8-473E370F5931}" destId="{375D1C9A-D906-426C-80B9-7D24A66EC332}" srcOrd="13" destOrd="0" presId="urn:microsoft.com/office/officeart/2005/8/layout/cycle8"/>
    <dgm:cxn modelId="{8A0E52EE-092A-418F-8E9F-E89B0D4768F2}" type="presParOf" srcId="{68D21525-2F93-4494-BBB8-473E370F5931}" destId="{8798A9E5-2F21-41CE-A9F5-4A61655BB674}"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1DFCB-43F1-489C-9AD2-12135764183E}">
      <dsp:nvSpPr>
        <dsp:cNvPr id="0" name=""/>
        <dsp:cNvSpPr/>
      </dsp:nvSpPr>
      <dsp:spPr>
        <a:xfrm>
          <a:off x="1258000" y="2481"/>
          <a:ext cx="5301823" cy="481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l" defTabSz="977900">
            <a:lnSpc>
              <a:spcPct val="90000"/>
            </a:lnSpc>
            <a:spcBef>
              <a:spcPct val="0"/>
            </a:spcBef>
            <a:spcAft>
              <a:spcPct val="35000"/>
            </a:spcAft>
            <a:buNone/>
          </a:pPr>
          <a:r>
            <a:rPr lang="en-GB" sz="2200" kern="1200" dirty="0"/>
            <a:t>Positive</a:t>
          </a:r>
        </a:p>
      </dsp:txBody>
      <dsp:txXfrm>
        <a:off x="1258000" y="2481"/>
        <a:ext cx="5301823" cy="481983"/>
      </dsp:txXfrm>
    </dsp:sp>
    <dsp:sp modelId="{4A4E9BD3-216E-4904-AC74-80C112F39D30}">
      <dsp:nvSpPr>
        <dsp:cNvPr id="0" name=""/>
        <dsp:cNvSpPr/>
      </dsp:nvSpPr>
      <dsp:spPr>
        <a:xfrm>
          <a:off x="1258000" y="484465"/>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72B15A-0DD0-434B-8172-A81D4376A4AC}">
      <dsp:nvSpPr>
        <dsp:cNvPr id="0" name=""/>
        <dsp:cNvSpPr/>
      </dsp:nvSpPr>
      <dsp:spPr>
        <a:xfrm>
          <a:off x="2003201" y="484465"/>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27C501-9A09-49BF-A79F-6B6DA40D53CA}">
      <dsp:nvSpPr>
        <dsp:cNvPr id="0" name=""/>
        <dsp:cNvSpPr/>
      </dsp:nvSpPr>
      <dsp:spPr>
        <a:xfrm>
          <a:off x="2748991" y="484465"/>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4B1AA5-5992-4C57-845A-4235BA8BE574}">
      <dsp:nvSpPr>
        <dsp:cNvPr id="0" name=""/>
        <dsp:cNvSpPr/>
      </dsp:nvSpPr>
      <dsp:spPr>
        <a:xfrm>
          <a:off x="3494192" y="484465"/>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E0770A-33A4-40D0-84BA-CD63559B4FE0}">
      <dsp:nvSpPr>
        <dsp:cNvPr id="0" name=""/>
        <dsp:cNvSpPr/>
      </dsp:nvSpPr>
      <dsp:spPr>
        <a:xfrm>
          <a:off x="4239981" y="484465"/>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375CE3-F349-41BC-9254-94D07032B4FD}">
      <dsp:nvSpPr>
        <dsp:cNvPr id="0" name=""/>
        <dsp:cNvSpPr/>
      </dsp:nvSpPr>
      <dsp:spPr>
        <a:xfrm>
          <a:off x="4985182" y="484465"/>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B1E75B-90A4-4296-8ABA-BD51DF850DC3}">
      <dsp:nvSpPr>
        <dsp:cNvPr id="0" name=""/>
        <dsp:cNvSpPr/>
      </dsp:nvSpPr>
      <dsp:spPr>
        <a:xfrm>
          <a:off x="5730972" y="484465"/>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978E57-0512-4FF4-ACB9-CDDFC66FDACD}">
      <dsp:nvSpPr>
        <dsp:cNvPr id="0" name=""/>
        <dsp:cNvSpPr/>
      </dsp:nvSpPr>
      <dsp:spPr>
        <a:xfrm>
          <a:off x="1258000" y="582647"/>
          <a:ext cx="5370747" cy="78545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Brief increases in heart rate, mild elevations in stress hormone levels</a:t>
          </a:r>
        </a:p>
      </dsp:txBody>
      <dsp:txXfrm>
        <a:off x="1258000" y="582647"/>
        <a:ext cx="5370747" cy="785455"/>
      </dsp:txXfrm>
    </dsp:sp>
    <dsp:sp modelId="{EAD5EDB7-1865-40F9-A3BD-3E7F5FC7735D}">
      <dsp:nvSpPr>
        <dsp:cNvPr id="0" name=""/>
        <dsp:cNvSpPr/>
      </dsp:nvSpPr>
      <dsp:spPr>
        <a:xfrm>
          <a:off x="1258000" y="1531079"/>
          <a:ext cx="5301823" cy="481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l" defTabSz="977900">
            <a:lnSpc>
              <a:spcPct val="90000"/>
            </a:lnSpc>
            <a:spcBef>
              <a:spcPct val="0"/>
            </a:spcBef>
            <a:spcAft>
              <a:spcPct val="35000"/>
            </a:spcAft>
            <a:buNone/>
          </a:pPr>
          <a:r>
            <a:rPr lang="en-GB" sz="2200" kern="1200" dirty="0"/>
            <a:t>Tolerable</a:t>
          </a:r>
        </a:p>
      </dsp:txBody>
      <dsp:txXfrm>
        <a:off x="1258000" y="1531079"/>
        <a:ext cx="5301823" cy="481983"/>
      </dsp:txXfrm>
    </dsp:sp>
    <dsp:sp modelId="{32D8D8ED-CA4D-4112-8780-EFFD4FF27B8B}">
      <dsp:nvSpPr>
        <dsp:cNvPr id="0" name=""/>
        <dsp:cNvSpPr/>
      </dsp:nvSpPr>
      <dsp:spPr>
        <a:xfrm>
          <a:off x="1258000" y="2013063"/>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661393-A1EA-423B-84F9-2E5DBFB33924}">
      <dsp:nvSpPr>
        <dsp:cNvPr id="0" name=""/>
        <dsp:cNvSpPr/>
      </dsp:nvSpPr>
      <dsp:spPr>
        <a:xfrm>
          <a:off x="2003201" y="2013063"/>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1AF562-B47B-4C74-9DAC-8F0EBFBD9B76}">
      <dsp:nvSpPr>
        <dsp:cNvPr id="0" name=""/>
        <dsp:cNvSpPr/>
      </dsp:nvSpPr>
      <dsp:spPr>
        <a:xfrm>
          <a:off x="2748991" y="2013063"/>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591FD1-EF64-4D1B-9A95-6705E412F3B3}">
      <dsp:nvSpPr>
        <dsp:cNvPr id="0" name=""/>
        <dsp:cNvSpPr/>
      </dsp:nvSpPr>
      <dsp:spPr>
        <a:xfrm>
          <a:off x="3494192" y="2013063"/>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C25D79-EB10-4521-B814-C7CDEED7BA55}">
      <dsp:nvSpPr>
        <dsp:cNvPr id="0" name=""/>
        <dsp:cNvSpPr/>
      </dsp:nvSpPr>
      <dsp:spPr>
        <a:xfrm>
          <a:off x="4239981" y="2013063"/>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5A69A3-E11B-41A9-BCAA-326BC4A9A245}">
      <dsp:nvSpPr>
        <dsp:cNvPr id="0" name=""/>
        <dsp:cNvSpPr/>
      </dsp:nvSpPr>
      <dsp:spPr>
        <a:xfrm>
          <a:off x="4985182" y="2013063"/>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0031EC-32F1-4A72-8118-2B7106370A9C}">
      <dsp:nvSpPr>
        <dsp:cNvPr id="0" name=""/>
        <dsp:cNvSpPr/>
      </dsp:nvSpPr>
      <dsp:spPr>
        <a:xfrm>
          <a:off x="5730972" y="2013063"/>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2BF928-557F-450D-8442-1B957B34B21E}">
      <dsp:nvSpPr>
        <dsp:cNvPr id="0" name=""/>
        <dsp:cNvSpPr/>
      </dsp:nvSpPr>
      <dsp:spPr>
        <a:xfrm>
          <a:off x="1258000" y="2111245"/>
          <a:ext cx="5370747" cy="78545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Serious, temporary stress response, buffered by supportive relationships</a:t>
          </a:r>
        </a:p>
      </dsp:txBody>
      <dsp:txXfrm>
        <a:off x="1258000" y="2111245"/>
        <a:ext cx="5370747" cy="785455"/>
      </dsp:txXfrm>
    </dsp:sp>
    <dsp:sp modelId="{C86E0453-8ADE-4919-9C8F-4D84FC695B44}">
      <dsp:nvSpPr>
        <dsp:cNvPr id="0" name=""/>
        <dsp:cNvSpPr/>
      </dsp:nvSpPr>
      <dsp:spPr>
        <a:xfrm>
          <a:off x="1258000" y="3059678"/>
          <a:ext cx="5301823" cy="481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l" defTabSz="977900">
            <a:lnSpc>
              <a:spcPct val="90000"/>
            </a:lnSpc>
            <a:spcBef>
              <a:spcPct val="0"/>
            </a:spcBef>
            <a:spcAft>
              <a:spcPct val="35000"/>
            </a:spcAft>
            <a:buNone/>
          </a:pPr>
          <a:r>
            <a:rPr lang="en-GB" sz="2200" kern="1200" dirty="0"/>
            <a:t>Toxic</a:t>
          </a:r>
        </a:p>
      </dsp:txBody>
      <dsp:txXfrm>
        <a:off x="1258000" y="3059678"/>
        <a:ext cx="5301823" cy="481983"/>
      </dsp:txXfrm>
    </dsp:sp>
    <dsp:sp modelId="{E37245C9-DFF6-44D0-8ED3-3F64BEC0D0D6}">
      <dsp:nvSpPr>
        <dsp:cNvPr id="0" name=""/>
        <dsp:cNvSpPr/>
      </dsp:nvSpPr>
      <dsp:spPr>
        <a:xfrm>
          <a:off x="1258000" y="3541662"/>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D3DAD1-CB82-4C07-8B56-DADBEE407841}">
      <dsp:nvSpPr>
        <dsp:cNvPr id="0" name=""/>
        <dsp:cNvSpPr/>
      </dsp:nvSpPr>
      <dsp:spPr>
        <a:xfrm>
          <a:off x="2003201" y="3541662"/>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98BCBD-5A8D-467C-B7E3-B05220D3BD63}">
      <dsp:nvSpPr>
        <dsp:cNvPr id="0" name=""/>
        <dsp:cNvSpPr/>
      </dsp:nvSpPr>
      <dsp:spPr>
        <a:xfrm>
          <a:off x="2748991" y="3541662"/>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21DFBD-3C6E-4464-9E78-8EFE30FA1E3B}">
      <dsp:nvSpPr>
        <dsp:cNvPr id="0" name=""/>
        <dsp:cNvSpPr/>
      </dsp:nvSpPr>
      <dsp:spPr>
        <a:xfrm>
          <a:off x="3494192" y="3541662"/>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EA42C4-8929-4D3F-8285-17AC36E8F04E}">
      <dsp:nvSpPr>
        <dsp:cNvPr id="0" name=""/>
        <dsp:cNvSpPr/>
      </dsp:nvSpPr>
      <dsp:spPr>
        <a:xfrm>
          <a:off x="4239981" y="3541662"/>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17D881-B83C-494F-AF20-97EE13B670B9}">
      <dsp:nvSpPr>
        <dsp:cNvPr id="0" name=""/>
        <dsp:cNvSpPr/>
      </dsp:nvSpPr>
      <dsp:spPr>
        <a:xfrm>
          <a:off x="4985182" y="3541662"/>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CD05DB-F4BC-41B0-8D12-A9CE6DD20824}">
      <dsp:nvSpPr>
        <dsp:cNvPr id="0" name=""/>
        <dsp:cNvSpPr/>
      </dsp:nvSpPr>
      <dsp:spPr>
        <a:xfrm>
          <a:off x="5730972" y="3541662"/>
          <a:ext cx="1240626" cy="981819"/>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BEFDDE-A014-4744-81B9-EAB0D4D4BD32}">
      <dsp:nvSpPr>
        <dsp:cNvPr id="0" name=""/>
        <dsp:cNvSpPr/>
      </dsp:nvSpPr>
      <dsp:spPr>
        <a:xfrm>
          <a:off x="1258000" y="3639844"/>
          <a:ext cx="5370747" cy="78545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Prolonged activation of stress response systems in the absence of protective relationships</a:t>
          </a:r>
        </a:p>
      </dsp:txBody>
      <dsp:txXfrm>
        <a:off x="1258000" y="3639844"/>
        <a:ext cx="5370747" cy="7854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B4323C-9090-47A9-8C01-CC85747DC52F}">
      <dsp:nvSpPr>
        <dsp:cNvPr id="0" name=""/>
        <dsp:cNvSpPr/>
      </dsp:nvSpPr>
      <dsp:spPr>
        <a:xfrm>
          <a:off x="1411427" y="264159"/>
          <a:ext cx="3413760" cy="3413760"/>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Sense of self</a:t>
          </a:r>
        </a:p>
      </dsp:txBody>
      <dsp:txXfrm>
        <a:off x="3210560" y="987551"/>
        <a:ext cx="1219200" cy="1016000"/>
      </dsp:txXfrm>
    </dsp:sp>
    <dsp:sp modelId="{984701F4-AD2B-474B-A07D-5BAED4A10EE0}">
      <dsp:nvSpPr>
        <dsp:cNvPr id="0" name=""/>
        <dsp:cNvSpPr/>
      </dsp:nvSpPr>
      <dsp:spPr>
        <a:xfrm>
          <a:off x="1341119" y="386079"/>
          <a:ext cx="3413760" cy="3413760"/>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Sense of personal power</a:t>
          </a:r>
        </a:p>
      </dsp:txBody>
      <dsp:txXfrm>
        <a:off x="2153920" y="2600960"/>
        <a:ext cx="1828800" cy="894080"/>
      </dsp:txXfrm>
    </dsp:sp>
    <dsp:sp modelId="{0BDF5006-2A5D-425F-8960-FB77BC3F9278}">
      <dsp:nvSpPr>
        <dsp:cNvPr id="0" name=""/>
        <dsp:cNvSpPr/>
      </dsp:nvSpPr>
      <dsp:spPr>
        <a:xfrm>
          <a:off x="1270812" y="264159"/>
          <a:ext cx="3413760" cy="3413760"/>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Sense of belonging</a:t>
          </a:r>
        </a:p>
      </dsp:txBody>
      <dsp:txXfrm>
        <a:off x="1666239" y="987551"/>
        <a:ext cx="1219200" cy="1016000"/>
      </dsp:txXfrm>
    </dsp:sp>
    <dsp:sp modelId="{D051112F-858E-4B63-9E8F-59103161722B}">
      <dsp:nvSpPr>
        <dsp:cNvPr id="0" name=""/>
        <dsp:cNvSpPr/>
      </dsp:nvSpPr>
      <dsp:spPr>
        <a:xfrm>
          <a:off x="1200380" y="52831"/>
          <a:ext cx="3836416" cy="3836416"/>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5D1C9A-D906-426C-80B9-7D24A66EC332}">
      <dsp:nvSpPr>
        <dsp:cNvPr id="0" name=""/>
        <dsp:cNvSpPr/>
      </dsp:nvSpPr>
      <dsp:spPr>
        <a:xfrm>
          <a:off x="1129792" y="174536"/>
          <a:ext cx="3836416" cy="3836416"/>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98A9E5-2F21-41CE-A9F5-4A61655BB674}">
      <dsp:nvSpPr>
        <dsp:cNvPr id="0" name=""/>
        <dsp:cNvSpPr/>
      </dsp:nvSpPr>
      <dsp:spPr>
        <a:xfrm>
          <a:off x="1059203" y="52831"/>
          <a:ext cx="3836416" cy="3836416"/>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781408-A643-402C-84E5-12EF7A65ED47}" type="datetimeFigureOut">
              <a:rPr lang="en-GB" smtClean="0"/>
              <a:t>06/04/2020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45850-48D0-4BF7-A037-856FFC024220}" type="slidenum">
              <a:rPr lang="en-GB" smtClean="0"/>
              <a:t>‹#›</a:t>
            </a:fld>
            <a:endParaRPr lang="en-GB"/>
          </a:p>
        </p:txBody>
      </p:sp>
    </p:spTree>
    <p:extLst>
      <p:ext uri="{BB962C8B-B14F-4D97-AF65-F5344CB8AC3E}">
        <p14:creationId xmlns:p14="http://schemas.microsoft.com/office/powerpoint/2010/main" val="1688308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bing.com/videos/search?q=building+core+capabilities+for+life&amp;&amp;view=detail&amp;mid=D17BA3B8EBCFFD200851D17BA3B8EBCFFD200851&amp;&amp;FORM=VRDGAR"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345850-48D0-4BF7-A037-856FFC024220}" type="slidenum">
              <a:rPr lang="en-GB" smtClean="0"/>
              <a:t>1</a:t>
            </a:fld>
            <a:endParaRPr lang="en-GB"/>
          </a:p>
        </p:txBody>
      </p:sp>
    </p:spTree>
    <p:extLst>
      <p:ext uri="{BB962C8B-B14F-4D97-AF65-F5344CB8AC3E}">
        <p14:creationId xmlns:p14="http://schemas.microsoft.com/office/powerpoint/2010/main" val="2148168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There are many research studies that have shown the power of relationships and the necessity of these, in supporting the conditions that enhance learning in both adults and children.</a:t>
            </a:r>
          </a:p>
          <a:p>
            <a:endParaRPr lang="en-GB" baseline="0" dirty="0"/>
          </a:p>
          <a:p>
            <a:r>
              <a:rPr lang="en-GB" baseline="0" dirty="0"/>
              <a:t>We always need to spend time building team, relationships and trust, especially at the start of any endeavour. Without trust, we will be worried about how we look, what others think, how we are perceived etc. we will be looking for threat and trying to avoid embarrassment and shame and spending our brain power and problem solving skills doing this, rather than playing, engaging, processing information and learning in a relaxed way.</a:t>
            </a:r>
            <a:endParaRPr lang="en-GB" dirty="0"/>
          </a:p>
        </p:txBody>
      </p:sp>
      <p:sp>
        <p:nvSpPr>
          <p:cNvPr id="4" name="Slide Number Placeholder 3"/>
          <p:cNvSpPr>
            <a:spLocks noGrp="1"/>
          </p:cNvSpPr>
          <p:nvPr>
            <p:ph type="sldNum" sz="quarter" idx="10"/>
          </p:nvPr>
        </p:nvSpPr>
        <p:spPr/>
        <p:txBody>
          <a:bodyPr/>
          <a:lstStyle/>
          <a:p>
            <a:fld id="{3A820A37-2517-4AA1-A718-607EEE028200}" type="slidenum">
              <a:rPr lang="en-GB" smtClean="0"/>
              <a:t>4</a:t>
            </a:fld>
            <a:endParaRPr lang="en-GB"/>
          </a:p>
        </p:txBody>
      </p:sp>
    </p:spTree>
    <p:extLst>
      <p:ext uri="{BB962C8B-B14F-4D97-AF65-F5344CB8AC3E}">
        <p14:creationId xmlns:p14="http://schemas.microsoft.com/office/powerpoint/2010/main" val="3879233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en-US" sz="1200" dirty="0"/>
              <a:t>Behaviour is linked to our thoughts and feelings about a situation, which in turn are coloured by the way we look at the situation (our perception of it). So if we haven’t yet learned that the world can be a positive place, or our thinking about ourselves is negative, this will have a knock on effect to how we feel and behave.</a:t>
            </a:r>
          </a:p>
          <a:p>
            <a:pPr marL="0" marR="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GB" altLang="en-US" dirty="0"/>
              <a:t>Behaviour is just the expression of how we are feeling or what we are thinking</a:t>
            </a:r>
            <a:r>
              <a:rPr lang="en-GB" altLang="en-US" baseline="0" dirty="0"/>
              <a:t> and for a child with little or no language (either literally, or no specialist language to express how they feel or what they fear), it is the only way they can communicate with us. So we need to get good at accurately interpreting what this means and what they are trying to tell us.</a:t>
            </a:r>
            <a:endParaRPr lang="en-GB" altLang="en-US" sz="1200" dirty="0"/>
          </a:p>
          <a:p>
            <a:endParaRPr lang="en-GB" dirty="0"/>
          </a:p>
        </p:txBody>
      </p:sp>
      <p:sp>
        <p:nvSpPr>
          <p:cNvPr id="4" name="Slide Number Placeholder 3"/>
          <p:cNvSpPr>
            <a:spLocks noGrp="1"/>
          </p:cNvSpPr>
          <p:nvPr>
            <p:ph type="sldNum" sz="quarter" idx="10"/>
          </p:nvPr>
        </p:nvSpPr>
        <p:spPr/>
        <p:txBody>
          <a:bodyPr/>
          <a:lstStyle/>
          <a:p>
            <a:fld id="{3A820A37-2517-4AA1-A718-607EEE028200}" type="slidenum">
              <a:rPr lang="en-GB" smtClean="0"/>
              <a:t>5</a:t>
            </a:fld>
            <a:endParaRPr lang="en-GB"/>
          </a:p>
        </p:txBody>
      </p:sp>
    </p:spTree>
    <p:extLst>
      <p:ext uri="{BB962C8B-B14F-4D97-AF65-F5344CB8AC3E}">
        <p14:creationId xmlns:p14="http://schemas.microsoft.com/office/powerpoint/2010/main" val="364272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1FC2FA-738E-4EF2-9410-C04EA9A66B8C}" type="slidenum">
              <a:rPr lang="en-US" altLang="en-US"/>
              <a:pPr/>
              <a:t>6</a:t>
            </a:fld>
            <a:endParaRPr lang="en-US" altLang="en-US"/>
          </a:p>
        </p:txBody>
      </p:sp>
      <p:sp>
        <p:nvSpPr>
          <p:cNvPr id="419842" name="Rectangle 2"/>
          <p:cNvSpPr>
            <a:spLocks noGrp="1" noRot="1" noChangeAspect="1" noChangeArrowheads="1" noTextEdit="1"/>
          </p:cNvSpPr>
          <p:nvPr>
            <p:ph type="sldImg"/>
          </p:nvPr>
        </p:nvSpPr>
        <p:spPr>
          <a:xfrm>
            <a:off x="93663" y="746125"/>
            <a:ext cx="6623050" cy="3725863"/>
          </a:xfrm>
          <a:ln w="12700" cap="flat"/>
        </p:spPr>
      </p:sp>
      <p:sp>
        <p:nvSpPr>
          <p:cNvPr id="419843" name="Rectangle 3"/>
          <p:cNvSpPr>
            <a:spLocks noGrp="1" noChangeArrowheads="1"/>
          </p:cNvSpPr>
          <p:nvPr>
            <p:ph type="body" idx="1"/>
          </p:nvPr>
        </p:nvSpPr>
        <p:spPr>
          <a:xfrm>
            <a:off x="908052" y="4721742"/>
            <a:ext cx="4992686" cy="4473813"/>
          </a:xfrm>
          <a:noFill/>
          <a:ln/>
        </p:spPr>
        <p:txBody>
          <a:bodyPr wrap="none" lIns="92075" tIns="46038" rIns="92075" bIns="46038" anchor="ctr"/>
          <a:lstStyle/>
          <a:p>
            <a:r>
              <a:rPr lang="en-GB" altLang="en-US" dirty="0"/>
              <a:t>To change our thought processes and our feelings and behaviour, we therefore need positive relationships with others, to develop trust and security.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especially need to build those positive</a:t>
            </a:r>
            <a:r>
              <a:rPr lang="en-GB" baseline="0" dirty="0"/>
              <a:t> relationships with children who haven’t yet learned to self regulate their emotions and their behaviour. </a:t>
            </a:r>
          </a:p>
          <a:p>
            <a:endParaRPr lang="en-GB" baseline="0" dirty="0"/>
          </a:p>
          <a:p>
            <a:r>
              <a:rPr lang="en-GB" baseline="0" dirty="0"/>
              <a:t>Generally by age 3 or 4 a child will start to develop the capacity to self regulate and this then continues to develop through childhood. However, this develops through co-regulation with a significant adult. With the adult noticing and attending to the child’s emotional and physical needs. A baby cries when they are hungry and if they are lifted and fed, they learn how to wait a little longer as they know food is coming – it usually does. </a:t>
            </a:r>
          </a:p>
          <a:p>
            <a:endParaRPr lang="en-GB" baseline="0" dirty="0"/>
          </a:p>
          <a:p>
            <a:r>
              <a:rPr lang="en-GB" baseline="0" dirty="0"/>
              <a:t>If these types of caring responses are consistently provided by the caregiver, they form the building blocks that eventually support wider self-regulation.  </a:t>
            </a:r>
          </a:p>
          <a:p>
            <a:endParaRPr lang="en-GB" baseline="0" dirty="0"/>
          </a:p>
          <a:p>
            <a:r>
              <a:rPr lang="en-GB" baseline="0" dirty="0"/>
              <a:t>If the caregiver doesn’t respond to the child’s individual needs, or isn’t able to attune to their child, for whatever reason, </a:t>
            </a:r>
            <a:r>
              <a:rPr lang="en-GB" baseline="0" dirty="0" err="1"/>
              <a:t>eg</a:t>
            </a:r>
            <a:r>
              <a:rPr lang="en-GB" baseline="0" dirty="0"/>
              <a:t>. if food doesn’t come, the baby may continue to cry, or cry even when it is not hungry, as they can’t rely on food or the adult being there when they need them. Or, they may stop looking for attention altogether and be unusually quiet. Both are signs of distress and in neither situation will the child learn to self-regulate their behaviour if this is part of a consistent pattern from the adult.</a:t>
            </a:r>
          </a:p>
          <a:p>
            <a:endParaRPr lang="en-GB" baseline="0" dirty="0"/>
          </a:p>
          <a:p>
            <a:r>
              <a:rPr lang="en-GB" baseline="0" dirty="0"/>
              <a:t>Some older children will therefore, not have learned how to regulate their emotional responses and if we ask too much of them, before they have the neurodevelopment to manage this, we will cause shame and embarrassment. And don’t be fooled by a child who can sometimes hold things together….they will be trying very hard and using up lots of energy to do this. Just because they can control their behaviour </a:t>
            </a:r>
            <a:r>
              <a:rPr lang="en-GB" u="sng" baseline="0" dirty="0"/>
              <a:t>sometimes</a:t>
            </a:r>
            <a:r>
              <a:rPr lang="en-GB" baseline="0" dirty="0"/>
              <a:t>, doesn’t mean they can do it </a:t>
            </a:r>
            <a:r>
              <a:rPr lang="en-GB" u="sng" baseline="0" dirty="0"/>
              <a:t>every time</a:t>
            </a:r>
            <a:r>
              <a:rPr lang="en-GB" baseline="0" dirty="0"/>
              <a:t>. </a:t>
            </a:r>
          </a:p>
          <a:p>
            <a:endParaRPr lang="en-GB" baseline="0" dirty="0"/>
          </a:p>
          <a:p>
            <a:r>
              <a:rPr lang="en-GB" baseline="0" dirty="0"/>
              <a:t>If the child hasn’t yet managed to self-regulate their emotional responses, then they will never be successful with the use of rewards and punishment strategies to manage their behaviours and will feel shame and negativity, simply through not yet having developed the skills to enable them to be successful in fulfilling our expectations of them.</a:t>
            </a:r>
          </a:p>
          <a:p>
            <a:endParaRPr lang="en-GB" baseline="0" dirty="0"/>
          </a:p>
          <a:p>
            <a:r>
              <a:rPr lang="en-GB" baseline="0" dirty="0"/>
              <a:t>Self-regulation starts with co-regulation and so as the adults in a child’s life, we need to understand, notice and attend to their needs if we are to help them develop emotional control.  And this can be at any age….not just in the early years. Developmentally, a child needs to go through this process and so for an older child, don’t assume that they can control their reactions to frustration, anger, shame or fear.</a:t>
            </a:r>
          </a:p>
          <a:p>
            <a:endParaRPr lang="en-GB" baseline="0" dirty="0"/>
          </a:p>
          <a:p>
            <a:r>
              <a:rPr lang="en-GB" baseline="0" dirty="0"/>
              <a:t>We can’t directly TEACH emotional self-regulation either, which makes it a bit more complex. It is a developmental process that we need to nurture and encourage through the experience of emotional co-regulation with the child or young person.</a:t>
            </a:r>
          </a:p>
          <a:p>
            <a:endParaRPr lang="en-GB" baseline="0" dirty="0"/>
          </a:p>
        </p:txBody>
      </p:sp>
      <p:sp>
        <p:nvSpPr>
          <p:cNvPr id="4" name="Slide Number Placeholder 3"/>
          <p:cNvSpPr>
            <a:spLocks noGrp="1"/>
          </p:cNvSpPr>
          <p:nvPr>
            <p:ph type="sldNum" sz="quarter" idx="10"/>
          </p:nvPr>
        </p:nvSpPr>
        <p:spPr/>
        <p:txBody>
          <a:bodyPr/>
          <a:lstStyle/>
          <a:p>
            <a:fld id="{3A820A37-2517-4AA1-A718-607EEE028200}" type="slidenum">
              <a:rPr lang="en-GB" smtClean="0"/>
              <a:t>7</a:t>
            </a:fld>
            <a:endParaRPr lang="en-GB"/>
          </a:p>
        </p:txBody>
      </p:sp>
    </p:spTree>
    <p:extLst>
      <p:ext uri="{BB962C8B-B14F-4D97-AF65-F5344CB8AC3E}">
        <p14:creationId xmlns:p14="http://schemas.microsoft.com/office/powerpoint/2010/main" val="4161136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helpful tool in understanding the stages of developing an attuned relationship with a child or young person is the ‘Positive</a:t>
            </a:r>
            <a:r>
              <a:rPr lang="en-GB" baseline="0" dirty="0"/>
              <a:t> Pyramid’ that we have developed for use in Highland. </a:t>
            </a:r>
          </a:p>
          <a:p>
            <a:endParaRPr lang="en-GB" baseline="0" dirty="0"/>
          </a:p>
          <a:p>
            <a:r>
              <a:rPr lang="en-GB" baseline="0" dirty="0"/>
              <a:t>This is a model of how interaction and language builds relationships can support the process of co=regulation and building attuned relationships with others. </a:t>
            </a:r>
          </a:p>
          <a:p>
            <a:endParaRPr lang="en-GB" baseline="0" dirty="0"/>
          </a:p>
          <a:p>
            <a:r>
              <a:rPr lang="en-GB" baseline="0" dirty="0"/>
              <a:t>We sometimes have quite high expectations of children and young people in terms of their skills and language development and in actual fact, many of the strategies we currently use may require a higher level of skill than the children actually have. </a:t>
            </a:r>
          </a:p>
          <a:p>
            <a:endParaRPr lang="en-GB" baseline="0" dirty="0"/>
          </a:p>
          <a:p>
            <a:r>
              <a:rPr lang="en-GB" baseline="0" dirty="0"/>
              <a:t>Children can’t develop good skills if we don’t model this for them and they wont engage with us if they don’t feel we care about them. This is a hierarchy and you need to engage children by using the skills at the bottom of the pyramid first, or you will struggle to engage them in the higher order skills at the top of the pyramid.</a:t>
            </a:r>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3A820A37-2517-4AA1-A718-607EEE028200}" type="slidenum">
              <a:rPr lang="en-GB" smtClean="0"/>
              <a:t>9</a:t>
            </a:fld>
            <a:endParaRPr lang="en-GB"/>
          </a:p>
        </p:txBody>
      </p:sp>
    </p:spTree>
    <p:extLst>
      <p:ext uri="{BB962C8B-B14F-4D97-AF65-F5344CB8AC3E}">
        <p14:creationId xmlns:p14="http://schemas.microsoft.com/office/powerpoint/2010/main" val="3015334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p:cNvSpPr>
          <p:nvPr>
            <p:ph type="sldNum" sz="quarter" idx="5"/>
          </p:nvPr>
        </p:nvSpPr>
        <p:spPr>
          <a:noFill/>
        </p:spPr>
        <p:txBody>
          <a:bodyPr/>
          <a:lstStyle>
            <a:lvl1pPr eaLnBrk="0" hangingPunct="0">
              <a:defRPr sz="3200">
                <a:solidFill>
                  <a:srgbClr val="000000"/>
                </a:solidFill>
                <a:latin typeface="Gill Sans" pitchFamily="28" charset="0"/>
                <a:ea typeface="ヒラギノ角ゴ Pro W3" pitchFamily="28" charset="-128"/>
                <a:sym typeface="Gill Sans" pitchFamily="28" charset="0"/>
              </a:defRPr>
            </a:lvl1pPr>
            <a:lvl2pPr marL="742950" indent="-285750" eaLnBrk="0" hangingPunct="0">
              <a:defRPr sz="3200">
                <a:solidFill>
                  <a:srgbClr val="000000"/>
                </a:solidFill>
                <a:latin typeface="Gill Sans" pitchFamily="28" charset="0"/>
                <a:ea typeface="ヒラギノ角ゴ Pro W3" pitchFamily="28" charset="-128"/>
                <a:sym typeface="Gill Sans" pitchFamily="28" charset="0"/>
              </a:defRPr>
            </a:lvl2pPr>
            <a:lvl3pPr marL="1143000" indent="-228600" eaLnBrk="0" hangingPunct="0">
              <a:defRPr sz="3200">
                <a:solidFill>
                  <a:srgbClr val="000000"/>
                </a:solidFill>
                <a:latin typeface="Gill Sans" pitchFamily="28" charset="0"/>
                <a:ea typeface="ヒラギノ角ゴ Pro W3" pitchFamily="28" charset="-128"/>
                <a:sym typeface="Gill Sans" pitchFamily="28" charset="0"/>
              </a:defRPr>
            </a:lvl3pPr>
            <a:lvl4pPr marL="1600200" indent="-228600" eaLnBrk="0" hangingPunct="0">
              <a:defRPr sz="3200">
                <a:solidFill>
                  <a:srgbClr val="000000"/>
                </a:solidFill>
                <a:latin typeface="Gill Sans" pitchFamily="28" charset="0"/>
                <a:ea typeface="ヒラギノ角ゴ Pro W3" pitchFamily="28" charset="-128"/>
                <a:sym typeface="Gill Sans" pitchFamily="28" charset="0"/>
              </a:defRPr>
            </a:lvl4pPr>
            <a:lvl5pPr marL="2057400" indent="-228600" eaLnBrk="0" hangingPunct="0">
              <a:defRPr sz="3200">
                <a:solidFill>
                  <a:srgbClr val="000000"/>
                </a:solidFill>
                <a:latin typeface="Gill Sans" pitchFamily="28" charset="0"/>
                <a:ea typeface="ヒラギノ角ゴ Pro W3" pitchFamily="28" charset="-128"/>
                <a:sym typeface="Gill Sans" pitchFamily="28" charset="0"/>
              </a:defRPr>
            </a:lvl5pPr>
            <a:lvl6pPr marL="2514600" indent="-228600" algn="ctr" eaLnBrk="0" fontAlgn="base" hangingPunct="0">
              <a:spcBef>
                <a:spcPct val="0"/>
              </a:spcBef>
              <a:spcAft>
                <a:spcPct val="0"/>
              </a:spcAft>
              <a:defRPr sz="3200">
                <a:solidFill>
                  <a:srgbClr val="000000"/>
                </a:solidFill>
                <a:latin typeface="Gill Sans" pitchFamily="28" charset="0"/>
                <a:ea typeface="ヒラギノ角ゴ Pro W3" pitchFamily="28" charset="-128"/>
                <a:sym typeface="Gill Sans" pitchFamily="28" charset="0"/>
              </a:defRPr>
            </a:lvl6pPr>
            <a:lvl7pPr marL="2971800" indent="-228600" algn="ctr" eaLnBrk="0" fontAlgn="base" hangingPunct="0">
              <a:spcBef>
                <a:spcPct val="0"/>
              </a:spcBef>
              <a:spcAft>
                <a:spcPct val="0"/>
              </a:spcAft>
              <a:defRPr sz="3200">
                <a:solidFill>
                  <a:srgbClr val="000000"/>
                </a:solidFill>
                <a:latin typeface="Gill Sans" pitchFamily="28" charset="0"/>
                <a:ea typeface="ヒラギノ角ゴ Pro W3" pitchFamily="28" charset="-128"/>
                <a:sym typeface="Gill Sans" pitchFamily="28" charset="0"/>
              </a:defRPr>
            </a:lvl7pPr>
            <a:lvl8pPr marL="3429000" indent="-228600" algn="ctr" eaLnBrk="0" fontAlgn="base" hangingPunct="0">
              <a:spcBef>
                <a:spcPct val="0"/>
              </a:spcBef>
              <a:spcAft>
                <a:spcPct val="0"/>
              </a:spcAft>
              <a:defRPr sz="3200">
                <a:solidFill>
                  <a:srgbClr val="000000"/>
                </a:solidFill>
                <a:latin typeface="Gill Sans" pitchFamily="28" charset="0"/>
                <a:ea typeface="ヒラギノ角ゴ Pro W3" pitchFamily="28" charset="-128"/>
                <a:sym typeface="Gill Sans" pitchFamily="28" charset="0"/>
              </a:defRPr>
            </a:lvl8pPr>
            <a:lvl9pPr marL="3886200" indent="-228600" algn="ctr" eaLnBrk="0" fontAlgn="base" hangingPunct="0">
              <a:spcBef>
                <a:spcPct val="0"/>
              </a:spcBef>
              <a:spcAft>
                <a:spcPct val="0"/>
              </a:spcAft>
              <a:defRPr sz="3200">
                <a:solidFill>
                  <a:srgbClr val="000000"/>
                </a:solidFill>
                <a:latin typeface="Gill Sans" pitchFamily="28" charset="0"/>
                <a:ea typeface="ヒラギノ角ゴ Pro W3" pitchFamily="28" charset="-128"/>
                <a:sym typeface="Gill Sans" pitchFamily="28" charset="0"/>
              </a:defRPr>
            </a:lvl9pPr>
          </a:lstStyle>
          <a:p>
            <a:pPr eaLnBrk="1" hangingPunct="1"/>
            <a:fld id="{B88D8212-3747-492F-929B-1CC3C5611F35}" type="slidenum">
              <a:rPr lang="en-US" altLang="en-US" sz="1200"/>
              <a:pPr eaLnBrk="1" hangingPunct="1"/>
              <a:t>10</a:t>
            </a:fld>
            <a:endParaRPr lang="en-US" altLang="en-US" sz="1200"/>
          </a:p>
        </p:txBody>
      </p:sp>
      <p:sp>
        <p:nvSpPr>
          <p:cNvPr id="63491" name="Rectangle 2"/>
          <p:cNvSpPr>
            <a:spLocks noGrp="1" noRot="1" noChangeAspect="1" noChangeArrowheads="1" noTextEdit="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w="25400">
            <a:solidFill>
              <a:srgbClr val="000000"/>
            </a:solidFill>
            <a:miter lim="800000"/>
            <a:headEnd/>
            <a:tailEnd/>
          </a:ln>
        </p:spPr>
        <p:txBody>
          <a:bodyPr/>
          <a:lstStyle/>
          <a:p>
            <a:r>
              <a:rPr lang="en-GB" dirty="0"/>
              <a:t>In our interactions with children and especially when we are trying to support hem, we need to ensure we interact in a way that demonstrates</a:t>
            </a:r>
          </a:p>
          <a:p>
            <a:pPr marL="228600" indent="-228600">
              <a:buAutoNum type="arabicPeriod"/>
            </a:pPr>
            <a:r>
              <a:rPr lang="en-GB" dirty="0"/>
              <a:t>Empathy</a:t>
            </a:r>
          </a:p>
          <a:p>
            <a:pPr marL="228600" indent="-228600">
              <a:buAutoNum type="arabicPeriod"/>
            </a:pPr>
            <a:r>
              <a:rPr lang="en-GB" dirty="0"/>
              <a:t>Unconditional</a:t>
            </a:r>
            <a:r>
              <a:rPr lang="en-GB" baseline="0" dirty="0"/>
              <a:t> Positive Regard</a:t>
            </a:r>
          </a:p>
          <a:p>
            <a:pPr marL="228600" indent="-228600">
              <a:buAutoNum type="arabicPeriod"/>
            </a:pPr>
            <a:r>
              <a:rPr lang="en-GB" baseline="0" dirty="0"/>
              <a:t>Genuineness</a:t>
            </a:r>
          </a:p>
          <a:p>
            <a:pPr marL="0" indent="0">
              <a:buNone/>
            </a:pPr>
            <a:endParaRPr lang="en-US" altLang="en-US" dirty="0"/>
          </a:p>
          <a:p>
            <a:pPr eaLnBrk="1" hangingPunct="1"/>
            <a:r>
              <a:rPr lang="en-US" altLang="en-US" dirty="0"/>
              <a:t>If we can’t get beyond the </a:t>
            </a:r>
            <a:r>
              <a:rPr lang="en-US" altLang="en-US" dirty="0" err="1"/>
              <a:t>behaviour</a:t>
            </a:r>
            <a:r>
              <a:rPr lang="en-US" altLang="en-US" dirty="0"/>
              <a:t>, to understand where a young person is coming from or to see the underlying causes of the </a:t>
            </a:r>
            <a:r>
              <a:rPr lang="en-US" altLang="en-US" dirty="0" err="1"/>
              <a:t>behaviour</a:t>
            </a:r>
            <a:r>
              <a:rPr lang="en-US" altLang="en-US" dirty="0"/>
              <a:t>, we may need to consider why? What do WE need to feel safe? To be able to accept them without judgement?</a:t>
            </a:r>
          </a:p>
          <a:p>
            <a:pPr eaLnBrk="1" hangingPunct="1"/>
            <a:endParaRPr lang="en-US" altLang="en-US" dirty="0"/>
          </a:p>
          <a:p>
            <a:pPr eaLnBrk="1" hangingPunct="1"/>
            <a:r>
              <a:rPr lang="en-US" altLang="en-US" dirty="0"/>
              <a:t>Because we tend to work on reciprocal relationships, children,</a:t>
            </a:r>
            <a:r>
              <a:rPr lang="en-US" altLang="en-US" baseline="0" dirty="0"/>
              <a:t> parents or colleagues who cant ‘give back’ what we offer to them, are often those that need these conditions to be in place most, but they may be the ones we feel less inclined to offer them to.</a:t>
            </a:r>
          </a:p>
          <a:p>
            <a:pPr eaLnBrk="1" hangingPunct="1"/>
            <a:endParaRPr lang="en-US" altLang="en-US" baseline="0" dirty="0"/>
          </a:p>
          <a:p>
            <a:pPr eaLnBrk="1" hangingPunct="1"/>
            <a:r>
              <a:rPr lang="en-US" altLang="en-US" baseline="0" dirty="0"/>
              <a:t>To be able to give without receiving back, we need to be self aware and confident in ourselves.</a:t>
            </a:r>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underpins health and wellbeing is emotional literacy and our ability to manage ourselves and our relationships.</a:t>
            </a:r>
          </a:p>
          <a:p>
            <a:endParaRPr lang="en-GB" dirty="0"/>
          </a:p>
        </p:txBody>
      </p:sp>
      <p:sp>
        <p:nvSpPr>
          <p:cNvPr id="4" name="Slide Number Placeholder 3"/>
          <p:cNvSpPr>
            <a:spLocks noGrp="1"/>
          </p:cNvSpPr>
          <p:nvPr>
            <p:ph type="sldNum" sz="quarter" idx="10"/>
          </p:nvPr>
        </p:nvSpPr>
        <p:spPr/>
        <p:txBody>
          <a:bodyPr/>
          <a:lstStyle/>
          <a:p>
            <a:fld id="{3A820A37-2517-4AA1-A718-607EEE028200}" type="slidenum">
              <a:rPr lang="en-GB" smtClean="0"/>
              <a:t>11</a:t>
            </a:fld>
            <a:endParaRPr lang="en-GB"/>
          </a:p>
        </p:txBody>
      </p:sp>
    </p:spTree>
    <p:extLst>
      <p:ext uri="{BB962C8B-B14F-4D97-AF65-F5344CB8AC3E}">
        <p14:creationId xmlns:p14="http://schemas.microsoft.com/office/powerpoint/2010/main" val="2490172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spcBef>
                <a:spcPct val="30000"/>
              </a:spcBef>
              <a:defRPr sz="1200">
                <a:solidFill>
                  <a:schemeClr val="tx1"/>
                </a:solidFill>
                <a:latin typeface="Calibri" pitchFamily="34" charset="0"/>
              </a:defRPr>
            </a:lvl1pPr>
            <a:lvl2pPr marL="742950" indent="-285750" algn="l" eaLnBrk="0" hangingPunct="0">
              <a:spcBef>
                <a:spcPct val="30000"/>
              </a:spcBef>
              <a:defRPr sz="1200">
                <a:solidFill>
                  <a:schemeClr val="tx1"/>
                </a:solidFill>
                <a:latin typeface="Calibri" pitchFamily="34" charset="0"/>
              </a:defRPr>
            </a:lvl2pPr>
            <a:lvl3pPr marL="1143000" indent="-228600" algn="l" eaLnBrk="0" hangingPunct="0">
              <a:spcBef>
                <a:spcPct val="30000"/>
              </a:spcBef>
              <a:defRPr sz="1200">
                <a:solidFill>
                  <a:schemeClr val="tx1"/>
                </a:solidFill>
                <a:latin typeface="Calibri" pitchFamily="34" charset="0"/>
              </a:defRPr>
            </a:lvl3pPr>
            <a:lvl4pPr marL="1600200" indent="-228600" algn="l" eaLnBrk="0" hangingPunct="0">
              <a:spcBef>
                <a:spcPct val="30000"/>
              </a:spcBef>
              <a:defRPr sz="1200">
                <a:solidFill>
                  <a:schemeClr val="tx1"/>
                </a:solidFill>
                <a:latin typeface="Calibri" pitchFamily="34" charset="0"/>
              </a:defRPr>
            </a:lvl4pPr>
            <a:lvl5pPr marL="2057400" indent="-228600" algn="l"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5D268F7F-CB65-4026-9649-F44486ADB65D}" type="slidenum">
              <a:rPr lang="en-GB" altLang="en-US" smtClean="0">
                <a:latin typeface="Arial" pitchFamily="34" charset="0"/>
              </a:rPr>
              <a:pPr algn="r" eaLnBrk="1" hangingPunct="1">
                <a:spcBef>
                  <a:spcPct val="0"/>
                </a:spcBef>
              </a:pPr>
              <a:t>12</a:t>
            </a:fld>
            <a:endParaRPr lang="en-GB" altLang="en-US" dirty="0">
              <a:latin typeface="Arial" pitchFamily="34" charset="0"/>
            </a:endParaRPr>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endParaRPr lang="en-US" dirty="0"/>
          </a:p>
          <a:p>
            <a:pPr>
              <a:defRPr/>
            </a:pPr>
            <a:r>
              <a:rPr lang="en-US" dirty="0"/>
              <a:t>This is a helpful framework to use as it allows us to think about the expectations we have on children and young people. We often expect them to manage relationships</a:t>
            </a:r>
            <a:r>
              <a:rPr lang="en-US" baseline="0" dirty="0"/>
              <a:t> with others, when they don’t yet have an understanding of their own emotional states</a:t>
            </a:r>
            <a:r>
              <a:rPr lang="en-US" dirty="0"/>
              <a:t>.</a:t>
            </a:r>
            <a:r>
              <a:rPr lang="en-US" baseline="0" dirty="0"/>
              <a:t> It is important that we consider how we can help our children </a:t>
            </a:r>
            <a:r>
              <a:rPr lang="en-GB" baseline="0" dirty="0"/>
              <a:t>i</a:t>
            </a:r>
            <a:r>
              <a:rPr lang="en-GB" dirty="0"/>
              <a:t>dentify and recognising emotions, giving accurate</a:t>
            </a:r>
            <a:r>
              <a:rPr lang="en-GB" baseline="0" dirty="0"/>
              <a:t> labels to how they are feeling. Don’t assume they know this.</a:t>
            </a:r>
          </a:p>
          <a:p>
            <a:pPr>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to our relationships and our wellbeing is ‘Self Awareness’: this is equally the case for pupils and adults. Asking children what they like to do, what they like to eat, what hobbies they have, what they find hard or easy, are all questions that can help them develop a greater level of self-awareness. If they find these difficult questions to answer, you could take photographs to show them being successful in activities and talk about HOW they were successful and managed to do these things. You could ask them what they like to do and what skills they think they use when engaging in these activities.</a:t>
            </a:r>
            <a:endParaRPr lang="en-GB" dirty="0"/>
          </a:p>
          <a:p>
            <a:endParaRPr lang="en-GB" dirty="0"/>
          </a:p>
          <a:p>
            <a:r>
              <a:rPr lang="en-GB" dirty="0"/>
              <a:t>‘’Self Management</a:t>
            </a:r>
            <a:r>
              <a:rPr lang="en-GB" baseline="0" dirty="0"/>
              <a:t> requires the child to be good at g</a:t>
            </a:r>
            <a:r>
              <a:rPr lang="en-GB" dirty="0"/>
              <a:t>oal setting and organisational skills. It requires them</a:t>
            </a:r>
            <a:r>
              <a:rPr lang="en-GB" baseline="0" dirty="0"/>
              <a:t> to be able to self regulate and manage their emotions, which we know many find difficult to do. It is helpful to use the language of emotions and to explain what these mean and you can ‘guess’ what emotions the child may be feeling on the basis of their behaviours, so that they can engage in discussion with you about how to manage these emotions. They might not yet have developed this language. Some teenagers still work with a very restricted vocabulary around feelings, so don’t assume this is developed.</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Having</a:t>
            </a:r>
            <a:r>
              <a:rPr lang="en-US" baseline="0" dirty="0"/>
              <a:t> ‘a</a:t>
            </a:r>
            <a:r>
              <a:rPr lang="en-US" dirty="0"/>
              <a:t>wareness of other’s</a:t>
            </a:r>
            <a:r>
              <a:rPr lang="en-US" baseline="0" dirty="0"/>
              <a:t> requires </a:t>
            </a:r>
            <a:r>
              <a:rPr lang="en-GB" baseline="0" dirty="0"/>
              <a:t>p</a:t>
            </a:r>
            <a:r>
              <a:rPr lang="en-GB" dirty="0"/>
              <a:t>erspective taking, showing</a:t>
            </a:r>
            <a:r>
              <a:rPr lang="en-GB" baseline="0" dirty="0"/>
              <a:t> e</a:t>
            </a:r>
            <a:r>
              <a:rPr lang="en-GB" dirty="0"/>
              <a:t>mpathy and putting themselves in an other</a:t>
            </a:r>
            <a:r>
              <a:rPr lang="en-GB" baseline="0" dirty="0"/>
              <a:t> person’s shoes. There is a need in this to a</a:t>
            </a:r>
            <a:r>
              <a:rPr lang="en-GB" dirty="0"/>
              <a:t>ppreciate diversity</a:t>
            </a:r>
            <a:r>
              <a:rPr lang="en-GB" baseline="0" dirty="0"/>
              <a:t> and to have r</a:t>
            </a:r>
            <a:r>
              <a:rPr lang="en-GB" dirty="0"/>
              <a:t>espect for others. </a:t>
            </a:r>
            <a:r>
              <a:rPr lang="en-GB" altLang="en-US" sz="1200" dirty="0"/>
              <a:t>Empathy is an ‘in-built’ capacity. It develop through experiencing the empathy of others, and through ‘practice’ in communicating it. Some children have poorly developed skills of empathising with others and so asking them to think about what it feels like for someone else they may have harmed or hurt, will not be helpful for these children. Using the strategies outlines on the Positive Pyramid will model empathy and help children follow us and take their lead from us to develop these skills for themselves.</a:t>
            </a:r>
            <a:endParaRPr lang="en-GB" dirty="0"/>
          </a:p>
          <a:p>
            <a:endParaRPr lang="en-GB" dirty="0"/>
          </a:p>
          <a:p>
            <a:r>
              <a:rPr lang="en-GB" dirty="0"/>
              <a:t>‘Relationship Management’ requires a high level of skill.</a:t>
            </a:r>
            <a:r>
              <a:rPr lang="en-GB" baseline="0" dirty="0"/>
              <a:t> </a:t>
            </a:r>
            <a:r>
              <a:rPr lang="en-GB" dirty="0"/>
              <a:t>Communication, social engagement and building relationships.</a:t>
            </a:r>
            <a:r>
              <a:rPr lang="en-GB" baseline="0" dirty="0"/>
              <a:t> </a:t>
            </a:r>
            <a:r>
              <a:rPr lang="en-GB" dirty="0"/>
              <a:t>Working co-operatively, Negotiation, refusal and conflict management.</a:t>
            </a:r>
            <a:r>
              <a:rPr lang="en-GB" baseline="0" dirty="0"/>
              <a:t> </a:t>
            </a:r>
            <a:r>
              <a:rPr lang="en-GB" dirty="0"/>
              <a:t>Help seeking and help providing. These are very high order skills and may vulnerable children or younger children will not yet have developed these skills. Children who find it difficult to manage relationships will need much more input in the other three areas and will need staff to model emotional literacy and to practice emotional coaching.</a:t>
            </a:r>
          </a:p>
          <a:p>
            <a:endParaRPr lang="en-GB" dirty="0"/>
          </a:p>
          <a:p>
            <a:r>
              <a:rPr lang="en-GB" dirty="0"/>
              <a:t>Emotional</a:t>
            </a:r>
            <a:r>
              <a:rPr lang="en-GB" baseline="0" dirty="0"/>
              <a:t> literacy therefore begins with being self aware and in fact, without being self aware, we can go no further with our EL development.</a:t>
            </a:r>
            <a:endParaRPr lang="en-GB" dirty="0"/>
          </a:p>
          <a:p>
            <a:endParaRPr lang="en-GB" dirty="0"/>
          </a:p>
          <a:p>
            <a:pPr>
              <a:defRPr/>
            </a:pPr>
            <a:endParaRPr lang="en-US" dirty="0"/>
          </a:p>
          <a:p>
            <a:pPr eaLnBrk="1" hangingPunct="1">
              <a:spcBef>
                <a:spcPct val="0"/>
              </a:spcBef>
            </a:pPr>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Emotional Coaching was a phrase used by John Gottman to describe the way we interact and support those children who are in distress or need an adult to support them to develop emotionally and to develop their social skills. There are lots of ideas and examples of how to do this on the Gottman Institute website, but essentially there are 5 steps to coaching a child in this way. This is not a linear process, but 5 aspects of your interactions and relationship that you should be aware of when engaging with the child/young person.</a:t>
            </a:r>
          </a:p>
        </p:txBody>
      </p:sp>
      <p:sp>
        <p:nvSpPr>
          <p:cNvPr id="4" name="Slide Number Placeholder 3"/>
          <p:cNvSpPr>
            <a:spLocks noGrp="1"/>
          </p:cNvSpPr>
          <p:nvPr>
            <p:ph type="sldNum" sz="quarter" idx="5"/>
          </p:nvPr>
        </p:nvSpPr>
        <p:spPr/>
        <p:txBody>
          <a:bodyPr/>
          <a:lstStyle/>
          <a:p>
            <a:fld id="{89345850-48D0-4BF7-A037-856FFC024220}" type="slidenum">
              <a:rPr lang="en-GB" smtClean="0"/>
              <a:t>13</a:t>
            </a:fld>
            <a:endParaRPr lang="en-GB"/>
          </a:p>
        </p:txBody>
      </p:sp>
    </p:spTree>
    <p:extLst>
      <p:ext uri="{BB962C8B-B14F-4D97-AF65-F5344CB8AC3E}">
        <p14:creationId xmlns:p14="http://schemas.microsoft.com/office/powerpoint/2010/main" val="3589594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everyone can be an emotional Coach and some days you are not in the position to be able to do this. Don’t try and coach a child through a difficult situation if you are not feeling great yourself. You need to be genuine if you are going to have this type of conversation and you need to have the time and the emotional energy to see it through to the end.</a:t>
            </a:r>
          </a:p>
        </p:txBody>
      </p:sp>
      <p:sp>
        <p:nvSpPr>
          <p:cNvPr id="4" name="Slide Number Placeholder 3"/>
          <p:cNvSpPr>
            <a:spLocks noGrp="1"/>
          </p:cNvSpPr>
          <p:nvPr>
            <p:ph type="sldNum" sz="quarter" idx="5"/>
          </p:nvPr>
        </p:nvSpPr>
        <p:spPr/>
        <p:txBody>
          <a:bodyPr/>
          <a:lstStyle/>
          <a:p>
            <a:fld id="{89345850-48D0-4BF7-A037-856FFC024220}" type="slidenum">
              <a:rPr lang="en-GB" smtClean="0"/>
              <a:t>14</a:t>
            </a:fld>
            <a:endParaRPr lang="en-GB"/>
          </a:p>
        </p:txBody>
      </p:sp>
    </p:spTree>
    <p:extLst>
      <p:ext uri="{BB962C8B-B14F-4D97-AF65-F5344CB8AC3E}">
        <p14:creationId xmlns:p14="http://schemas.microsoft.com/office/powerpoint/2010/main" val="2910271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indent="0" eaLnBrk="1" hangingPunct="1">
              <a:buFontTx/>
              <a:buNone/>
              <a:defRPr/>
            </a:pPr>
            <a:r>
              <a:rPr lang="en-US" dirty="0">
                <a:latin typeface="Arial" pitchFamily="34" charset="0"/>
              </a:rPr>
              <a:t>From before</a:t>
            </a:r>
            <a:r>
              <a:rPr lang="en-US" baseline="0" dirty="0">
                <a:latin typeface="Arial" pitchFamily="34" charset="0"/>
              </a:rPr>
              <a:t> birth, our brains start making connections and the more experiences we have within a safe environment, the more connections we make. The more we use these connections, the stronger they become. </a:t>
            </a:r>
          </a:p>
          <a:p>
            <a:pPr marL="0" indent="0" eaLnBrk="1" hangingPunct="1">
              <a:buFontTx/>
              <a:buNone/>
              <a:defRPr/>
            </a:pPr>
            <a:endParaRPr lang="en-US" baseline="0" dirty="0">
              <a:latin typeface="Arial" pitchFamily="34" charset="0"/>
            </a:endParaRPr>
          </a:p>
          <a:p>
            <a:pPr marL="0" indent="0" eaLnBrk="1" hangingPunct="1">
              <a:buFontTx/>
              <a:buNone/>
              <a:defRPr/>
            </a:pPr>
            <a:r>
              <a:rPr lang="en-US" baseline="0" dirty="0">
                <a:latin typeface="Arial" pitchFamily="34" charset="0"/>
              </a:rPr>
              <a:t>The plasticity of the brain however means that it is always able to make connections. This will allow us to develop those skills required to survive in our own unique environments. If that environment is supportive and safe, we can relax and try new things and learn from these. If however, or home environment is stressful or dangerous in some way – physically or emotionally, we may develop skills for keeping ourselves safe. This will include learning not to trust anyone. The child growing up in a safe environment will believe that generally the world is safe and adults can be trusted. The child growing up in a neglectful or unsafe environment, will believe that the world is unsafe, adults can’t be trusted and they constantly need to scan their environment for threat.</a:t>
            </a:r>
          </a:p>
          <a:p>
            <a:pPr marL="0" indent="0" eaLnBrk="1" hangingPunct="1">
              <a:buFontTx/>
              <a:buNone/>
              <a:defRPr/>
            </a:pPr>
            <a:endParaRPr lang="en-US" baseline="0" dirty="0">
              <a:latin typeface="Arial" pitchFamily="34" charset="0"/>
            </a:endParaRPr>
          </a:p>
          <a:p>
            <a:pPr marL="0" indent="0" eaLnBrk="1" hangingPunct="1">
              <a:buFontTx/>
              <a:buNone/>
              <a:defRPr/>
            </a:pPr>
            <a:r>
              <a:rPr lang="en-US" dirty="0">
                <a:latin typeface="Arial" pitchFamily="34" charset="0"/>
              </a:rPr>
              <a:t>However,</a:t>
            </a:r>
            <a:r>
              <a:rPr lang="en-US" baseline="0" dirty="0">
                <a:latin typeface="Arial" pitchFamily="34" charset="0"/>
              </a:rPr>
              <a:t> i</a:t>
            </a:r>
            <a:r>
              <a:rPr lang="en-US" dirty="0">
                <a:latin typeface="Arial" pitchFamily="34" charset="0"/>
              </a:rPr>
              <a:t>t is possible to change neural connections: we CAN effect change, but once</a:t>
            </a:r>
            <a:r>
              <a:rPr lang="en-US" baseline="0" dirty="0">
                <a:latin typeface="Arial" pitchFamily="34" charset="0"/>
              </a:rPr>
              <a:t> a habit has been established, even under ideal conditions, it is considered to take around 90 days of regular rehearsal to establish a new habit or routine. So even when people really want to change, it can be difficult, so how much more difficult is it to change </a:t>
            </a:r>
            <a:r>
              <a:rPr lang="en-US" baseline="0" dirty="0" err="1">
                <a:latin typeface="Arial" pitchFamily="34" charset="0"/>
              </a:rPr>
              <a:t>behaviour</a:t>
            </a:r>
            <a:r>
              <a:rPr lang="en-US" baseline="0" dirty="0">
                <a:latin typeface="Arial" pitchFamily="34" charset="0"/>
              </a:rPr>
              <a:t> when people don’t even know that they need to change.</a:t>
            </a:r>
            <a:endParaRPr lang="en-US" dirty="0">
              <a:latin typeface="Arial" pitchFamily="34" charset="0"/>
            </a:endParaRPr>
          </a:p>
          <a:p>
            <a:pPr marL="628336" lvl="1" indent="-171364" eaLnBrk="1" hangingPunct="1">
              <a:buFontTx/>
              <a:buChar char="-"/>
              <a:defRPr/>
            </a:pPr>
            <a:endParaRPr lang="en-US" dirty="0">
              <a:latin typeface="Arial" pitchFamily="34" charset="0"/>
            </a:endParaRPr>
          </a:p>
          <a:p>
            <a:pPr>
              <a:defRPr/>
            </a:pPr>
            <a:endParaRPr lang="en-GB" dirty="0"/>
          </a:p>
        </p:txBody>
      </p:sp>
      <p:sp>
        <p:nvSpPr>
          <p:cNvPr id="1546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1100">
                <a:solidFill>
                  <a:schemeClr val="tx1"/>
                </a:solidFill>
                <a:latin typeface="Gill Sans" charset="0"/>
              </a:defRPr>
            </a:lvl1pPr>
            <a:lvl2pPr marL="742579" indent="-285607" algn="l" eaLnBrk="0" hangingPunct="0">
              <a:defRPr sz="1100">
                <a:solidFill>
                  <a:schemeClr val="tx1"/>
                </a:solidFill>
                <a:latin typeface="Gill Sans" charset="0"/>
              </a:defRPr>
            </a:lvl2pPr>
            <a:lvl3pPr marL="1142429" indent="-228486" algn="l" eaLnBrk="0" hangingPunct="0">
              <a:defRPr sz="1100">
                <a:solidFill>
                  <a:schemeClr val="tx1"/>
                </a:solidFill>
                <a:latin typeface="Gill Sans" charset="0"/>
              </a:defRPr>
            </a:lvl3pPr>
            <a:lvl4pPr marL="1599400" indent="-228486" algn="l" eaLnBrk="0" hangingPunct="0">
              <a:defRPr sz="1100">
                <a:solidFill>
                  <a:schemeClr val="tx1"/>
                </a:solidFill>
                <a:latin typeface="Gill Sans" charset="0"/>
              </a:defRPr>
            </a:lvl4pPr>
            <a:lvl5pPr marL="2056371" indent="-228486" algn="l" eaLnBrk="0" hangingPunct="0">
              <a:defRPr sz="1100">
                <a:solidFill>
                  <a:schemeClr val="tx1"/>
                </a:solidFill>
                <a:latin typeface="Gill Sans" charset="0"/>
              </a:defRPr>
            </a:lvl5pPr>
            <a:lvl6pPr marL="2513343" indent="-228486" eaLnBrk="0" fontAlgn="base" hangingPunct="0">
              <a:spcBef>
                <a:spcPct val="0"/>
              </a:spcBef>
              <a:spcAft>
                <a:spcPct val="0"/>
              </a:spcAft>
              <a:defRPr sz="1100">
                <a:solidFill>
                  <a:schemeClr val="tx1"/>
                </a:solidFill>
                <a:latin typeface="Gill Sans" charset="0"/>
              </a:defRPr>
            </a:lvl6pPr>
            <a:lvl7pPr marL="2970314" indent="-228486" eaLnBrk="0" fontAlgn="base" hangingPunct="0">
              <a:spcBef>
                <a:spcPct val="0"/>
              </a:spcBef>
              <a:spcAft>
                <a:spcPct val="0"/>
              </a:spcAft>
              <a:defRPr sz="1100">
                <a:solidFill>
                  <a:schemeClr val="tx1"/>
                </a:solidFill>
                <a:latin typeface="Gill Sans" charset="0"/>
              </a:defRPr>
            </a:lvl7pPr>
            <a:lvl8pPr marL="3427286" indent="-228486" eaLnBrk="0" fontAlgn="base" hangingPunct="0">
              <a:spcBef>
                <a:spcPct val="0"/>
              </a:spcBef>
              <a:spcAft>
                <a:spcPct val="0"/>
              </a:spcAft>
              <a:defRPr sz="1100">
                <a:solidFill>
                  <a:schemeClr val="tx1"/>
                </a:solidFill>
                <a:latin typeface="Gill Sans" charset="0"/>
              </a:defRPr>
            </a:lvl8pPr>
            <a:lvl9pPr marL="3884257" indent="-228486" eaLnBrk="0" fontAlgn="base" hangingPunct="0">
              <a:spcBef>
                <a:spcPct val="0"/>
              </a:spcBef>
              <a:spcAft>
                <a:spcPct val="0"/>
              </a:spcAft>
              <a:defRPr sz="1100">
                <a:solidFill>
                  <a:schemeClr val="tx1"/>
                </a:solidFill>
                <a:latin typeface="Gill Sans" charset="0"/>
              </a:defRPr>
            </a:lvl9pPr>
          </a:lstStyle>
          <a:p>
            <a:pPr algn="ctr" eaLnBrk="1" hangingPunct="1">
              <a:defRPr/>
            </a:pPr>
            <a:fld id="{84657910-5BD8-4991-A934-506F80B8A6DC}" type="slidenum">
              <a:rPr lang="en-GB" altLang="en-US" sz="4300">
                <a:solidFill>
                  <a:srgbClr val="000000"/>
                </a:solidFill>
              </a:rPr>
              <a:pPr algn="ctr" eaLnBrk="1" hangingPunct="1">
                <a:defRPr/>
              </a:pPr>
              <a:t>15</a:t>
            </a:fld>
            <a:endParaRPr lang="en-GB" altLang="en-US" sz="430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birth, the cortex (the part</a:t>
            </a:r>
            <a:r>
              <a:rPr lang="en-GB" baseline="0" dirty="0"/>
              <a:t> of the brain where we do complex problem solving, thinking and organising) has few brain cells connected. The Limbic System (the feeling or emotional part of the brain) is waiting to make connections with the cortex, but already has connections with the primitive brain (the part of the brain that keeps us alive and makes sure all the basic functions work – heart beat, temperature regulation </a:t>
            </a:r>
            <a:r>
              <a:rPr lang="en-GB" baseline="0" dirty="0" err="1"/>
              <a:t>etc</a:t>
            </a:r>
            <a:r>
              <a:rPr lang="en-GB" baseline="0" dirty="0"/>
              <a:t>).</a:t>
            </a:r>
          </a:p>
          <a:p>
            <a:endParaRPr lang="en-GB" baseline="0" dirty="0"/>
          </a:p>
          <a:p>
            <a:r>
              <a:rPr lang="en-GB" baseline="0" dirty="0"/>
              <a:t>We are always looking to build relationships and make social connections, even from birth, because instinctively we know that the people around us will keep us safe. They will feed us, protect us, teach us as we grow </a:t>
            </a:r>
            <a:r>
              <a:rPr lang="en-GB" baseline="0" dirty="0" err="1"/>
              <a:t>etc</a:t>
            </a:r>
            <a:r>
              <a:rPr lang="en-GB" baseline="0" dirty="0"/>
              <a:t> and so we grow and develop in a way that builds connections with the environment into which we are born. Our first models are the adults around us, or parents and other family influences. But if they are not particularly skilled in building relationships, they may not necessarily be the best role models.</a:t>
            </a:r>
          </a:p>
          <a:p>
            <a:endParaRPr lang="en-GB" baseline="0" dirty="0"/>
          </a:p>
          <a:p>
            <a:r>
              <a:rPr lang="en-GB" baseline="0" dirty="0"/>
              <a:t>The most influential part of the brain early in our lives is the primitive brain, which is hard wired at birth and requires no language, thinking, organisation. We instinctively cry when we are hungry, because for the most part, when we do, we will get fed. We instinctively smile at faces to encourage them to smile back at us and make those early bonds with the adults who will care for us and keep us safe. We do this long before it becomes a conscious decision to do so. The primitive brain is also the part of the brain responsible for the stress response. The part that keeps us safe when we are in real danger. The part that makes us instinctively jump back on the pavement if we step out onto the road and a lorry is coming towards us. If we took time to process the danger, verbalise it and make a decision, it would be too late. So we need this part of the brain to work without thinking, but it sometimes can cause us problems too.</a:t>
            </a:r>
            <a:endParaRPr lang="en-GB" dirty="0"/>
          </a:p>
        </p:txBody>
      </p:sp>
      <p:sp>
        <p:nvSpPr>
          <p:cNvPr id="4" name="Slide Number Placeholder 3"/>
          <p:cNvSpPr>
            <a:spLocks noGrp="1"/>
          </p:cNvSpPr>
          <p:nvPr>
            <p:ph type="sldNum" sz="quarter" idx="10"/>
          </p:nvPr>
        </p:nvSpPr>
        <p:spPr/>
        <p:txBody>
          <a:bodyPr/>
          <a:lstStyle/>
          <a:p>
            <a:fld id="{3A820A37-2517-4AA1-A718-607EEE028200}" type="slidenum">
              <a:rPr lang="en-GB" smtClean="0"/>
              <a:t>16</a:t>
            </a:fld>
            <a:endParaRPr lang="en-GB"/>
          </a:p>
        </p:txBody>
      </p:sp>
    </p:spTree>
    <p:extLst>
      <p:ext uri="{BB962C8B-B14F-4D97-AF65-F5344CB8AC3E}">
        <p14:creationId xmlns:p14="http://schemas.microsoft.com/office/powerpoint/2010/main" val="1622371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Tx/>
              <a:buNone/>
            </a:pPr>
            <a:r>
              <a:rPr lang="en-US" altLang="en-US" dirty="0"/>
              <a:t>The</a:t>
            </a:r>
            <a:r>
              <a:rPr lang="en-US" altLang="en-US" baseline="0" dirty="0"/>
              <a:t> fight or flight stress response always works in the same way.</a:t>
            </a:r>
          </a:p>
          <a:p>
            <a:pPr marL="0" indent="0">
              <a:buFontTx/>
              <a:buNone/>
            </a:pPr>
            <a:endParaRPr lang="en-US" altLang="en-US" baseline="0" dirty="0"/>
          </a:p>
          <a:p>
            <a:pPr marL="0" indent="0">
              <a:buFontTx/>
              <a:buNone/>
            </a:pPr>
            <a:r>
              <a:rPr lang="en-US" altLang="en-US" baseline="0" dirty="0"/>
              <a:t>All messages – sensory, verbal, visual, thought </a:t>
            </a:r>
            <a:r>
              <a:rPr lang="en-US" altLang="en-US" baseline="0" dirty="0" err="1"/>
              <a:t>etc</a:t>
            </a:r>
            <a:r>
              <a:rPr lang="en-US" altLang="en-US" baseline="0" dirty="0"/>
              <a:t>, come into the limbic system of the brain through the thalamus</a:t>
            </a:r>
            <a:r>
              <a:rPr lang="en-US" altLang="en-US" dirty="0"/>
              <a:t>. This</a:t>
            </a:r>
            <a:r>
              <a:rPr lang="en-US" altLang="en-US" baseline="0" dirty="0"/>
              <a:t> part of the brain labels the information as either positive or negative. This information then passes to the amygdala, which identifies it as safe or unsafe. If the information is considered unsafe, </a:t>
            </a:r>
            <a:r>
              <a:rPr lang="en-US" altLang="en-US" dirty="0"/>
              <a:t>stress hormones flood the body before the prefrontal lobes (regulating executive function) can mediate this reaction.</a:t>
            </a:r>
          </a:p>
          <a:p>
            <a:pPr marL="0" indent="0">
              <a:buFontTx/>
              <a:buNone/>
            </a:pPr>
            <a:endParaRPr lang="en-US" altLang="en-US" dirty="0"/>
          </a:p>
          <a:p>
            <a:pPr marL="0" indent="0">
              <a:buFontTx/>
              <a:buNone/>
            </a:pPr>
            <a:r>
              <a:rPr lang="en-US" altLang="en-US" dirty="0"/>
              <a:t>The</a:t>
            </a:r>
            <a:r>
              <a:rPr lang="en-US" altLang="en-US" baseline="0" dirty="0"/>
              <a:t> b</a:t>
            </a:r>
            <a:r>
              <a:rPr lang="en-US" altLang="en-US" dirty="0"/>
              <a:t>rain function ‘downshifts’ from cortex-based reasoning to emotional/instinctual (primitive brain) reactions.</a:t>
            </a:r>
            <a:r>
              <a:rPr lang="en-US" altLang="en-US" baseline="0" dirty="0"/>
              <a:t> There is a f</a:t>
            </a:r>
            <a:r>
              <a:rPr lang="en-US" altLang="en-US" dirty="0"/>
              <a:t>ast response from the limbic system, sending a message to the primitive brain</a:t>
            </a:r>
            <a:r>
              <a:rPr lang="en-US" altLang="en-US" baseline="0" dirty="0"/>
              <a:t> and the cortex at the same time, but there is a much </a:t>
            </a:r>
            <a:r>
              <a:rPr lang="en-US" altLang="en-US" dirty="0"/>
              <a:t>slower response from the cortex</a:t>
            </a:r>
            <a:r>
              <a:rPr lang="en-US" altLang="en-US" baseline="0" dirty="0"/>
              <a:t> and unless we already have practiced and understand what to do, or can </a:t>
            </a:r>
            <a:r>
              <a:rPr lang="en-US" altLang="en-US" baseline="0" dirty="0" err="1"/>
              <a:t>rationalise</a:t>
            </a:r>
            <a:r>
              <a:rPr lang="en-US" altLang="en-US" baseline="0" dirty="0"/>
              <a:t> our feelings quickly, the stress response will take over and effectively shut down the executive functioning of the cortex, reducing our ability to think rationally, make decisions or process language. In these situations, we might describe someone as having ‘a melt down’ or ‘losing it’ or ‘seeing red’. It is a normal reaction to a real or imagined fear and the best way to deal with it is to give time for the person to calm down, give then a safe space to sit or walk away, keep language to an absolute minimum and don’t give instructions or ask questions, as it is physically impossible to process these at this time.</a:t>
            </a:r>
            <a:endParaRPr lang="en-US" altLang="en-US" dirty="0"/>
          </a:p>
          <a:p>
            <a:pPr marL="0" indent="0">
              <a:buFontTx/>
              <a:buNone/>
            </a:pPr>
            <a:endParaRPr lang="en-US" altLang="en-US" dirty="0">
              <a:latin typeface="Arial" pitchFamily="34" charset="0"/>
            </a:endParaRPr>
          </a:p>
          <a:p>
            <a:pPr marL="0" indent="0">
              <a:buFontTx/>
              <a:buNone/>
            </a:pPr>
            <a:r>
              <a:rPr lang="en-US" altLang="en-US" dirty="0"/>
              <a:t>It has been found that the amygdala in animals can respond to a perception in as little as twelve thousandths of a second</a:t>
            </a:r>
            <a:r>
              <a:rPr lang="en-US" altLang="en-US" baseline="0" dirty="0"/>
              <a:t> and </a:t>
            </a:r>
            <a:r>
              <a:rPr lang="en-US" altLang="en-US" dirty="0"/>
              <a:t>the amygdala is constantly scanning the environment for anything that may hurt us or things to fear. Our responses are individual because what we find threatening is individual. I might be afraid of wasps or dogs, but you might love them. I will have a stress response to them, but you wont.</a:t>
            </a:r>
            <a:br>
              <a:rPr lang="en-US" altLang="en-US" dirty="0"/>
            </a:br>
            <a:br>
              <a:rPr lang="en-US" altLang="en-US" dirty="0"/>
            </a:br>
            <a:r>
              <a:rPr lang="en-US" altLang="en-US" dirty="0"/>
              <a:t>Any strong emotion, anxiety, anger, joy, or betrayal trips off the amygdala and impairs the prefrontal cortex’s working memory. The power of emotions overwhelms rationality. That is why when we are emotionally upset or stressed we can’t think straight. </a:t>
            </a:r>
          </a:p>
          <a:p>
            <a:pPr marL="0" indent="0">
              <a:buFontTx/>
              <a:buNone/>
            </a:pPr>
            <a:endParaRPr lang="en-US" altLang="en-US" dirty="0"/>
          </a:p>
          <a:p>
            <a:pPr marL="0" indent="0">
              <a:buFontTx/>
              <a:buNone/>
            </a:pPr>
            <a:r>
              <a:rPr lang="en-US" altLang="en-US" dirty="0"/>
              <a:t>A</a:t>
            </a:r>
            <a:r>
              <a:rPr lang="en-US" altLang="en-US" baseline="0" dirty="0"/>
              <a:t> good everyday analogy might be if we suddenly </a:t>
            </a:r>
            <a:r>
              <a:rPr lang="en-US" altLang="en-US" baseline="0" dirty="0" err="1"/>
              <a:t>realise</a:t>
            </a:r>
            <a:r>
              <a:rPr lang="en-US" altLang="en-US" baseline="0" dirty="0"/>
              <a:t> we should have been somewhere or done something important and have completely forgotten about it </a:t>
            </a:r>
            <a:r>
              <a:rPr lang="en-US" altLang="en-US" baseline="0" dirty="0" err="1"/>
              <a:t>eg</a:t>
            </a:r>
            <a:r>
              <a:rPr lang="en-US" altLang="en-US" baseline="0" dirty="0"/>
              <a:t> picked the kids up from school. When you get that sinking feeling in the pit of your stomach, that is usually a sign that the stress response is active.</a:t>
            </a:r>
          </a:p>
          <a:p>
            <a:pPr marL="0" indent="0">
              <a:buFontTx/>
              <a:buNone/>
            </a:pPr>
            <a:endParaRPr lang="en-US" altLang="en-US" baseline="0" dirty="0"/>
          </a:p>
          <a:p>
            <a:pPr marL="0" indent="0">
              <a:buFontTx/>
              <a:buNone/>
            </a:pPr>
            <a:r>
              <a:rPr lang="en-US" altLang="en-US" baseline="0" dirty="0"/>
              <a:t>In these moments, you are more likely to rush out the door and forget your car keys, get road rage because people are slowing you down, shout at or ignore people who try to reason with you or tell you to be calm, or it will be OK etc. we all experience hijacks, but mostly they are short lived, or we can take action to remove or relieve the stress, find a solution and calm ourselves.</a:t>
            </a:r>
          </a:p>
          <a:p>
            <a:pPr marL="0" indent="0">
              <a:buFontTx/>
              <a:buNone/>
            </a:pPr>
            <a:endParaRPr lang="en-US" altLang="en-US" baseline="0" dirty="0"/>
          </a:p>
          <a:p>
            <a:pPr marL="0" indent="0">
              <a:buFontTx/>
              <a:buNone/>
            </a:pPr>
            <a:r>
              <a:rPr lang="en-US" altLang="en-US" baseline="0" dirty="0"/>
              <a:t>But what if you cant fix the problem, or don’t even know what the problem is? What if you haven’t experienced these fears before and don’t know what the possible solution is, or that it will work out OK? What if you are constantly anxious and always feeling like this? That is the experience of some of our young people and right now, it is the situation that many adults are experiencing too.</a:t>
            </a:r>
            <a:br>
              <a:rPr lang="en-US" altLang="en-US" dirty="0"/>
            </a:br>
            <a:br>
              <a:rPr lang="en-US" altLang="en-US" dirty="0"/>
            </a:br>
            <a:endParaRPr lang="en-GB" altLang="en-US" dirty="0"/>
          </a:p>
        </p:txBody>
      </p:sp>
      <p:sp>
        <p:nvSpPr>
          <p:cNvPr id="1607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fld id="{86C8D80A-07AA-4ACF-9488-CAF1BFE66F54}" type="slidenum">
              <a:rPr lang="en-GB" altLang="en-US"/>
              <a:pPr>
                <a:defRPr/>
              </a:pPr>
              <a:t>17</a:t>
            </a:fld>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a:t>
            </a:r>
            <a:r>
              <a:rPr lang="en-GB" baseline="0" dirty="0"/>
              <a:t> it goes wrong, and we can’t handle the situation, what happens is that the brain has decided this is an emergency.  It misses out step 2 and goes straight to action (who thinks in detail when a large elephant is rushing towards you – you just run!).</a:t>
            </a:r>
          </a:p>
          <a:p>
            <a:endParaRPr lang="en-GB" baseline="0" dirty="0"/>
          </a:p>
          <a:p>
            <a:r>
              <a:rPr lang="en-GB" baseline="0" dirty="0"/>
              <a:t>So we get actions that match the initial emotional reaction; what this means is we can work out from the strength of the action (shouting, running away, head on desk) what, and how strong, is the driving emotion – and we can address it</a:t>
            </a:r>
            <a:endParaRPr lang="en-GB" dirty="0"/>
          </a:p>
          <a:p>
            <a:endParaRPr lang="en-GB" dirty="0"/>
          </a:p>
          <a:p>
            <a:r>
              <a:rPr lang="en-GB" dirty="0"/>
              <a:t>It</a:t>
            </a:r>
            <a:r>
              <a:rPr lang="en-GB" baseline="0" dirty="0"/>
              <a:t> is i</a:t>
            </a:r>
            <a:r>
              <a:rPr lang="en-GB" dirty="0"/>
              <a:t>mportant to realise that from the person’s point of view, they are not really choosing what to do – the emotional</a:t>
            </a:r>
            <a:r>
              <a:rPr lang="en-GB" baseline="0" dirty="0"/>
              <a:t> reaction has taken over.  It is rather like anti-skid systems on the car that temporarily take over the brakes and steering.  And it can feel very uncomfortable.</a:t>
            </a:r>
          </a:p>
          <a:p>
            <a:endParaRPr lang="en-GB" baseline="0" dirty="0"/>
          </a:p>
          <a:p>
            <a:r>
              <a:rPr lang="en-GB" baseline="0" dirty="0"/>
              <a:t>It doesn’t matter if the feeling is reasonable (why despair over a worksheet?) – it is what their brain has decided is going on and we have to work with where they are.</a:t>
            </a:r>
          </a:p>
          <a:p>
            <a:endParaRPr lang="en-GB" baseline="0" dirty="0"/>
          </a:p>
        </p:txBody>
      </p:sp>
      <p:sp>
        <p:nvSpPr>
          <p:cNvPr id="4" name="Slide Number Placeholder 3"/>
          <p:cNvSpPr>
            <a:spLocks noGrp="1"/>
          </p:cNvSpPr>
          <p:nvPr>
            <p:ph type="sldNum" sz="quarter" idx="10"/>
          </p:nvPr>
        </p:nvSpPr>
        <p:spPr/>
        <p:txBody>
          <a:bodyPr/>
          <a:lstStyle/>
          <a:p>
            <a:fld id="{F0CAD6ED-31F1-43F9-9846-D00FE2C9D68C}" type="slidenum">
              <a:rPr lang="en-GB" smtClean="0"/>
              <a:t>18</a:t>
            </a:fld>
            <a:endParaRPr lang="en-GB"/>
          </a:p>
        </p:txBody>
      </p:sp>
    </p:spTree>
    <p:extLst>
      <p:ext uri="{BB962C8B-B14F-4D97-AF65-F5344CB8AC3E}">
        <p14:creationId xmlns:p14="http://schemas.microsoft.com/office/powerpoint/2010/main" val="241234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tells us</a:t>
            </a:r>
            <a:r>
              <a:rPr lang="en-GB" baseline="0" dirty="0"/>
              <a:t> what to do when things go wrong for a child or young person. In these situations, they cant think through the issues and come up with a plan. Neither are they able to access those parts of their brain that process language or problem solving and so we need to help them calm down in an area that is low stress, keep language to a minimum and help them feel and be, safe.</a:t>
            </a:r>
          </a:p>
          <a:p>
            <a:endParaRPr lang="en-GB" baseline="0" dirty="0"/>
          </a:p>
          <a:p>
            <a:r>
              <a:rPr lang="en-GB" dirty="0"/>
              <a:t>It can be helpful for children to have a better range of solutions they have practiced when faced with difficulties and this requires the connections to be string between the limbic system and the cortex. This requires the executive functioning of the brain to be developed through rehearsing and repeating useful strategies, most helpfully at tomes when the child is more settled and relaxed.</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https://www.bing.com/videos/search?q=building+core+capabilities+for+life&amp;&amp;view=detail&amp;mid=D17BA3B8EBCFFD200851D17BA3B8EBCFFD200851&amp;&amp;FORM=VRDGAR</a:t>
            </a:r>
            <a:endParaRPr lang="en-GB" dirty="0"/>
          </a:p>
          <a:p>
            <a:endParaRPr lang="en-GB" dirty="0"/>
          </a:p>
          <a:p>
            <a:r>
              <a:rPr lang="en-GB" dirty="0"/>
              <a:t>This is a short video that provides a summary of what executive function is and how it can be developed.</a:t>
            </a:r>
          </a:p>
          <a:p>
            <a:endParaRPr lang="en-GB" dirty="0"/>
          </a:p>
        </p:txBody>
      </p:sp>
      <p:sp>
        <p:nvSpPr>
          <p:cNvPr id="4" name="Slide Number Placeholder 3"/>
          <p:cNvSpPr>
            <a:spLocks noGrp="1"/>
          </p:cNvSpPr>
          <p:nvPr>
            <p:ph type="sldNum" sz="quarter" idx="10"/>
          </p:nvPr>
        </p:nvSpPr>
        <p:spPr/>
        <p:txBody>
          <a:bodyPr/>
          <a:lstStyle/>
          <a:p>
            <a:fld id="{F0CAD6ED-31F1-43F9-9846-D00FE2C9D68C}" type="slidenum">
              <a:rPr lang="en-GB" smtClean="0"/>
              <a:t>19</a:t>
            </a:fld>
            <a:endParaRPr lang="en-GB"/>
          </a:p>
        </p:txBody>
      </p:sp>
    </p:spTree>
    <p:extLst>
      <p:ext uri="{BB962C8B-B14F-4D97-AF65-F5344CB8AC3E}">
        <p14:creationId xmlns:p14="http://schemas.microsoft.com/office/powerpoint/2010/main" val="2138931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this type of situation happens to us all on a regular</a:t>
            </a:r>
            <a:r>
              <a:rPr lang="en-GB" baseline="0" dirty="0"/>
              <a:t> basis, children who have experienced trauma will be more likely to have these triggers. Sometimes the triggers will be thoughts and memories, sensory triggers such as smells or sights and so we need to involved the children and young people themselves and get to know them, through the relationships we build, so that we can come alongside them and understand them.</a:t>
            </a:r>
            <a:endParaRPr lang="en-GB" dirty="0"/>
          </a:p>
        </p:txBody>
      </p:sp>
      <p:sp>
        <p:nvSpPr>
          <p:cNvPr id="4" name="Slide Number Placeholder 3"/>
          <p:cNvSpPr>
            <a:spLocks noGrp="1"/>
          </p:cNvSpPr>
          <p:nvPr>
            <p:ph type="sldNum" sz="quarter" idx="10"/>
          </p:nvPr>
        </p:nvSpPr>
        <p:spPr/>
        <p:txBody>
          <a:bodyPr/>
          <a:lstStyle/>
          <a:p>
            <a:fld id="{3A820A37-2517-4AA1-A718-607EEE028200}" type="slidenum">
              <a:rPr lang="en-GB" smtClean="0"/>
              <a:t>20</a:t>
            </a:fld>
            <a:endParaRPr lang="en-GB"/>
          </a:p>
        </p:txBody>
      </p:sp>
    </p:spTree>
    <p:extLst>
      <p:ext uri="{BB962C8B-B14F-4D97-AF65-F5344CB8AC3E}">
        <p14:creationId xmlns:p14="http://schemas.microsoft.com/office/powerpoint/2010/main" val="1797330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Arial" panose="020B0604020202020204" pitchFamily="34" charset="0"/>
              <a:buNone/>
              <a:defRPr/>
            </a:pPr>
            <a:r>
              <a:rPr lang="en-GB" altLang="en-US" sz="1100" dirty="0"/>
              <a:t>So stress is part of life,</a:t>
            </a:r>
            <a:r>
              <a:rPr lang="en-GB" altLang="en-US" sz="1100" baseline="0" dirty="0"/>
              <a:t> we all need positive stress, it helps us prepare and plan.</a:t>
            </a:r>
          </a:p>
          <a:p>
            <a:pPr marL="0" indent="0" eaLnBrk="1" hangingPunct="1">
              <a:spcBef>
                <a:spcPct val="0"/>
              </a:spcBef>
              <a:buFont typeface="Arial" panose="020B0604020202020204" pitchFamily="34" charset="0"/>
              <a:buNone/>
              <a:defRPr/>
            </a:pPr>
            <a:endParaRPr lang="en-GB" altLang="en-US" sz="1100" baseline="0" dirty="0"/>
          </a:p>
          <a:p>
            <a:pPr marL="171450" indent="-171450">
              <a:buFont typeface="Arial" panose="020B0604020202020204" pitchFamily="34" charset="0"/>
              <a:buChar char="•"/>
            </a:pPr>
            <a:r>
              <a:rPr lang="en-GB" sz="1100" b="1" dirty="0"/>
              <a:t>Positive stress response</a:t>
            </a:r>
            <a:r>
              <a:rPr lang="en-GB" sz="1100" dirty="0"/>
              <a:t> is a normal and essential part of healthy development, characterized by brief increases in heart rate and mild elevations in hormone levels. For example,</a:t>
            </a:r>
            <a:r>
              <a:rPr lang="en-GB" sz="1100" baseline="0" dirty="0"/>
              <a:t> </a:t>
            </a:r>
            <a:r>
              <a:rPr lang="en-GB" sz="1100" dirty="0"/>
              <a:t>the first day with a new caregiver or receiving an injected immunization.</a:t>
            </a:r>
          </a:p>
          <a:p>
            <a:pPr marL="0" indent="0">
              <a:buFont typeface="Arial" panose="020B0604020202020204" pitchFamily="34" charset="0"/>
              <a:buNone/>
            </a:pPr>
            <a:endParaRPr lang="en-GB" sz="1100" dirty="0"/>
          </a:p>
          <a:p>
            <a:pPr marL="171450" indent="-171450">
              <a:buFont typeface="Arial" panose="020B0604020202020204" pitchFamily="34" charset="0"/>
              <a:buChar char="•"/>
            </a:pPr>
            <a:r>
              <a:rPr lang="en-GB" sz="1100" b="1" dirty="0"/>
              <a:t>Tolerable stress response</a:t>
            </a:r>
            <a:r>
              <a:rPr lang="en-GB" sz="1100" dirty="0"/>
              <a:t> activates the body’s alert systems to a greater degree as a result of more severe, longer-lasting difficulties, such as the loss of a loved one, a natural disaster, or a frightening injury. If the activation is time-limited and buffered by relationships with adults who help the child adapt, the brain and other organs recover from what might otherwise be damaging effects.</a:t>
            </a:r>
          </a:p>
          <a:p>
            <a:pPr marL="0" indent="0">
              <a:buFont typeface="Arial" panose="020B0604020202020204" pitchFamily="34" charset="0"/>
              <a:buNone/>
            </a:pPr>
            <a:endParaRPr lang="en-GB" sz="1100" dirty="0"/>
          </a:p>
          <a:p>
            <a:pPr marL="171450" indent="-171450">
              <a:buFont typeface="Arial" panose="020B0604020202020204" pitchFamily="34" charset="0"/>
              <a:buChar char="•"/>
            </a:pPr>
            <a:r>
              <a:rPr lang="en-GB" sz="1100" b="1" dirty="0"/>
              <a:t>Toxic stress response,</a:t>
            </a:r>
            <a:r>
              <a:rPr lang="en-GB" sz="1100" b="1" baseline="0" dirty="0"/>
              <a:t> - </a:t>
            </a:r>
            <a:r>
              <a:rPr lang="en-GB" sz="1100" b="0" baseline="0" dirty="0"/>
              <a:t>more associated with adverse childhood experiences - </a:t>
            </a:r>
            <a:r>
              <a:rPr lang="en-GB" sz="1100" b="0" dirty="0"/>
              <a:t> </a:t>
            </a:r>
            <a:r>
              <a:rPr lang="en-GB" sz="1100" dirty="0"/>
              <a:t>can occur when a child experiences strong, frequent, and/or prolonged adversity—such as physical or emotional abuse, chronic neglect, caregiver substance abuse or mental illness, exposure to violence, and/or the accumulated burdens of family economic hardship—without adequate adult support. This kind of prolonged activation of the stress response systems can disrupt the development of brain architecture and other organ systems, and increase the risk for stress-related disease and cognitive impairment, well into the adult years.</a:t>
            </a:r>
          </a:p>
          <a:p>
            <a:pPr eaLnBrk="1" hangingPunct="1">
              <a:spcBef>
                <a:spcPct val="0"/>
              </a:spcBef>
              <a:defRPr/>
            </a:pPr>
            <a:r>
              <a:rPr lang="en-GB" altLang="en-US" sz="1100" dirty="0"/>
              <a:t> </a:t>
            </a:r>
            <a:endParaRPr lang="en-GB" altLang="en-US" dirty="0"/>
          </a:p>
        </p:txBody>
      </p:sp>
      <p:sp>
        <p:nvSpPr>
          <p:cNvPr id="563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4C4C9F-3006-40D9-8796-975644997ABB}" type="slidenum">
              <a:rPr lang="en-GB" altLang="en-US" smtClean="0"/>
              <a:pPr fontAlgn="base">
                <a:spcBef>
                  <a:spcPct val="0"/>
                </a:spcBef>
                <a:spcAft>
                  <a:spcPct val="0"/>
                </a:spcAft>
                <a:defRPr/>
              </a:pPr>
              <a:t>21</a:t>
            </a:fld>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There will be children you</a:t>
            </a:r>
            <a:r>
              <a:rPr lang="en-GB" b="0" baseline="0" dirty="0"/>
              <a:t> work with on a daily basis, who are living in significant adverse circumstances or who have experienced trauma in their lives. This does directly impact on their day to day functioning, with different outcomes and reactions being seen by different children. However, it is helpful to look for the impact in three key areas:</a:t>
            </a:r>
          </a:p>
          <a:p>
            <a:endParaRPr lang="en-GB" b="1" baseline="0" dirty="0"/>
          </a:p>
          <a:p>
            <a:r>
              <a:rPr lang="en-GB" b="1" dirty="0"/>
              <a:t>Learning:</a:t>
            </a:r>
            <a:endParaRPr lang="en-GB" dirty="0"/>
          </a:p>
          <a:p>
            <a:pPr marL="171450" indent="-171450">
              <a:buFont typeface="Arial" panose="020B0604020202020204" pitchFamily="34" charset="0"/>
              <a:buChar char="•"/>
            </a:pPr>
            <a:r>
              <a:rPr lang="en-GB" dirty="0"/>
              <a:t>Learning rests on many underlying foundations, e.g. concentration, memory, organisation, language, trust etc.</a:t>
            </a:r>
            <a:r>
              <a:rPr lang="en-GB" baseline="0" dirty="0"/>
              <a:t> </a:t>
            </a:r>
            <a:r>
              <a:rPr lang="en-GB" dirty="0"/>
              <a:t>To</a:t>
            </a:r>
            <a:r>
              <a:rPr lang="en-GB" baseline="0" dirty="0"/>
              <a:t> learn effectively, children also need to be able to regulate their attention, emotions and behaviour. </a:t>
            </a:r>
            <a:endParaRPr lang="en-GB" dirty="0"/>
          </a:p>
          <a:p>
            <a:pPr marL="171450" indent="-171450">
              <a:buFont typeface="Arial" panose="020B0604020202020204" pitchFamily="34" charset="0"/>
              <a:buChar char="•"/>
            </a:pPr>
            <a:r>
              <a:rPr lang="en-GB" dirty="0"/>
              <a:t>Trauma can undermine the development of learning skills, e.g. ability to attend, interfere with memory and organisation, all of which we</a:t>
            </a:r>
            <a:r>
              <a:rPr lang="en-GB" baseline="0" dirty="0"/>
              <a:t> need to process information effectively. It can also interfere with the capacity for creative play, which is often one of the ways that children learn to cope with the difficulties of everyday life.</a:t>
            </a:r>
          </a:p>
          <a:p>
            <a:pPr marL="171450" indent="-171450">
              <a:buFont typeface="Arial" panose="020B0604020202020204" pitchFamily="34" charset="0"/>
              <a:buChar char="•"/>
            </a:pPr>
            <a:endParaRPr lang="en-GB" baseline="0" dirty="0"/>
          </a:p>
          <a:p>
            <a:pPr marL="0" indent="0">
              <a:buFont typeface="Arial" panose="020B0604020202020204" pitchFamily="34" charset="0"/>
              <a:buNone/>
            </a:pPr>
            <a:r>
              <a:rPr lang="en-GB" b="1" baseline="0" dirty="0"/>
              <a:t>Behaviour: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baseline="0" dirty="0"/>
              <a:t>Many children who have experienced trauma have developed behavioural coping mechanisms they use in an effort to feel safe and in control, - which may not be interpreted in that way, but instead as ‘socially unacceptable’ behaviours for the classroom - these can frustrate the adults and others around them if they are not understood, and often strengthen the child’s expectations of feeling unsafe, or a failure or unable to cope, so trying to understand where these are coming from and what might behind them is key.</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baseline="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baseline="0" dirty="0"/>
              <a:t>Relationships: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baseline="0" dirty="0"/>
              <a:t>Children who have experienced trauma can have difficulty forming trusting relationships with adults and peers. Preoccupied with their sense of safety, they can distrust adults and fellow pupils and may not also have had the opportunity to develop age appropriate social skills. They need support to build and develop positive interpersonal relationships.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baseline="0" dirty="0"/>
          </a:p>
          <a:p>
            <a:endParaRPr lang="en-GB" dirty="0"/>
          </a:p>
        </p:txBody>
      </p:sp>
      <p:sp>
        <p:nvSpPr>
          <p:cNvPr id="4" name="Slide Number Placeholder 3"/>
          <p:cNvSpPr>
            <a:spLocks noGrp="1"/>
          </p:cNvSpPr>
          <p:nvPr>
            <p:ph type="sldNum" sz="quarter" idx="10"/>
          </p:nvPr>
        </p:nvSpPr>
        <p:spPr/>
        <p:txBody>
          <a:bodyPr/>
          <a:lstStyle/>
          <a:p>
            <a:fld id="{5B265C56-06CA-4870-97B2-70880B8D52F5}" type="slidenum">
              <a:rPr lang="en-GB" smtClean="0"/>
              <a:t>22</a:t>
            </a:fld>
            <a:endParaRPr lang="en-GB"/>
          </a:p>
        </p:txBody>
      </p:sp>
    </p:spTree>
    <p:extLst>
      <p:ext uri="{BB962C8B-B14F-4D97-AF65-F5344CB8AC3E}">
        <p14:creationId xmlns:p14="http://schemas.microsoft.com/office/powerpoint/2010/main" val="2424208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Being aware of when a pupil may be experiencing</a:t>
            </a:r>
            <a:r>
              <a:rPr lang="en-GB" baseline="0" dirty="0"/>
              <a:t> stress and understanding that their problem solving skills are compromised at this time, can stop us from trying to reason with them too quickly – we understand that their stress response is just doing it’s job.</a:t>
            </a:r>
          </a:p>
          <a:p>
            <a:endParaRPr lang="en-GB" baseline="0" dirty="0"/>
          </a:p>
          <a:p>
            <a:r>
              <a:rPr lang="en-GB" baseline="0" dirty="0"/>
              <a:t>The interventions at these times are the same as we would use to support and co-regulate at any time:</a:t>
            </a:r>
          </a:p>
          <a:p>
            <a:pPr marL="171450" indent="-171450">
              <a:buFont typeface="Arial" panose="020B0604020202020204" pitchFamily="34" charset="0"/>
              <a:buChar char="•"/>
            </a:pPr>
            <a:r>
              <a:rPr lang="en-GB" baseline="0" dirty="0"/>
              <a:t>Listen and understand what the behaviour is telling you.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Give the child time to calm down and allow them to come back to you/the group. Don’t try and have a conversation immediately, but wait for a quieter time and so this when no one else is around.</a:t>
            </a:r>
          </a:p>
          <a:p>
            <a:pPr marL="171450" indent="-171450">
              <a:buFont typeface="Arial" panose="020B0604020202020204" pitchFamily="34" charset="0"/>
              <a:buChar char="•"/>
            </a:pPr>
            <a:r>
              <a:rPr lang="en-GB" baseline="0" dirty="0"/>
              <a:t>Acknowledge the situation and label the emotion for the child ‘It seems to me that you are feeling quite angry right now and I can understand that. What can I do to help.’</a:t>
            </a:r>
          </a:p>
          <a:p>
            <a:pPr marL="171450" indent="-171450">
              <a:buFont typeface="Arial" panose="020B0604020202020204" pitchFamily="34" charset="0"/>
              <a:buChar char="•"/>
            </a:pPr>
            <a:r>
              <a:rPr lang="en-GB" baseline="0" dirty="0"/>
              <a:t>The child might find it easier to engage in a conversation if they are also doing another task alongside you – drawing, construction etc.</a:t>
            </a:r>
          </a:p>
          <a:p>
            <a:pPr marL="171450" indent="-171450">
              <a:buFont typeface="Arial" panose="020B0604020202020204" pitchFamily="34" charset="0"/>
              <a:buChar char="•"/>
            </a:pPr>
            <a:r>
              <a:rPr lang="en-GB" baseline="0" dirty="0"/>
              <a:t>If the child is avoiding social contact build this gradually, having a purpose for short bursts of interaction with others and building slowly.</a:t>
            </a:r>
          </a:p>
          <a:p>
            <a:pPr marL="171450" indent="-171450">
              <a:buFont typeface="Arial" panose="020B0604020202020204" pitchFamily="34" charset="0"/>
              <a:buChar char="•"/>
            </a:pPr>
            <a:r>
              <a:rPr lang="en-GB" baseline="0" dirty="0"/>
              <a:t>For new tasks, try and make a plan by asking ‘will this be hard or easy?’ If they think it will be hard, plan how you can support them. If it goes wrong, blame the plan, not the child and make another plan.</a:t>
            </a:r>
          </a:p>
          <a:p>
            <a:endParaRPr lang="en-GB" baseline="0" dirty="0"/>
          </a:p>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5B265C56-06CA-4870-97B2-70880B8D52F5}" type="slidenum">
              <a:rPr lang="en-GB" smtClean="0"/>
              <a:t>23</a:t>
            </a:fld>
            <a:endParaRPr lang="en-GB"/>
          </a:p>
        </p:txBody>
      </p:sp>
    </p:spTree>
    <p:extLst>
      <p:ext uri="{BB962C8B-B14F-4D97-AF65-F5344CB8AC3E}">
        <p14:creationId xmlns:p14="http://schemas.microsoft.com/office/powerpoint/2010/main" val="1677059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therefore not difficult</a:t>
            </a:r>
            <a:r>
              <a:rPr lang="en-GB" baseline="0" dirty="0"/>
              <a:t> to see why</a:t>
            </a:r>
            <a:r>
              <a:rPr lang="en-GB" dirty="0"/>
              <a:t> children experiencing trauma are much more likely to also experience</a:t>
            </a:r>
            <a:r>
              <a:rPr lang="en-GB" baseline="0" dirty="0"/>
              <a:t> mental health issues and to either internalise or externalise their problems. Anything you can do to address their mental health and wellbeing will therefore also be beneficial.</a:t>
            </a:r>
            <a:endParaRPr lang="en-GB" dirty="0"/>
          </a:p>
          <a:p>
            <a:endParaRPr lang="en-GB" dirty="0"/>
          </a:p>
        </p:txBody>
      </p:sp>
      <p:sp>
        <p:nvSpPr>
          <p:cNvPr id="4" name="Slide Number Placeholder 3"/>
          <p:cNvSpPr>
            <a:spLocks noGrp="1"/>
          </p:cNvSpPr>
          <p:nvPr>
            <p:ph type="sldNum" sz="quarter" idx="10"/>
          </p:nvPr>
        </p:nvSpPr>
        <p:spPr/>
        <p:txBody>
          <a:bodyPr/>
          <a:lstStyle/>
          <a:p>
            <a:fld id="{3A820A37-2517-4AA1-A718-607EEE028200}" type="slidenum">
              <a:rPr lang="en-GB" smtClean="0"/>
              <a:t>24</a:t>
            </a:fld>
            <a:endParaRPr lang="en-GB"/>
          </a:p>
        </p:txBody>
      </p:sp>
    </p:spTree>
    <p:extLst>
      <p:ext uri="{BB962C8B-B14F-4D97-AF65-F5344CB8AC3E}">
        <p14:creationId xmlns:p14="http://schemas.microsoft.com/office/powerpoint/2010/main" val="3506040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altLang="en-US" b="1" dirty="0"/>
              <a:t>THIS IS REALLY IMPORTANT TO EMPHASISE</a:t>
            </a:r>
          </a:p>
          <a:p>
            <a:pPr marL="171450" indent="-171450">
              <a:buFont typeface="Arial" panose="020B0604020202020204" pitchFamily="34" charset="0"/>
              <a:buChar char="•"/>
            </a:pPr>
            <a:r>
              <a:rPr lang="en-GB" altLang="en-US" dirty="0"/>
              <a:t>Relationships of trust are one of the most important antidotes to stress.</a:t>
            </a:r>
            <a:r>
              <a:rPr lang="en-GB" altLang="en-US" baseline="0" dirty="0"/>
              <a:t> </a:t>
            </a:r>
            <a:r>
              <a:rPr lang="en-GB" baseline="0" dirty="0"/>
              <a:t>Research has shown that the single most common factor for children who end up doing well despite adversity, has been at least one stable, committed relationship with a supportive parent, carer or other adult.</a:t>
            </a:r>
          </a:p>
          <a:p>
            <a:pPr marL="171450" indent="-171450">
              <a:buFont typeface="Arial" panose="020B0604020202020204" pitchFamily="34" charset="0"/>
              <a:buChar char="•"/>
            </a:pPr>
            <a:r>
              <a:rPr lang="en-GB" baseline="0" dirty="0"/>
              <a:t>These relationships provide a personalised response, scaffolding and protection from developmental disruption.</a:t>
            </a:r>
          </a:p>
          <a:p>
            <a:pPr marL="171450" indent="-171450">
              <a:buFont typeface="Arial" panose="020B0604020202020204" pitchFamily="34" charset="0"/>
              <a:buChar char="•"/>
            </a:pPr>
            <a:r>
              <a:rPr lang="en-GB" baseline="0" dirty="0"/>
              <a:t>They also help children to develop self-regulation skills, which help them to better manage stress and adapt to changing circumstances.</a:t>
            </a:r>
          </a:p>
          <a:p>
            <a:pPr marL="171450" indent="-171450">
              <a:buFont typeface="Arial" panose="020B0604020202020204" pitchFamily="34" charset="0"/>
              <a:buChar char="•"/>
            </a:pPr>
            <a:r>
              <a:rPr lang="en-GB" baseline="0" dirty="0"/>
              <a:t>In essence they can help to build and develop a child’s resilience.</a:t>
            </a:r>
          </a:p>
          <a:p>
            <a:pPr marL="0" indent="0">
              <a:buFont typeface="Arial" panose="020B0604020202020204" pitchFamily="34" charset="0"/>
              <a:buNone/>
            </a:pPr>
            <a:endParaRPr lang="en-GB" baseline="0" dirty="0"/>
          </a:p>
        </p:txBody>
      </p:sp>
      <p:sp>
        <p:nvSpPr>
          <p:cNvPr id="4" name="Slide Number Placeholder 3"/>
          <p:cNvSpPr>
            <a:spLocks noGrp="1"/>
          </p:cNvSpPr>
          <p:nvPr>
            <p:ph type="sldNum" sz="quarter" idx="10"/>
          </p:nvPr>
        </p:nvSpPr>
        <p:spPr/>
        <p:txBody>
          <a:bodyPr/>
          <a:lstStyle/>
          <a:p>
            <a:fld id="{5B265C56-06CA-4870-97B2-70880B8D52F5}" type="slidenum">
              <a:rPr lang="en-GB" smtClean="0"/>
              <a:t>25</a:t>
            </a:fld>
            <a:endParaRPr lang="en-GB"/>
          </a:p>
        </p:txBody>
      </p:sp>
    </p:spTree>
    <p:extLst>
      <p:ext uri="{BB962C8B-B14F-4D97-AF65-F5344CB8AC3E}">
        <p14:creationId xmlns:p14="http://schemas.microsoft.com/office/powerpoint/2010/main" val="1243426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antidote for coping with potentially shaming situations and negative experiences or set backs, is to develop resilience. The more self confident and resilient we are, the better able we are to have the conversations with others about how we feel, how they have contributed to these feelings and how we can rebuild and repair relationships.</a:t>
            </a:r>
          </a:p>
          <a:p>
            <a:endParaRPr lang="en-GB" dirty="0"/>
          </a:p>
          <a:p>
            <a:r>
              <a:rPr lang="en-GB" dirty="0"/>
              <a:t>You cant give someone resilience, but you can establish the conditions that help them become resilient over time.</a:t>
            </a:r>
          </a:p>
          <a:p>
            <a:endParaRPr lang="en-GB" dirty="0"/>
          </a:p>
          <a:p>
            <a:r>
              <a:rPr lang="en-GB" dirty="0"/>
              <a:t>Many of the children who ‘act</a:t>
            </a:r>
            <a:r>
              <a:rPr lang="en-GB" baseline="0" dirty="0"/>
              <a:t> out’, may not yet have learned the skills that will support their resilience. They haven’t yet learned enough language to explain and express how they feel, nor have they practiced trying out solutions often enough to have the confidence that they can cope with set backs or new or frightening situations.</a:t>
            </a:r>
          </a:p>
          <a:p>
            <a:endParaRPr lang="en-GB" baseline="0" dirty="0"/>
          </a:p>
          <a:p>
            <a:r>
              <a:rPr lang="en-GB" baseline="0" dirty="0"/>
              <a:t>Watch the </a:t>
            </a:r>
            <a:r>
              <a:rPr lang="en-GB" baseline="0" dirty="0" err="1"/>
              <a:t>Youtube</a:t>
            </a:r>
            <a:r>
              <a:rPr lang="en-GB" baseline="0" dirty="0"/>
              <a:t> video in the link. It comes from the Harvard group and is a short film on the mix between genetic disposition and life events that support or diminish resilience. Right click on the link. Choose ‘open hyperlink’ and it will start automatically.</a:t>
            </a:r>
            <a:endParaRPr lang="en-GB" dirty="0"/>
          </a:p>
        </p:txBody>
      </p:sp>
      <p:sp>
        <p:nvSpPr>
          <p:cNvPr id="4" name="Slide Number Placeholder 3"/>
          <p:cNvSpPr>
            <a:spLocks noGrp="1"/>
          </p:cNvSpPr>
          <p:nvPr>
            <p:ph type="sldNum" sz="quarter" idx="10"/>
          </p:nvPr>
        </p:nvSpPr>
        <p:spPr/>
        <p:txBody>
          <a:bodyPr/>
          <a:lstStyle/>
          <a:p>
            <a:fld id="{3A820A37-2517-4AA1-A718-607EEE028200}" type="slidenum">
              <a:rPr lang="en-GB" smtClean="0"/>
              <a:t>26</a:t>
            </a:fld>
            <a:endParaRPr lang="en-GB"/>
          </a:p>
        </p:txBody>
      </p:sp>
    </p:spTree>
    <p:extLst>
      <p:ext uri="{BB962C8B-B14F-4D97-AF65-F5344CB8AC3E}">
        <p14:creationId xmlns:p14="http://schemas.microsoft.com/office/powerpoint/2010/main" val="20327480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Resilient people can accept that bad things happen to good people. They accept the random nature of suffering and find ways to cope in really challenging situations. Children may naturally feel that difficulties are targeted towards them and it will be helpful for them to see the bigger picture and be supported to put things in perspective. As adults, we need to also accept that things are not personal. Generally a child who is providing challenge is reacting to difficulties in their lives and not specifically aiming any negativity at us personally.</a:t>
            </a:r>
          </a:p>
          <a:p>
            <a:endParaRPr lang="en-GB" dirty="0"/>
          </a:p>
          <a:p>
            <a:r>
              <a:rPr lang="en-GB" dirty="0"/>
              <a:t>Humans are good at looking at negativity and threat. This is helpful for survival but resilient people can also tune into the good. Some children will be predisposed to looking for threat and negativity due to earlier life experiences (as will some adults). It will be helpful to focus on 3 good things that happen each day. Give children the permission to feel thankful and to intentionally and deliberately look at what is good in their world. Recording this on a poster or in a diary will make this real and provide a visual display to balance the negativity.</a:t>
            </a:r>
          </a:p>
          <a:p>
            <a:endParaRPr lang="en-GB" dirty="0"/>
          </a:p>
          <a:p>
            <a:r>
              <a:rPr lang="en-GB" dirty="0"/>
              <a:t>If behaviours are making a situation worse, children may need to be supported to consider whether these behaviours are making the situation for them better or worse. If things are made worse by an activity, can they be supported to reduce their involvement in these activities or to avoid them altogether and do something different. Children may need help to consider an alternative, more helpful activity to fill the gap. All behaviour serves a purpose and so we will need to understand the function of the behaviour, so that we can swap it out for another behaviour that may be more helpful, but fulfils the same function. </a:t>
            </a:r>
            <a:r>
              <a:rPr lang="en-GB" dirty="0" err="1"/>
              <a:t>Eg</a:t>
            </a:r>
            <a:r>
              <a:rPr lang="en-GB" dirty="0"/>
              <a:t> being the clown and having people laugh at you might give much looked for attention. Can they show off their skills of music or art to get a similar level of attention?</a:t>
            </a:r>
          </a:p>
          <a:p>
            <a:endParaRPr lang="en-GB" dirty="0"/>
          </a:p>
          <a:p>
            <a:r>
              <a:rPr lang="en-GB" dirty="0"/>
              <a:t>Resilience isn’t a fixed trait. Children (and adults) can learn some of these strategies. They wont come naturally to everyone and they might not work immediately. Keep trying. Dealing with stressors wont naturally make children more resilient. It may make them less able to cope, more vulnerable and feeling overwhelmed. Children do however need to develop greater levels of resilience to cope where stressors can not be removed.  Having an understanding of resilience, how it works and how it can be developed may make our focus more effective.</a:t>
            </a:r>
          </a:p>
        </p:txBody>
      </p:sp>
      <p:sp>
        <p:nvSpPr>
          <p:cNvPr id="4" name="Slide Number Placeholder 3"/>
          <p:cNvSpPr>
            <a:spLocks noGrp="1"/>
          </p:cNvSpPr>
          <p:nvPr>
            <p:ph type="sldNum" sz="quarter" idx="5"/>
          </p:nvPr>
        </p:nvSpPr>
        <p:spPr/>
        <p:txBody>
          <a:bodyPr/>
          <a:lstStyle/>
          <a:p>
            <a:fld id="{89345850-48D0-4BF7-A037-856FFC024220}" type="slidenum">
              <a:rPr lang="en-GB" smtClean="0"/>
              <a:t>27</a:t>
            </a:fld>
            <a:endParaRPr lang="en-GB"/>
          </a:p>
        </p:txBody>
      </p:sp>
    </p:spTree>
    <p:extLst>
      <p:ext uri="{BB962C8B-B14F-4D97-AF65-F5344CB8AC3E}">
        <p14:creationId xmlns:p14="http://schemas.microsoft.com/office/powerpoint/2010/main" val="17700925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200" dirty="0">
                <a:latin typeface="Lucida Grande" charset="0"/>
                <a:sym typeface="Lucida Grande" charset="0"/>
              </a:rPr>
              <a:t>In terms of those environmental factors, some aspects have been shown to be helpful to consider, in giving a child the opportunity to</a:t>
            </a:r>
            <a:r>
              <a:rPr lang="en-US" altLang="en-US" sz="1200" baseline="0" dirty="0">
                <a:latin typeface="Lucida Grande" charset="0"/>
                <a:sym typeface="Lucida Grande" charset="0"/>
              </a:rPr>
              <a:t> </a:t>
            </a:r>
            <a:r>
              <a:rPr lang="en-US" altLang="en-US" sz="1200" dirty="0">
                <a:latin typeface="Lucida Grande" charset="0"/>
                <a:sym typeface="Lucida Grande" charset="0"/>
              </a:rPr>
              <a:t>develop resilience. These</a:t>
            </a:r>
            <a:r>
              <a:rPr lang="en-US" altLang="en-US" sz="1200" baseline="0" dirty="0">
                <a:latin typeface="Lucida Grande" charset="0"/>
                <a:sym typeface="Lucida Grande" charset="0"/>
              </a:rPr>
              <a:t> Domains of Resilience</a:t>
            </a:r>
            <a:r>
              <a:rPr lang="en-US" altLang="en-US" sz="1200" dirty="0">
                <a:latin typeface="Lucida Grande" charset="0"/>
                <a:sym typeface="Lucida Grande" charset="0"/>
              </a:rPr>
              <a:t> provide a framework to consider that can helpfully guide us to what areas may helpful in supporting a child. </a:t>
            </a:r>
          </a:p>
          <a:p>
            <a:pPr eaLnBrk="1" hangingPunct="1"/>
            <a:endParaRPr lang="en-US" altLang="en-US" sz="1200" dirty="0">
              <a:latin typeface="Lucida Grande" charset="0"/>
              <a:sym typeface="Lucida Grande" charset="0"/>
            </a:endParaRPr>
          </a:p>
          <a:p>
            <a:pPr eaLnBrk="1" hangingPunct="1"/>
            <a:r>
              <a:rPr lang="en-US" altLang="en-US" sz="1200" dirty="0">
                <a:latin typeface="Lucida Grande" charset="0"/>
                <a:sym typeface="Lucida Grande" charset="0"/>
              </a:rPr>
              <a:t>Its about that balance shown in the video. If everyone is developing leisure interests, but not addressing other areas and issues, the child will not develop the range of skills required to promote resilience.</a:t>
            </a:r>
          </a:p>
          <a:p>
            <a:endParaRPr lang="en-GB" dirty="0"/>
          </a:p>
          <a:p>
            <a:r>
              <a:rPr lang="en-GB" dirty="0"/>
              <a:t>As resilience builds, so too does self esteem, as this is core to how we feel about ourselves and our competencies</a:t>
            </a:r>
            <a:r>
              <a:rPr lang="en-GB" baseline="0" dirty="0"/>
              <a:t> and how we fit with our peer group. </a:t>
            </a:r>
            <a:r>
              <a:rPr lang="en-GB" dirty="0"/>
              <a:t>Self esteem is made up of 3 components – sense of self, sense of belonging and a sense of personal power,</a:t>
            </a:r>
            <a:r>
              <a:rPr lang="en-GB" baseline="0" dirty="0"/>
              <a:t> and all three aspects need to be developed in order for a stable self esteem to be established. One aspect is not more important than the other, but they are dependent on each other.</a:t>
            </a:r>
          </a:p>
          <a:p>
            <a:endParaRPr lang="en-GB" baseline="0" dirty="0"/>
          </a:p>
          <a:p>
            <a:r>
              <a:rPr lang="en-GB" dirty="0"/>
              <a:t>However this isn’t a constant. Self esteem is situation dependent. We can feel a strong</a:t>
            </a:r>
            <a:r>
              <a:rPr lang="en-GB" baseline="0" dirty="0"/>
              <a:t> sense of belonging in one context, feel confident in our skills and believe in ourselves, but not in another. This is why sometimes children and young people can feel safe and secure engaging n one activity, but feel they are out on a limb in a different situation</a:t>
            </a:r>
          </a:p>
          <a:p>
            <a:endParaRPr lang="en-GB" baseline="0" dirty="0"/>
          </a:p>
        </p:txBody>
      </p:sp>
      <p:sp>
        <p:nvSpPr>
          <p:cNvPr id="4" name="Slide Number Placeholder 3"/>
          <p:cNvSpPr>
            <a:spLocks noGrp="1"/>
          </p:cNvSpPr>
          <p:nvPr>
            <p:ph type="sldNum" sz="quarter" idx="10"/>
          </p:nvPr>
        </p:nvSpPr>
        <p:spPr/>
        <p:txBody>
          <a:bodyPr/>
          <a:lstStyle/>
          <a:p>
            <a:fld id="{ACC1499E-3D46-4F36-BD3D-86560903F4CD}" type="slidenum">
              <a:rPr lang="en-GB" smtClean="0"/>
              <a:t>28</a:t>
            </a:fld>
            <a:endParaRPr lang="en-GB"/>
          </a:p>
        </p:txBody>
      </p:sp>
    </p:spTree>
    <p:extLst>
      <p:ext uri="{BB962C8B-B14F-4D97-AF65-F5344CB8AC3E}">
        <p14:creationId xmlns:p14="http://schemas.microsoft.com/office/powerpoint/2010/main" val="2676440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a:extLst>
              <a:ext uri="{FF2B5EF4-FFF2-40B4-BE49-F238E27FC236}">
                <a16:creationId xmlns:a16="http://schemas.microsoft.com/office/drawing/2014/main" id="{2B1068D5-6F8E-40D5-9DB8-4278A5937B9A}"/>
              </a:ext>
            </a:extLst>
          </p:cNvPr>
          <p:cNvSpPr>
            <a:spLocks noGrp="1" noRot="1" noChangeAspect="1" noChangeArrowheads="1" noTextEdit="1"/>
          </p:cNvSpPr>
          <p:nvPr>
            <p:ph type="sldImg"/>
          </p:nvPr>
        </p:nvSpPr>
        <p:spPr>
          <a:xfrm>
            <a:off x="90488" y="742950"/>
            <a:ext cx="6627812" cy="3729038"/>
          </a:xfrm>
          <a:solidFill>
            <a:srgbClr val="FFFFFF"/>
          </a:solidFill>
          <a:ln/>
        </p:spPr>
      </p:sp>
      <p:sp>
        <p:nvSpPr>
          <p:cNvPr id="70659" name="Rectangle 2">
            <a:extLst>
              <a:ext uri="{FF2B5EF4-FFF2-40B4-BE49-F238E27FC236}">
                <a16:creationId xmlns:a16="http://schemas.microsoft.com/office/drawing/2014/main" id="{9E7C0FBB-64A1-4B22-8E84-7B40901A2C5A}"/>
              </a:ext>
            </a:extLst>
          </p:cNvPr>
          <p:cNvSpPr>
            <a:spLocks noGrp="1" noChangeArrowheads="1"/>
          </p:cNvSpPr>
          <p:nvPr>
            <p:ph type="body" idx="1"/>
          </p:nvPr>
        </p:nvSpPr>
        <p:spPr>
          <a:xfrm>
            <a:off x="679450" y="4719638"/>
            <a:ext cx="5449888" cy="4478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eaLnBrk="1" hangingPunct="1"/>
            <a:r>
              <a:rPr lang="en-US" altLang="en-US">
                <a:latin typeface="Lucida Grande" charset="0"/>
                <a:sym typeface="Lucida Grande" charset="0"/>
              </a:rPr>
              <a:t>When we look at resilience and the protective factors around in our environments we are looking at the same types of issues. </a:t>
            </a:r>
          </a:p>
          <a:p>
            <a:pPr eaLnBrk="1" hangingPunct="1"/>
            <a:r>
              <a:rPr lang="en-US" altLang="en-US">
                <a:latin typeface="Lucida Grande" charset="0"/>
                <a:sym typeface="Lucida Grande" charset="0"/>
              </a:rPr>
              <a:t>The environments we live and work in provide protective or adverse features which can compensate for or add to a lack of resilience at any point in time. </a:t>
            </a:r>
          </a:p>
          <a:p>
            <a:pPr eaLnBrk="1" hangingPunct="1"/>
            <a:r>
              <a:rPr lang="en-US" altLang="en-US">
                <a:latin typeface="Lucida Grande" charset="0"/>
                <a:sym typeface="Lucida Grande" charset="0"/>
              </a:rPr>
              <a:t>In addition, some people are resilient and therefore even in adversity can cope and grow, whereas others will crumble. We can enhance the possible outcomes for children by strengthening the protective factors and enhancing their levels of resilience.</a:t>
            </a:r>
          </a:p>
          <a:p>
            <a:pPr eaLnBrk="1" hangingPunct="1"/>
            <a:r>
              <a:rPr lang="en-US" altLang="en-US">
                <a:latin typeface="Lucida Grande" charset="0"/>
                <a:sym typeface="Lucida Grande" charset="0"/>
              </a:rPr>
              <a:t>We do however need to take account of variations relating to age, numbers of adversities etc, which will complicate this process.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not over complicate things though. Remember, what we are trying to do is to understand why a child may not have</a:t>
            </a:r>
            <a:r>
              <a:rPr lang="en-GB" baseline="0" dirty="0"/>
              <a:t> their wellbeing needs met and how we might buffer that adversity and support their wellbeing. This is a core component of the educational curriculum in Scottish schools.</a:t>
            </a:r>
          </a:p>
          <a:p>
            <a:endParaRPr lang="en-GB" baseline="0" dirty="0"/>
          </a:p>
          <a:p>
            <a:r>
              <a:rPr lang="en-GB" baseline="0" dirty="0"/>
              <a:t>We’ve talked a lot about feeling unsafe and the stress response that comes as a result of this. Lots of things can make us feel unsafe – physically, emotionally, socially or academically. This is key, as fear and anxiety generally sits below the most challenging behaviour of both adults and children.</a:t>
            </a:r>
          </a:p>
          <a:p>
            <a:endParaRPr lang="en-GB" baseline="0" dirty="0"/>
          </a:p>
        </p:txBody>
      </p:sp>
      <p:sp>
        <p:nvSpPr>
          <p:cNvPr id="4" name="Slide Number Placeholder 3"/>
          <p:cNvSpPr>
            <a:spLocks noGrp="1"/>
          </p:cNvSpPr>
          <p:nvPr>
            <p:ph type="sldNum" sz="quarter" idx="10"/>
          </p:nvPr>
        </p:nvSpPr>
        <p:spPr/>
        <p:txBody>
          <a:bodyPr/>
          <a:lstStyle/>
          <a:p>
            <a:fld id="{3A820A37-2517-4AA1-A718-607EEE028200}" type="slidenum">
              <a:rPr lang="en-GB" smtClean="0"/>
              <a:t>30</a:t>
            </a:fld>
            <a:endParaRPr lang="en-GB"/>
          </a:p>
        </p:txBody>
      </p:sp>
    </p:spTree>
    <p:extLst>
      <p:ext uri="{BB962C8B-B14F-4D97-AF65-F5344CB8AC3E}">
        <p14:creationId xmlns:p14="http://schemas.microsoft.com/office/powerpoint/2010/main" val="2154545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C0C-7932-45B4-8A92-953E5F3F3B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4E25152-0E3F-4893-BB57-425651FCF7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9B42C1E-5168-4FFB-8424-D1C926C8EC14}"/>
              </a:ext>
            </a:extLst>
          </p:cNvPr>
          <p:cNvSpPr>
            <a:spLocks noGrp="1"/>
          </p:cNvSpPr>
          <p:nvPr>
            <p:ph type="dt" sz="half" idx="10"/>
          </p:nvPr>
        </p:nvSpPr>
        <p:spPr/>
        <p:txBody>
          <a:bodyPr/>
          <a:lstStyle/>
          <a:p>
            <a:fld id="{620D61B8-1164-4BB5-8C36-5B68CEB06004}" type="datetime1">
              <a:rPr lang="en-GB" smtClean="0"/>
              <a:t>06/04/2020</a:t>
            </a:fld>
            <a:endParaRPr lang="en-GB"/>
          </a:p>
        </p:txBody>
      </p:sp>
      <p:sp>
        <p:nvSpPr>
          <p:cNvPr id="5" name="Footer Placeholder 4">
            <a:extLst>
              <a:ext uri="{FF2B5EF4-FFF2-40B4-BE49-F238E27FC236}">
                <a16:creationId xmlns:a16="http://schemas.microsoft.com/office/drawing/2014/main" id="{87B9394D-342C-4C32-B5BF-E9409A20BD6B}"/>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FD2DE3C0-FC84-4198-BF9E-C34C9746F97D}"/>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843733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FBF65-C983-4337-ABEA-A0B03405D31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69C1DC-788E-43AA-8D95-9055A6A242F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951342-ECAA-4CEB-9B70-4425C739D398}"/>
              </a:ext>
            </a:extLst>
          </p:cNvPr>
          <p:cNvSpPr>
            <a:spLocks noGrp="1"/>
          </p:cNvSpPr>
          <p:nvPr>
            <p:ph type="dt" sz="half" idx="10"/>
          </p:nvPr>
        </p:nvSpPr>
        <p:spPr/>
        <p:txBody>
          <a:bodyPr/>
          <a:lstStyle/>
          <a:p>
            <a:fld id="{DF803442-4274-41CE-92F8-EC66AC23F723}" type="datetime1">
              <a:rPr lang="en-GB" smtClean="0"/>
              <a:t>06/04/2020</a:t>
            </a:fld>
            <a:endParaRPr lang="en-GB"/>
          </a:p>
        </p:txBody>
      </p:sp>
      <p:sp>
        <p:nvSpPr>
          <p:cNvPr id="5" name="Footer Placeholder 4">
            <a:extLst>
              <a:ext uri="{FF2B5EF4-FFF2-40B4-BE49-F238E27FC236}">
                <a16:creationId xmlns:a16="http://schemas.microsoft.com/office/drawing/2014/main" id="{0D6FAC96-6007-4E69-A42E-5D52CF3D9EB8}"/>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B63B35DB-117A-4695-A1ED-A7ADE6920F67}"/>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1013164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50D0-88CB-48A6-84E8-8877A8BBA4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F89886-E5A0-4A6F-9EF7-33E9E6CA10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AB5F4E-FDB8-4B81-8CA3-3ADEFDBE727F}"/>
              </a:ext>
            </a:extLst>
          </p:cNvPr>
          <p:cNvSpPr>
            <a:spLocks noGrp="1"/>
          </p:cNvSpPr>
          <p:nvPr>
            <p:ph type="dt" sz="half" idx="10"/>
          </p:nvPr>
        </p:nvSpPr>
        <p:spPr/>
        <p:txBody>
          <a:bodyPr/>
          <a:lstStyle/>
          <a:p>
            <a:fld id="{85506FAA-19D2-4227-A2B5-0F7880D8595F}" type="datetime1">
              <a:rPr lang="en-GB" smtClean="0"/>
              <a:t>06/04/2020</a:t>
            </a:fld>
            <a:endParaRPr lang="en-GB"/>
          </a:p>
        </p:txBody>
      </p:sp>
      <p:sp>
        <p:nvSpPr>
          <p:cNvPr id="5" name="Footer Placeholder 4">
            <a:extLst>
              <a:ext uri="{FF2B5EF4-FFF2-40B4-BE49-F238E27FC236}">
                <a16:creationId xmlns:a16="http://schemas.microsoft.com/office/drawing/2014/main" id="{142E2DFD-B5DD-4707-98CC-3B6D7D284066}"/>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B7BEE367-E6EA-45D4-A3FC-F94D3AA0E421}"/>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2348352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09919-BF06-4969-AED7-2D240E6E97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75B719-46CB-4489-83AF-A4AF2667DAB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BB6D066-0274-4E46-8D19-5B8D49E205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D9FACCF-88C7-4469-AEC5-685E4EF6BA69}"/>
              </a:ext>
            </a:extLst>
          </p:cNvPr>
          <p:cNvSpPr>
            <a:spLocks noGrp="1"/>
          </p:cNvSpPr>
          <p:nvPr>
            <p:ph type="dt" sz="half" idx="10"/>
          </p:nvPr>
        </p:nvSpPr>
        <p:spPr/>
        <p:txBody>
          <a:bodyPr/>
          <a:lstStyle/>
          <a:p>
            <a:fld id="{54DA70F2-35B9-4833-B26F-7AF1342D3B4E}" type="datetime1">
              <a:rPr lang="en-GB" smtClean="0"/>
              <a:t>06/04/2020</a:t>
            </a:fld>
            <a:endParaRPr lang="en-GB"/>
          </a:p>
        </p:txBody>
      </p:sp>
      <p:sp>
        <p:nvSpPr>
          <p:cNvPr id="6" name="Footer Placeholder 5">
            <a:extLst>
              <a:ext uri="{FF2B5EF4-FFF2-40B4-BE49-F238E27FC236}">
                <a16:creationId xmlns:a16="http://schemas.microsoft.com/office/drawing/2014/main" id="{EF9DA77E-0474-461B-AE31-F352DC3C75B7}"/>
              </a:ext>
            </a:extLst>
          </p:cNvPr>
          <p:cNvSpPr>
            <a:spLocks noGrp="1"/>
          </p:cNvSpPr>
          <p:nvPr>
            <p:ph type="ftr" sz="quarter" idx="11"/>
          </p:nvPr>
        </p:nvSpPr>
        <p:spPr/>
        <p:txBody>
          <a:bodyPr/>
          <a:lstStyle/>
          <a:p>
            <a:r>
              <a:rPr lang="en-GB"/>
              <a:t>Highland Council Psychological Service and Primary Mental Health Worker Service</a:t>
            </a:r>
          </a:p>
        </p:txBody>
      </p:sp>
      <p:sp>
        <p:nvSpPr>
          <p:cNvPr id="7" name="Slide Number Placeholder 6">
            <a:extLst>
              <a:ext uri="{FF2B5EF4-FFF2-40B4-BE49-F238E27FC236}">
                <a16:creationId xmlns:a16="http://schemas.microsoft.com/office/drawing/2014/main" id="{29D57CE0-3796-4E4A-AA94-00F2E21E4B34}"/>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2621451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1D2C-89D4-4A4B-9687-DD170EF26DD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90EDC8-130E-4E89-9646-867074FA65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5F169F-C398-48A6-B23E-9DF1ECEE7B8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5E01F2-B6B7-4951-9179-ECC6CEDAE3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1B8FA0A-9C80-4118-975C-F7C42871D5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BBBADE6-7134-45D3-86B4-42C34878B50C}"/>
              </a:ext>
            </a:extLst>
          </p:cNvPr>
          <p:cNvSpPr>
            <a:spLocks noGrp="1"/>
          </p:cNvSpPr>
          <p:nvPr>
            <p:ph type="dt" sz="half" idx="10"/>
          </p:nvPr>
        </p:nvSpPr>
        <p:spPr/>
        <p:txBody>
          <a:bodyPr/>
          <a:lstStyle/>
          <a:p>
            <a:fld id="{58095EDE-E488-4CC9-BFC0-589D6ECB660A}" type="datetime1">
              <a:rPr lang="en-GB" smtClean="0"/>
              <a:t>06/04/2020</a:t>
            </a:fld>
            <a:endParaRPr lang="en-GB"/>
          </a:p>
        </p:txBody>
      </p:sp>
      <p:sp>
        <p:nvSpPr>
          <p:cNvPr id="8" name="Footer Placeholder 7">
            <a:extLst>
              <a:ext uri="{FF2B5EF4-FFF2-40B4-BE49-F238E27FC236}">
                <a16:creationId xmlns:a16="http://schemas.microsoft.com/office/drawing/2014/main" id="{4AF43A9A-EED8-48D7-A8EE-4FF83ACDA707}"/>
              </a:ext>
            </a:extLst>
          </p:cNvPr>
          <p:cNvSpPr>
            <a:spLocks noGrp="1"/>
          </p:cNvSpPr>
          <p:nvPr>
            <p:ph type="ftr" sz="quarter" idx="11"/>
          </p:nvPr>
        </p:nvSpPr>
        <p:spPr/>
        <p:txBody>
          <a:bodyPr/>
          <a:lstStyle/>
          <a:p>
            <a:r>
              <a:rPr lang="en-GB"/>
              <a:t>Highland Council Psychological Service and Primary Mental Health Worker Service</a:t>
            </a:r>
          </a:p>
        </p:txBody>
      </p:sp>
      <p:sp>
        <p:nvSpPr>
          <p:cNvPr id="9" name="Slide Number Placeholder 8">
            <a:extLst>
              <a:ext uri="{FF2B5EF4-FFF2-40B4-BE49-F238E27FC236}">
                <a16:creationId xmlns:a16="http://schemas.microsoft.com/office/drawing/2014/main" id="{D8BA272D-4D30-4173-86B2-33CD6171AD96}"/>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3888440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1B4FA-E4C8-43AE-99E1-5FE5583683E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F03D5EA-0C6D-48BA-834A-ABB804F8BEF9}"/>
              </a:ext>
            </a:extLst>
          </p:cNvPr>
          <p:cNvSpPr>
            <a:spLocks noGrp="1"/>
          </p:cNvSpPr>
          <p:nvPr>
            <p:ph type="dt" sz="half" idx="10"/>
          </p:nvPr>
        </p:nvSpPr>
        <p:spPr/>
        <p:txBody>
          <a:bodyPr/>
          <a:lstStyle/>
          <a:p>
            <a:fld id="{C63838E4-1F74-4B7A-8FB3-4376D82754C5}" type="datetime1">
              <a:rPr lang="en-GB" smtClean="0"/>
              <a:t>06/04/2020</a:t>
            </a:fld>
            <a:endParaRPr lang="en-GB"/>
          </a:p>
        </p:txBody>
      </p:sp>
      <p:sp>
        <p:nvSpPr>
          <p:cNvPr id="4" name="Footer Placeholder 3">
            <a:extLst>
              <a:ext uri="{FF2B5EF4-FFF2-40B4-BE49-F238E27FC236}">
                <a16:creationId xmlns:a16="http://schemas.microsoft.com/office/drawing/2014/main" id="{AEFF7907-ED66-49C0-8110-97997F1BDD6D}"/>
              </a:ext>
            </a:extLst>
          </p:cNvPr>
          <p:cNvSpPr>
            <a:spLocks noGrp="1"/>
          </p:cNvSpPr>
          <p:nvPr>
            <p:ph type="ftr" sz="quarter" idx="11"/>
          </p:nvPr>
        </p:nvSpPr>
        <p:spPr/>
        <p:txBody>
          <a:bodyPr/>
          <a:lstStyle/>
          <a:p>
            <a:r>
              <a:rPr lang="en-GB"/>
              <a:t>Highland Council Psychological Service and Primary Mental Health Worker Service</a:t>
            </a:r>
          </a:p>
        </p:txBody>
      </p:sp>
      <p:sp>
        <p:nvSpPr>
          <p:cNvPr id="5" name="Slide Number Placeholder 4">
            <a:extLst>
              <a:ext uri="{FF2B5EF4-FFF2-40B4-BE49-F238E27FC236}">
                <a16:creationId xmlns:a16="http://schemas.microsoft.com/office/drawing/2014/main" id="{64C14DD0-CC3B-49C6-B410-5D5F480622B6}"/>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3718882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B4F96A-CDC1-46A8-9672-29AC54BEF599}"/>
              </a:ext>
            </a:extLst>
          </p:cNvPr>
          <p:cNvSpPr>
            <a:spLocks noGrp="1"/>
          </p:cNvSpPr>
          <p:nvPr>
            <p:ph type="dt" sz="half" idx="10"/>
          </p:nvPr>
        </p:nvSpPr>
        <p:spPr/>
        <p:txBody>
          <a:bodyPr/>
          <a:lstStyle/>
          <a:p>
            <a:fld id="{C872C50E-91A4-4591-8A97-89F987019441}" type="datetime1">
              <a:rPr lang="en-GB" smtClean="0"/>
              <a:t>06/04/2020</a:t>
            </a:fld>
            <a:endParaRPr lang="en-GB"/>
          </a:p>
        </p:txBody>
      </p:sp>
      <p:sp>
        <p:nvSpPr>
          <p:cNvPr id="3" name="Footer Placeholder 2">
            <a:extLst>
              <a:ext uri="{FF2B5EF4-FFF2-40B4-BE49-F238E27FC236}">
                <a16:creationId xmlns:a16="http://schemas.microsoft.com/office/drawing/2014/main" id="{FD4983F0-B1AF-4AA9-9280-66EED6307C2E}"/>
              </a:ext>
            </a:extLst>
          </p:cNvPr>
          <p:cNvSpPr>
            <a:spLocks noGrp="1"/>
          </p:cNvSpPr>
          <p:nvPr>
            <p:ph type="ftr" sz="quarter" idx="11"/>
          </p:nvPr>
        </p:nvSpPr>
        <p:spPr/>
        <p:txBody>
          <a:bodyPr/>
          <a:lstStyle/>
          <a:p>
            <a:r>
              <a:rPr lang="en-GB"/>
              <a:t>Highland Council Psychological Service and Primary Mental Health Worker Service</a:t>
            </a:r>
          </a:p>
        </p:txBody>
      </p:sp>
      <p:sp>
        <p:nvSpPr>
          <p:cNvPr id="4" name="Slide Number Placeholder 3">
            <a:extLst>
              <a:ext uri="{FF2B5EF4-FFF2-40B4-BE49-F238E27FC236}">
                <a16:creationId xmlns:a16="http://schemas.microsoft.com/office/drawing/2014/main" id="{71E5A265-EB42-47EE-99B1-53E107E79C4F}"/>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3306404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2BA61-1036-454C-87D5-B32303C838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5A242E-FF4A-4B59-939E-902CF36296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533F849-E92A-4C45-911B-9C8FEFBB38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AB5A029-7727-414E-8E14-9112B2554428}"/>
              </a:ext>
            </a:extLst>
          </p:cNvPr>
          <p:cNvSpPr>
            <a:spLocks noGrp="1"/>
          </p:cNvSpPr>
          <p:nvPr>
            <p:ph type="dt" sz="half" idx="10"/>
          </p:nvPr>
        </p:nvSpPr>
        <p:spPr/>
        <p:txBody>
          <a:bodyPr/>
          <a:lstStyle/>
          <a:p>
            <a:fld id="{73982FAF-9F45-4AE5-93F5-360C975D9DA9}" type="datetime1">
              <a:rPr lang="en-GB" smtClean="0"/>
              <a:t>06/04/2020</a:t>
            </a:fld>
            <a:endParaRPr lang="en-GB"/>
          </a:p>
        </p:txBody>
      </p:sp>
      <p:sp>
        <p:nvSpPr>
          <p:cNvPr id="6" name="Footer Placeholder 5">
            <a:extLst>
              <a:ext uri="{FF2B5EF4-FFF2-40B4-BE49-F238E27FC236}">
                <a16:creationId xmlns:a16="http://schemas.microsoft.com/office/drawing/2014/main" id="{74C0AD2A-1264-4F80-9CB8-9D9EC4984B63}"/>
              </a:ext>
            </a:extLst>
          </p:cNvPr>
          <p:cNvSpPr>
            <a:spLocks noGrp="1"/>
          </p:cNvSpPr>
          <p:nvPr>
            <p:ph type="ftr" sz="quarter" idx="11"/>
          </p:nvPr>
        </p:nvSpPr>
        <p:spPr/>
        <p:txBody>
          <a:bodyPr/>
          <a:lstStyle/>
          <a:p>
            <a:r>
              <a:rPr lang="en-GB"/>
              <a:t>Highland Council Psychological Service and Primary Mental Health Worker Service</a:t>
            </a:r>
          </a:p>
        </p:txBody>
      </p:sp>
      <p:sp>
        <p:nvSpPr>
          <p:cNvPr id="7" name="Slide Number Placeholder 6">
            <a:extLst>
              <a:ext uri="{FF2B5EF4-FFF2-40B4-BE49-F238E27FC236}">
                <a16:creationId xmlns:a16="http://schemas.microsoft.com/office/drawing/2014/main" id="{8B22D36B-C651-4430-A2DD-09EE0948830B}"/>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3712625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C0BE-11A9-4D02-A674-BE96E33666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742F860-3792-4F57-BB9A-08BCE47EC4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57E6C7F-02B9-43E3-B276-B701068F8C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A4764A5-9565-4A50-AFD9-B2A5D6855293}"/>
              </a:ext>
            </a:extLst>
          </p:cNvPr>
          <p:cNvSpPr>
            <a:spLocks noGrp="1"/>
          </p:cNvSpPr>
          <p:nvPr>
            <p:ph type="dt" sz="half" idx="10"/>
          </p:nvPr>
        </p:nvSpPr>
        <p:spPr/>
        <p:txBody>
          <a:bodyPr/>
          <a:lstStyle/>
          <a:p>
            <a:fld id="{B5CCCD8A-B453-43AC-90B5-B0490421EA0A}" type="datetime1">
              <a:rPr lang="en-GB" smtClean="0"/>
              <a:t>06/04/2020</a:t>
            </a:fld>
            <a:endParaRPr lang="en-GB"/>
          </a:p>
        </p:txBody>
      </p:sp>
      <p:sp>
        <p:nvSpPr>
          <p:cNvPr id="6" name="Footer Placeholder 5">
            <a:extLst>
              <a:ext uri="{FF2B5EF4-FFF2-40B4-BE49-F238E27FC236}">
                <a16:creationId xmlns:a16="http://schemas.microsoft.com/office/drawing/2014/main" id="{EC6D5614-6B7D-4070-A2FF-207AED2ADC79}"/>
              </a:ext>
            </a:extLst>
          </p:cNvPr>
          <p:cNvSpPr>
            <a:spLocks noGrp="1"/>
          </p:cNvSpPr>
          <p:nvPr>
            <p:ph type="ftr" sz="quarter" idx="11"/>
          </p:nvPr>
        </p:nvSpPr>
        <p:spPr/>
        <p:txBody>
          <a:bodyPr/>
          <a:lstStyle/>
          <a:p>
            <a:r>
              <a:rPr lang="en-GB"/>
              <a:t>Highland Council Psychological Service and Primary Mental Health Worker Service</a:t>
            </a:r>
          </a:p>
        </p:txBody>
      </p:sp>
      <p:sp>
        <p:nvSpPr>
          <p:cNvPr id="7" name="Slide Number Placeholder 6">
            <a:extLst>
              <a:ext uri="{FF2B5EF4-FFF2-40B4-BE49-F238E27FC236}">
                <a16:creationId xmlns:a16="http://schemas.microsoft.com/office/drawing/2014/main" id="{F62E2DD9-9097-4BBC-888C-AB018F72D700}"/>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4136346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13C57-C2C8-4801-81CB-5469978F148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57A6B1E-86FB-4D3E-989A-B5EF1EA958A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B56DD5-C1D9-4343-9245-CEFF919D7CF8}"/>
              </a:ext>
            </a:extLst>
          </p:cNvPr>
          <p:cNvSpPr>
            <a:spLocks noGrp="1"/>
          </p:cNvSpPr>
          <p:nvPr>
            <p:ph type="dt" sz="half" idx="10"/>
          </p:nvPr>
        </p:nvSpPr>
        <p:spPr/>
        <p:txBody>
          <a:bodyPr/>
          <a:lstStyle/>
          <a:p>
            <a:fld id="{FBB3569C-2395-4FC8-8DA6-18C1EC059ABD}" type="datetime1">
              <a:rPr lang="en-GB" smtClean="0"/>
              <a:t>06/04/2020</a:t>
            </a:fld>
            <a:endParaRPr lang="en-GB"/>
          </a:p>
        </p:txBody>
      </p:sp>
      <p:sp>
        <p:nvSpPr>
          <p:cNvPr id="5" name="Footer Placeholder 4">
            <a:extLst>
              <a:ext uri="{FF2B5EF4-FFF2-40B4-BE49-F238E27FC236}">
                <a16:creationId xmlns:a16="http://schemas.microsoft.com/office/drawing/2014/main" id="{71694341-BAFB-4244-946A-CAA6851843C2}"/>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E04D677D-AA1E-4F3F-A40E-C5574C18FEA4}"/>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36101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C05BD0-C639-4BE8-B862-8A832EF417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9C1377-94AC-42CD-B15A-696FE7769F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8DE94D-DADE-4210-845E-77E8C76A1E26}"/>
              </a:ext>
            </a:extLst>
          </p:cNvPr>
          <p:cNvSpPr>
            <a:spLocks noGrp="1"/>
          </p:cNvSpPr>
          <p:nvPr>
            <p:ph type="dt" sz="half" idx="10"/>
          </p:nvPr>
        </p:nvSpPr>
        <p:spPr/>
        <p:txBody>
          <a:bodyPr/>
          <a:lstStyle/>
          <a:p>
            <a:fld id="{D2A7825D-729F-4C12-9175-724D8778A7BC}" type="datetime1">
              <a:rPr lang="en-GB" smtClean="0"/>
              <a:t>06/04/2020</a:t>
            </a:fld>
            <a:endParaRPr lang="en-GB"/>
          </a:p>
        </p:txBody>
      </p:sp>
      <p:sp>
        <p:nvSpPr>
          <p:cNvPr id="5" name="Footer Placeholder 4">
            <a:extLst>
              <a:ext uri="{FF2B5EF4-FFF2-40B4-BE49-F238E27FC236}">
                <a16:creationId xmlns:a16="http://schemas.microsoft.com/office/drawing/2014/main" id="{842EFCFF-520C-4831-A693-CC77C121AF6F}"/>
              </a:ext>
            </a:extLst>
          </p:cNvPr>
          <p:cNvSpPr>
            <a:spLocks noGrp="1"/>
          </p:cNvSpPr>
          <p:nvPr>
            <p:ph type="ftr" sz="quarter" idx="11"/>
          </p:nvPr>
        </p:nvSpPr>
        <p:spPr/>
        <p:txBody>
          <a:body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4B99C8E2-4CAB-498B-BE0D-4C030F473A5F}"/>
              </a:ext>
            </a:extLst>
          </p:cNvPr>
          <p:cNvSpPr>
            <a:spLocks noGrp="1"/>
          </p:cNvSpPr>
          <p:nvPr>
            <p:ph type="sldNum" sz="quarter" idx="12"/>
          </p:nvPr>
        </p:nvSpPr>
        <p:spPr/>
        <p:txBody>
          <a:bodyPr/>
          <a:lstStyle/>
          <a:p>
            <a:fld id="{15A9EA1A-9776-4F62-9963-A8DFBAC4D74F}" type="slidenum">
              <a:rPr lang="en-GB" smtClean="0"/>
              <a:t>‹#›</a:t>
            </a:fld>
            <a:endParaRPr lang="en-GB"/>
          </a:p>
        </p:txBody>
      </p:sp>
    </p:spTree>
    <p:extLst>
      <p:ext uri="{BB962C8B-B14F-4D97-AF65-F5344CB8AC3E}">
        <p14:creationId xmlns:p14="http://schemas.microsoft.com/office/powerpoint/2010/main" val="3963402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310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2"/>
            <a:ext cx="10972800" cy="4525963"/>
          </a:xfrm>
        </p:spPr>
        <p:txBody>
          <a:bodyPr/>
          <a:lstStyle/>
          <a:p>
            <a:pPr lvl="0"/>
            <a:endParaRPr lang="en-GB" noProof="0">
              <a:sym typeface="Gill Sans" charset="0"/>
            </a:endParaRPr>
          </a:p>
        </p:txBody>
      </p:sp>
      <p:sp>
        <p:nvSpPr>
          <p:cNvPr id="4" name="Rectangle 4"/>
          <p:cNvSpPr>
            <a:spLocks noGrp="1" noChangeArrowheads="1"/>
          </p:cNvSpPr>
          <p:nvPr>
            <p:ph type="dt" sz="half" idx="10"/>
          </p:nvPr>
        </p:nvSpPr>
        <p:spPr>
          <a:xfrm>
            <a:off x="610197" y="6245200"/>
            <a:ext cx="2844105" cy="476622"/>
          </a:xfrm>
          <a:prstGeom prst="rect">
            <a:avLst/>
          </a:prstGeom>
        </p:spPr>
        <p:txBody>
          <a:bodyPr lIns="91435" tIns="45718" rIns="91435" bIns="45718"/>
          <a:lstStyle>
            <a:lvl1pPr>
              <a:defRPr/>
            </a:lvl1pPr>
          </a:lstStyle>
          <a:p>
            <a:pPr>
              <a:defRPr/>
            </a:pPr>
            <a:endParaRPr lang="en-GB"/>
          </a:p>
        </p:txBody>
      </p:sp>
      <p:sp>
        <p:nvSpPr>
          <p:cNvPr id="5" name="Rectangle 5"/>
          <p:cNvSpPr>
            <a:spLocks noGrp="1" noChangeArrowheads="1"/>
          </p:cNvSpPr>
          <p:nvPr>
            <p:ph type="ftr" sz="quarter" idx="11"/>
          </p:nvPr>
        </p:nvSpPr>
        <p:spPr>
          <a:xfrm>
            <a:off x="4165701" y="6245200"/>
            <a:ext cx="3860601" cy="476622"/>
          </a:xfrm>
          <a:prstGeom prst="rect">
            <a:avLst/>
          </a:prstGeom>
        </p:spPr>
        <p:txBody>
          <a:bodyPr lIns="91435" tIns="45718" rIns="91435" bIns="45718"/>
          <a:lstStyle>
            <a:lvl1pPr>
              <a:defRPr/>
            </a:lvl1pPr>
          </a:lstStyle>
          <a:p>
            <a:pPr>
              <a:defRPr/>
            </a:pPr>
            <a:endParaRPr lang="en-GB"/>
          </a:p>
        </p:txBody>
      </p:sp>
      <p:sp>
        <p:nvSpPr>
          <p:cNvPr id="6" name="Rectangle 6"/>
          <p:cNvSpPr>
            <a:spLocks noGrp="1" noChangeArrowheads="1"/>
          </p:cNvSpPr>
          <p:nvPr>
            <p:ph type="sldNum" sz="quarter" idx="12"/>
          </p:nvPr>
        </p:nvSpPr>
        <p:spPr>
          <a:xfrm>
            <a:off x="8737701" y="6245200"/>
            <a:ext cx="2844105" cy="476622"/>
          </a:xfrm>
          <a:prstGeom prst="rect">
            <a:avLst/>
          </a:prstGeom>
        </p:spPr>
        <p:txBody>
          <a:bodyPr lIns="91435" tIns="45718" rIns="91435" bIns="45718"/>
          <a:lstStyle>
            <a:lvl1pPr>
              <a:defRPr/>
            </a:lvl1pPr>
          </a:lstStyle>
          <a:p>
            <a:pPr>
              <a:defRPr/>
            </a:pPr>
            <a:fld id="{3DC83560-B750-4A1F-9EE9-435E1C3FC195}" type="slidenum">
              <a:rPr lang="en-GB"/>
              <a:pPr>
                <a:defRPr/>
              </a:pPr>
              <a:t>‹#›</a:t>
            </a:fld>
            <a:endParaRPr lang="en-GB"/>
          </a:p>
        </p:txBody>
      </p:sp>
    </p:spTree>
    <p:extLst>
      <p:ext uri="{BB962C8B-B14F-4D97-AF65-F5344CB8AC3E}">
        <p14:creationId xmlns:p14="http://schemas.microsoft.com/office/powerpoint/2010/main" val="777489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768FA9-0C44-4CF2-820C-98045243C7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C7A8C7-161C-4815-89D8-807B62086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CA3389-AF14-4867-8244-24C9426908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9E450E-4487-4A41-AB39-E4C6823D6480}" type="datetime1">
              <a:rPr lang="en-GB" smtClean="0"/>
              <a:t>06/04/2020</a:t>
            </a:fld>
            <a:endParaRPr lang="en-GB"/>
          </a:p>
        </p:txBody>
      </p:sp>
      <p:sp>
        <p:nvSpPr>
          <p:cNvPr id="5" name="Footer Placeholder 4">
            <a:extLst>
              <a:ext uri="{FF2B5EF4-FFF2-40B4-BE49-F238E27FC236}">
                <a16:creationId xmlns:a16="http://schemas.microsoft.com/office/drawing/2014/main" id="{905D79BC-CDB1-42BA-84D9-59B33718DC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Highland Council Psychological Service and Primary Mental Health Worker Service</a:t>
            </a:r>
          </a:p>
        </p:txBody>
      </p:sp>
      <p:sp>
        <p:nvSpPr>
          <p:cNvPr id="6" name="Slide Number Placeholder 5">
            <a:extLst>
              <a:ext uri="{FF2B5EF4-FFF2-40B4-BE49-F238E27FC236}">
                <a16:creationId xmlns:a16="http://schemas.microsoft.com/office/drawing/2014/main" id="{B2E4EFD8-058B-461D-953E-6E1C9500B0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A9EA1A-9776-4F62-9963-A8DFBAC4D74F}" type="slidenum">
              <a:rPr lang="en-GB" smtClean="0"/>
              <a:t>‹#›</a:t>
            </a:fld>
            <a:endParaRPr lang="en-GB"/>
          </a:p>
        </p:txBody>
      </p:sp>
    </p:spTree>
    <p:extLst>
      <p:ext uri="{BB962C8B-B14F-4D97-AF65-F5344CB8AC3E}">
        <p14:creationId xmlns:p14="http://schemas.microsoft.com/office/powerpoint/2010/main" val="1496817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bernadette.cairns@highland.gov.uk" TargetMode="External"/><Relationship Id="rId2" Type="http://schemas.openxmlformats.org/officeDocument/2006/relationships/hyperlink" Target="https://www.highland.gov.uk/info/886/schools_-_additional_support_needs/1/support_for_learner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1r8hj72bfGo"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DD4BA-AFFD-4109-984D-F973C7EEA7A7}"/>
              </a:ext>
            </a:extLst>
          </p:cNvPr>
          <p:cNvSpPr>
            <a:spLocks noGrp="1"/>
          </p:cNvSpPr>
          <p:nvPr>
            <p:ph type="ctrTitle"/>
          </p:nvPr>
        </p:nvSpPr>
        <p:spPr>
          <a:xfrm>
            <a:off x="1524000" y="1940311"/>
            <a:ext cx="9144000" cy="2475571"/>
          </a:xfrm>
          <a:solidFill>
            <a:schemeClr val="accent1">
              <a:lumMod val="75000"/>
            </a:schemeClr>
          </a:solidFill>
        </p:spPr>
        <p:txBody>
          <a:bodyPr>
            <a:normAutofit/>
          </a:bodyPr>
          <a:lstStyle/>
          <a:p>
            <a:r>
              <a:rPr lang="en-GB" sz="5300" dirty="0">
                <a:solidFill>
                  <a:schemeClr val="bg1"/>
                </a:solidFill>
              </a:rPr>
              <a:t>Promoting Positive Relationships and building Emotional Literacy in School Hubs</a:t>
            </a:r>
            <a:endParaRPr lang="en-GB" dirty="0">
              <a:solidFill>
                <a:schemeClr val="bg1"/>
              </a:solidFill>
            </a:endParaRPr>
          </a:p>
        </p:txBody>
      </p:sp>
      <p:sp>
        <p:nvSpPr>
          <p:cNvPr id="3" name="Subtitle 2">
            <a:extLst>
              <a:ext uri="{FF2B5EF4-FFF2-40B4-BE49-F238E27FC236}">
                <a16:creationId xmlns:a16="http://schemas.microsoft.com/office/drawing/2014/main" id="{B5F8538C-992A-4991-A03E-1EB49D655119}"/>
              </a:ext>
            </a:extLst>
          </p:cNvPr>
          <p:cNvSpPr>
            <a:spLocks noGrp="1"/>
          </p:cNvSpPr>
          <p:nvPr>
            <p:ph type="subTitle" idx="1"/>
          </p:nvPr>
        </p:nvSpPr>
        <p:spPr>
          <a:xfrm>
            <a:off x="1524000" y="4585498"/>
            <a:ext cx="9144000" cy="504009"/>
          </a:xfrm>
          <a:ln>
            <a:solidFill>
              <a:schemeClr val="accent1">
                <a:lumMod val="75000"/>
              </a:schemeClr>
            </a:solidFill>
          </a:ln>
        </p:spPr>
        <p:txBody>
          <a:bodyPr/>
          <a:lstStyle/>
          <a:p>
            <a:r>
              <a:rPr lang="en-GB" dirty="0"/>
              <a:t>What it is and why is it important</a:t>
            </a:r>
          </a:p>
        </p:txBody>
      </p:sp>
      <p:sp>
        <p:nvSpPr>
          <p:cNvPr id="4" name="Footer Placeholder 3">
            <a:extLst>
              <a:ext uri="{FF2B5EF4-FFF2-40B4-BE49-F238E27FC236}">
                <a16:creationId xmlns:a16="http://schemas.microsoft.com/office/drawing/2014/main" id="{86D15DD7-E5B4-4811-B83A-A27202E3FA8D}"/>
              </a:ext>
            </a:extLst>
          </p:cNvPr>
          <p:cNvSpPr>
            <a:spLocks noGrp="1"/>
          </p:cNvSpPr>
          <p:nvPr>
            <p:ph type="ftr" sz="quarter" idx="11"/>
          </p:nvPr>
        </p:nvSpPr>
        <p:spPr>
          <a:xfrm>
            <a:off x="2955537" y="6167608"/>
            <a:ext cx="6280925" cy="504008"/>
          </a:xfrm>
        </p:spPr>
        <p:txBody>
          <a:bodyPr/>
          <a:lstStyle/>
          <a:p>
            <a:r>
              <a:rPr lang="en-GB" sz="1400" dirty="0"/>
              <a:t>Highland Council Psychological Service and Primary Mental Health Worker Service</a:t>
            </a:r>
          </a:p>
        </p:txBody>
      </p:sp>
      <p:pic>
        <p:nvPicPr>
          <p:cNvPr id="5" name="Picture 4">
            <a:extLst>
              <a:ext uri="{FF2B5EF4-FFF2-40B4-BE49-F238E27FC236}">
                <a16:creationId xmlns:a16="http://schemas.microsoft.com/office/drawing/2014/main" id="{8F63EAEE-04EB-4628-91E4-2080F0A0AEE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012020" y="438388"/>
            <a:ext cx="1802319" cy="1013399"/>
          </a:xfrm>
          <a:prstGeom prst="rect">
            <a:avLst/>
          </a:prstGeom>
          <a:noFill/>
        </p:spPr>
      </p:pic>
    </p:spTree>
    <p:extLst>
      <p:ext uri="{BB962C8B-B14F-4D97-AF65-F5344CB8AC3E}">
        <p14:creationId xmlns:p14="http://schemas.microsoft.com/office/powerpoint/2010/main" val="1177123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B3A6-C6A8-4B98-AE02-2F493917006B}"/>
              </a:ext>
            </a:extLst>
          </p:cNvPr>
          <p:cNvSpPr>
            <a:spLocks noGrp="1"/>
          </p:cNvSpPr>
          <p:nvPr>
            <p:ph type="title"/>
          </p:nvPr>
        </p:nvSpPr>
        <p:spPr/>
        <p:txBody>
          <a:bodyPr/>
          <a:lstStyle/>
          <a:p>
            <a:r>
              <a:rPr lang="en-GB" dirty="0"/>
              <a:t>Unusual Times</a:t>
            </a:r>
          </a:p>
        </p:txBody>
      </p:sp>
      <p:sp>
        <p:nvSpPr>
          <p:cNvPr id="3" name="Content Placeholder 2">
            <a:extLst>
              <a:ext uri="{FF2B5EF4-FFF2-40B4-BE49-F238E27FC236}">
                <a16:creationId xmlns:a16="http://schemas.microsoft.com/office/drawing/2014/main" id="{9B1DA154-176C-4B7E-B81B-56EF8C9A809A}"/>
              </a:ext>
            </a:extLst>
          </p:cNvPr>
          <p:cNvSpPr>
            <a:spLocks noGrp="1"/>
          </p:cNvSpPr>
          <p:nvPr>
            <p:ph idx="1"/>
          </p:nvPr>
        </p:nvSpPr>
        <p:spPr>
          <a:xfrm>
            <a:off x="838200" y="1427356"/>
            <a:ext cx="10515600" cy="4749607"/>
          </a:xfrm>
        </p:spPr>
        <p:txBody>
          <a:bodyPr>
            <a:normAutofit fontScale="92500" lnSpcReduction="10000"/>
          </a:bodyPr>
          <a:lstStyle/>
          <a:p>
            <a:pPr marL="0" indent="0">
              <a:buNone/>
            </a:pPr>
            <a:r>
              <a:rPr lang="en-GB" dirty="0"/>
              <a:t>We are in unusual times right now, but must ensure that staff who continue to work with children and young people follow the agreed guidance and policies available within Highland Council.</a:t>
            </a:r>
          </a:p>
          <a:p>
            <a:pPr marL="0" indent="0">
              <a:buNone/>
            </a:pPr>
            <a:endParaRPr lang="en-GB" dirty="0"/>
          </a:p>
          <a:p>
            <a:pPr marL="0" indent="0">
              <a:buNone/>
            </a:pPr>
            <a:r>
              <a:rPr lang="en-GB" dirty="0"/>
              <a:t>This short training module is a summary of some of the key messages provided to staff who work with children and young people. </a:t>
            </a:r>
          </a:p>
          <a:p>
            <a:pPr marL="0" indent="0">
              <a:buNone/>
            </a:pPr>
            <a:endParaRPr lang="en-GB" dirty="0"/>
          </a:p>
          <a:p>
            <a:pPr marL="0" marR="133350" indent="0">
              <a:lnSpc>
                <a:spcPct val="107000"/>
              </a:lnSpc>
              <a:spcBef>
                <a:spcPts val="195"/>
              </a:spcBef>
              <a:buNone/>
            </a:pPr>
            <a:r>
              <a:rPr lang="en-GB" dirty="0"/>
              <a:t>Further information on any of the information contained in this module can be accessed on the Highland Council website </a:t>
            </a:r>
            <a:r>
              <a:rPr lang="en-GB" u="sng" dirty="0">
                <a:hlinkClick r:id="rId2"/>
              </a:rPr>
              <a:t>https://www.highland.gov.uk/info/886/schools_-_additional_support_needs/1/support_for_learners</a:t>
            </a:r>
            <a:r>
              <a:rPr lang="en-GB" dirty="0"/>
              <a:t> </a:t>
            </a:r>
            <a:r>
              <a:rPr lang="en-GB" sz="2400" dirty="0"/>
              <a:t> </a:t>
            </a:r>
            <a:r>
              <a:rPr lang="en-GB" dirty="0"/>
              <a:t>or by contacting </a:t>
            </a:r>
            <a:r>
              <a:rPr lang="en-GB" u="sng" dirty="0">
                <a:hlinkClick r:id="rId3"/>
              </a:rPr>
              <a:t>bernadette.cairns@highland.gov.uk</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
        <p:nvSpPr>
          <p:cNvPr id="4" name="Footer Placeholder 3">
            <a:extLst>
              <a:ext uri="{FF2B5EF4-FFF2-40B4-BE49-F238E27FC236}">
                <a16:creationId xmlns:a16="http://schemas.microsoft.com/office/drawing/2014/main" id="{01896100-A8F8-49E4-B588-E305E0DF6D46}"/>
              </a:ext>
            </a:extLst>
          </p:cNvPr>
          <p:cNvSpPr>
            <a:spLocks noGrp="1"/>
          </p:cNvSpPr>
          <p:nvPr>
            <p:ph type="ftr" sz="quarter" idx="11"/>
          </p:nvPr>
        </p:nvSpPr>
        <p:spPr>
          <a:xfrm>
            <a:off x="3146502" y="6311900"/>
            <a:ext cx="5395332" cy="501650"/>
          </a:xfrm>
        </p:spPr>
        <p:txBody>
          <a:bodyPr/>
          <a:lstStyle/>
          <a:p>
            <a:r>
              <a:rPr lang="en-GB" dirty="0"/>
              <a:t>Highland Council Psychological Service and Primary Mental Health Worker Service</a:t>
            </a:r>
          </a:p>
        </p:txBody>
      </p:sp>
    </p:spTree>
    <p:extLst>
      <p:ext uri="{BB962C8B-B14F-4D97-AF65-F5344CB8AC3E}">
        <p14:creationId xmlns:p14="http://schemas.microsoft.com/office/powerpoint/2010/main" val="276111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1258A-54DD-4DA9-BE26-025F0491B113}"/>
              </a:ext>
            </a:extLst>
          </p:cNvPr>
          <p:cNvSpPr>
            <a:spLocks noGrp="1"/>
          </p:cNvSpPr>
          <p:nvPr>
            <p:ph type="title"/>
          </p:nvPr>
        </p:nvSpPr>
        <p:spPr/>
        <p:txBody>
          <a:bodyPr/>
          <a:lstStyle/>
          <a:p>
            <a:r>
              <a:rPr lang="en-GB" dirty="0"/>
              <a:t>Contents</a:t>
            </a:r>
          </a:p>
        </p:txBody>
      </p:sp>
      <p:sp>
        <p:nvSpPr>
          <p:cNvPr id="4" name="Footer Placeholder 3">
            <a:extLst>
              <a:ext uri="{FF2B5EF4-FFF2-40B4-BE49-F238E27FC236}">
                <a16:creationId xmlns:a16="http://schemas.microsoft.com/office/drawing/2014/main" id="{AD55D20D-4361-4C9C-ABBC-1BFACE5D85DF}"/>
              </a:ext>
            </a:extLst>
          </p:cNvPr>
          <p:cNvSpPr>
            <a:spLocks noGrp="1"/>
          </p:cNvSpPr>
          <p:nvPr>
            <p:ph type="ftr" sz="quarter" idx="11"/>
          </p:nvPr>
        </p:nvSpPr>
        <p:spPr>
          <a:xfrm>
            <a:off x="3233854" y="6242050"/>
            <a:ext cx="5231780" cy="501650"/>
          </a:xfrm>
        </p:spPr>
        <p:txBody>
          <a:bodyPr/>
          <a:lstStyle/>
          <a:p>
            <a:r>
              <a:rPr lang="en-GB"/>
              <a:t>Highland Council Psychological Service and Primary Mental Health Worker Service</a:t>
            </a:r>
          </a:p>
        </p:txBody>
      </p:sp>
      <p:graphicFrame>
        <p:nvGraphicFramePr>
          <p:cNvPr id="5" name="Table 4">
            <a:extLst>
              <a:ext uri="{FF2B5EF4-FFF2-40B4-BE49-F238E27FC236}">
                <a16:creationId xmlns:a16="http://schemas.microsoft.com/office/drawing/2014/main" id="{AF1C1EE2-82F2-49C8-AD1F-7CCB19F33325}"/>
              </a:ext>
            </a:extLst>
          </p:cNvPr>
          <p:cNvGraphicFramePr>
            <a:graphicFrameLocks noGrp="1"/>
          </p:cNvGraphicFramePr>
          <p:nvPr>
            <p:extLst>
              <p:ext uri="{D42A27DB-BD31-4B8C-83A1-F6EECF244321}">
                <p14:modId xmlns:p14="http://schemas.microsoft.com/office/powerpoint/2010/main" val="3009146658"/>
              </p:ext>
            </p:extLst>
          </p:nvPr>
        </p:nvGraphicFramePr>
        <p:xfrm>
          <a:off x="889000" y="1845514"/>
          <a:ext cx="10106102" cy="3194299"/>
        </p:xfrm>
        <a:graphic>
          <a:graphicData uri="http://schemas.openxmlformats.org/drawingml/2006/table">
            <a:tbl>
              <a:tblPr firstRow="1" bandRow="1">
                <a:tableStyleId>{5C22544A-7EE6-4342-B048-85BDC9FD1C3A}</a:tableStyleId>
              </a:tblPr>
              <a:tblGrid>
                <a:gridCol w="7637347">
                  <a:extLst>
                    <a:ext uri="{9D8B030D-6E8A-4147-A177-3AD203B41FA5}">
                      <a16:colId xmlns:a16="http://schemas.microsoft.com/office/drawing/2014/main" val="689184642"/>
                    </a:ext>
                  </a:extLst>
                </a:gridCol>
                <a:gridCol w="2468755">
                  <a:extLst>
                    <a:ext uri="{9D8B030D-6E8A-4147-A177-3AD203B41FA5}">
                      <a16:colId xmlns:a16="http://schemas.microsoft.com/office/drawing/2014/main" val="1017360642"/>
                    </a:ext>
                  </a:extLst>
                </a:gridCol>
              </a:tblGrid>
              <a:tr h="631723">
                <a:tc>
                  <a:txBody>
                    <a:bodyPr/>
                    <a:lstStyle/>
                    <a:p>
                      <a:r>
                        <a:rPr lang="en-GB" sz="2800" dirty="0"/>
                        <a:t>TOPIC</a:t>
                      </a:r>
                    </a:p>
                  </a:txBody>
                  <a:tcPr/>
                </a:tc>
                <a:tc>
                  <a:txBody>
                    <a:bodyPr/>
                    <a:lstStyle/>
                    <a:p>
                      <a:r>
                        <a:rPr lang="en-GB" sz="2800" dirty="0"/>
                        <a:t>SLIDES</a:t>
                      </a:r>
                    </a:p>
                  </a:txBody>
                  <a:tcPr/>
                </a:tc>
                <a:extLst>
                  <a:ext uri="{0D108BD9-81ED-4DB2-BD59-A6C34878D82A}">
                    <a16:rowId xmlns:a16="http://schemas.microsoft.com/office/drawing/2014/main" val="3396954883"/>
                  </a:ext>
                </a:extLst>
              </a:tr>
              <a:tr h="667407">
                <a:tc>
                  <a:txBody>
                    <a:bodyPr/>
                    <a:lstStyle/>
                    <a:p>
                      <a:r>
                        <a:rPr lang="en-GB" sz="2800" dirty="0"/>
                        <a:t>Behaviour and Self-Regulation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t>Slide 4-10</a:t>
                      </a:r>
                    </a:p>
                  </a:txBody>
                  <a:tcPr/>
                </a:tc>
                <a:extLst>
                  <a:ext uri="{0D108BD9-81ED-4DB2-BD59-A6C34878D82A}">
                    <a16:rowId xmlns:a16="http://schemas.microsoft.com/office/drawing/2014/main" val="82882784"/>
                  </a:ext>
                </a:extLst>
              </a:tr>
              <a:tr h="631723">
                <a:tc>
                  <a:txBody>
                    <a:bodyPr/>
                    <a:lstStyle/>
                    <a:p>
                      <a:r>
                        <a:rPr lang="en-GB" sz="2800" dirty="0"/>
                        <a:t>Emotional Literacy and Emotional Coaching</a:t>
                      </a:r>
                    </a:p>
                  </a:txBody>
                  <a:tcPr/>
                </a:tc>
                <a:tc>
                  <a:txBody>
                    <a:bodyPr/>
                    <a:lstStyle/>
                    <a:p>
                      <a:r>
                        <a:rPr lang="en-GB" sz="2800" dirty="0"/>
                        <a:t>Slide 11-19</a:t>
                      </a:r>
                    </a:p>
                  </a:txBody>
                  <a:tcPr/>
                </a:tc>
                <a:extLst>
                  <a:ext uri="{0D108BD9-81ED-4DB2-BD59-A6C34878D82A}">
                    <a16:rowId xmlns:a16="http://schemas.microsoft.com/office/drawing/2014/main" val="1766633082"/>
                  </a:ext>
                </a:extLst>
              </a:tr>
              <a:tr h="631723">
                <a:tc>
                  <a:txBody>
                    <a:bodyPr/>
                    <a:lstStyle/>
                    <a:p>
                      <a:r>
                        <a:rPr lang="en-GB" sz="2800" dirty="0"/>
                        <a:t>Stress and Trauma</a:t>
                      </a:r>
                    </a:p>
                  </a:txBody>
                  <a:tcPr/>
                </a:tc>
                <a:tc>
                  <a:txBody>
                    <a:bodyPr/>
                    <a:lstStyle/>
                    <a:p>
                      <a:r>
                        <a:rPr lang="en-GB" sz="2800" dirty="0"/>
                        <a:t>Slide 15-25</a:t>
                      </a:r>
                    </a:p>
                  </a:txBody>
                  <a:tcPr/>
                </a:tc>
                <a:extLst>
                  <a:ext uri="{0D108BD9-81ED-4DB2-BD59-A6C34878D82A}">
                    <a16:rowId xmlns:a16="http://schemas.microsoft.com/office/drawing/2014/main" val="561276863"/>
                  </a:ext>
                </a:extLst>
              </a:tr>
              <a:tr h="631723">
                <a:tc>
                  <a:txBody>
                    <a:bodyPr/>
                    <a:lstStyle/>
                    <a:p>
                      <a:r>
                        <a:rPr lang="en-GB" sz="2800" dirty="0"/>
                        <a:t>Resilience and Self-Esteem</a:t>
                      </a:r>
                    </a:p>
                  </a:txBody>
                  <a:tcPr/>
                </a:tc>
                <a:tc>
                  <a:txBody>
                    <a:bodyPr/>
                    <a:lstStyle/>
                    <a:p>
                      <a:r>
                        <a:rPr lang="en-GB" sz="2800" dirty="0"/>
                        <a:t>Slide 25-30</a:t>
                      </a:r>
                    </a:p>
                  </a:txBody>
                  <a:tcPr/>
                </a:tc>
                <a:extLst>
                  <a:ext uri="{0D108BD9-81ED-4DB2-BD59-A6C34878D82A}">
                    <a16:rowId xmlns:a16="http://schemas.microsoft.com/office/drawing/2014/main" val="4085158285"/>
                  </a:ext>
                </a:extLst>
              </a:tr>
            </a:tbl>
          </a:graphicData>
        </a:graphic>
      </p:graphicFrame>
    </p:spTree>
    <p:extLst>
      <p:ext uri="{BB962C8B-B14F-4D97-AF65-F5344CB8AC3E}">
        <p14:creationId xmlns:p14="http://schemas.microsoft.com/office/powerpoint/2010/main" val="3737253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9255" y="5949280"/>
            <a:ext cx="5486400" cy="566738"/>
          </a:xfrm>
        </p:spPr>
        <p:txBody>
          <a:bodyPr/>
          <a:lstStyle/>
          <a:p>
            <a:r>
              <a:rPr lang="en-GB" dirty="0"/>
              <a:t>J. P. Comer</a:t>
            </a:r>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7568" y="260648"/>
            <a:ext cx="7756582"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1886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nvGraphicFramePr>
        <p:xfrm>
          <a:off x="4548897" y="2930815"/>
          <a:ext cx="2809987" cy="2355701"/>
        </p:xfrm>
        <a:graphic>
          <a:graphicData uri="http://schemas.openxmlformats.org/presentationml/2006/ole">
            <mc:AlternateContent xmlns:mc="http://schemas.openxmlformats.org/markup-compatibility/2006">
              <mc:Choice xmlns:v="urn:schemas-microsoft-com:vml" Requires="v">
                <p:oleObj spid="_x0000_s22529" name="Clip" r:id="rId4" imgW="3304080" imgH="2664000" progId="MS_ClipArt_Gallery.5">
                  <p:embed/>
                </p:oleObj>
              </mc:Choice>
              <mc:Fallback>
                <p:oleObj name="Clip" r:id="rId4" imgW="3304080" imgH="2664000" progId="MS_ClipArt_Gallery.5">
                  <p:embed/>
                  <p:pic>
                    <p:nvPicPr>
                      <p:cNvPr id="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8897" y="2930815"/>
                        <a:ext cx="2809987" cy="2355701"/>
                      </a:xfrm>
                      <a:prstGeom prst="rect">
                        <a:avLst/>
                      </a:prstGeom>
                      <a:noFill/>
                      <a:ln>
                        <a:noFill/>
                      </a:ln>
                      <a:effectLst/>
                    </p:spPr>
                  </p:pic>
                </p:oleObj>
              </mc:Fallback>
            </mc:AlternateContent>
          </a:graphicData>
        </a:graphic>
      </p:graphicFrame>
      <p:sp>
        <p:nvSpPr>
          <p:cNvPr id="5" name="Text Box 4"/>
          <p:cNvSpPr txBox="1">
            <a:spLocks noChangeArrowheads="1"/>
          </p:cNvSpPr>
          <p:nvPr/>
        </p:nvSpPr>
        <p:spPr bwMode="auto">
          <a:xfrm>
            <a:off x="3265950" y="2397188"/>
            <a:ext cx="53758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2400" b="1" dirty="0"/>
              <a:t>Feeling				    Thinking</a:t>
            </a:r>
          </a:p>
        </p:txBody>
      </p:sp>
      <p:sp>
        <p:nvSpPr>
          <p:cNvPr id="6" name="Text Box 5"/>
          <p:cNvSpPr txBox="1">
            <a:spLocks noChangeArrowheads="1"/>
          </p:cNvSpPr>
          <p:nvPr/>
        </p:nvSpPr>
        <p:spPr bwMode="auto">
          <a:xfrm>
            <a:off x="5140185" y="5234609"/>
            <a:ext cx="1693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2400" b="1" dirty="0"/>
              <a:t>Behaviour</a:t>
            </a:r>
          </a:p>
        </p:txBody>
      </p:sp>
      <p:sp>
        <p:nvSpPr>
          <p:cNvPr id="7" name="Curved Right Arrow 6"/>
          <p:cNvSpPr/>
          <p:nvPr/>
        </p:nvSpPr>
        <p:spPr>
          <a:xfrm rot="19939560">
            <a:off x="3893892" y="3319694"/>
            <a:ext cx="1152128" cy="223224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Curved Right Arrow 7"/>
          <p:cNvSpPr/>
          <p:nvPr/>
        </p:nvSpPr>
        <p:spPr>
          <a:xfrm rot="5400000">
            <a:off x="5377826" y="1162200"/>
            <a:ext cx="1152128" cy="223224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Curved Right Arrow 8"/>
          <p:cNvSpPr/>
          <p:nvPr/>
        </p:nvSpPr>
        <p:spPr>
          <a:xfrm rot="12546038">
            <a:off x="6996397" y="3118296"/>
            <a:ext cx="1152128" cy="223224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Text Box 3"/>
          <p:cNvSpPr txBox="1">
            <a:spLocks noChangeArrowheads="1"/>
          </p:cNvSpPr>
          <p:nvPr/>
        </p:nvSpPr>
        <p:spPr bwMode="auto">
          <a:xfrm>
            <a:off x="1583780" y="3064596"/>
            <a:ext cx="2220351"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dirty="0">
                <a:latin typeface="Comic Sans MS" pitchFamily="66" charset="0"/>
              </a:rPr>
              <a:t>I don’t feel OK</a:t>
            </a:r>
          </a:p>
          <a:p>
            <a:pPr algn="ctr">
              <a:spcBef>
                <a:spcPct val="50000"/>
              </a:spcBef>
            </a:pPr>
            <a:r>
              <a:rPr lang="en-GB" altLang="en-US" dirty="0">
                <a:latin typeface="Comic Sans MS" pitchFamily="66" charset="0"/>
              </a:rPr>
              <a:t>Anxious and not often in control</a:t>
            </a:r>
          </a:p>
          <a:p>
            <a:pPr algn="ctr">
              <a:spcBef>
                <a:spcPct val="50000"/>
              </a:spcBef>
            </a:pPr>
            <a:r>
              <a:rPr lang="en-GB" altLang="en-US" dirty="0">
                <a:latin typeface="Comic Sans MS" pitchFamily="66" charset="0"/>
              </a:rPr>
              <a:t>Not confident and seldom achieve success</a:t>
            </a:r>
          </a:p>
          <a:p>
            <a:pPr algn="ctr">
              <a:spcBef>
                <a:spcPct val="50000"/>
              </a:spcBef>
            </a:pPr>
            <a:r>
              <a:rPr lang="en-GB" altLang="en-US" dirty="0">
                <a:solidFill>
                  <a:srgbClr val="FF0000"/>
                </a:solidFill>
                <a:latin typeface="Comic Sans MS" pitchFamily="66" charset="0"/>
              </a:rPr>
              <a:t> </a:t>
            </a:r>
          </a:p>
        </p:txBody>
      </p:sp>
      <p:sp>
        <p:nvSpPr>
          <p:cNvPr id="11" name="Text Box 4"/>
          <p:cNvSpPr txBox="1">
            <a:spLocks noChangeArrowheads="1"/>
          </p:cNvSpPr>
          <p:nvPr/>
        </p:nvSpPr>
        <p:spPr bwMode="auto">
          <a:xfrm>
            <a:off x="8216426" y="3064597"/>
            <a:ext cx="2325279"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dirty="0">
                <a:solidFill>
                  <a:srgbClr val="00000C"/>
                </a:solidFill>
                <a:latin typeface="Comic Sans MS" pitchFamily="66" charset="0"/>
              </a:rPr>
              <a:t>People are out to get me</a:t>
            </a:r>
          </a:p>
          <a:p>
            <a:pPr algn="ctr">
              <a:spcBef>
                <a:spcPct val="50000"/>
              </a:spcBef>
            </a:pPr>
            <a:r>
              <a:rPr lang="en-GB" altLang="en-US" dirty="0">
                <a:solidFill>
                  <a:srgbClr val="00000C"/>
                </a:solidFill>
                <a:latin typeface="Comic Sans MS" pitchFamily="66" charset="0"/>
              </a:rPr>
              <a:t>I can’t do it, so what’s the point</a:t>
            </a:r>
          </a:p>
          <a:p>
            <a:pPr algn="ctr">
              <a:spcBef>
                <a:spcPct val="50000"/>
              </a:spcBef>
            </a:pPr>
            <a:r>
              <a:rPr lang="en-GB" altLang="en-US" dirty="0">
                <a:solidFill>
                  <a:srgbClr val="00000C"/>
                </a:solidFill>
                <a:latin typeface="Comic Sans MS" pitchFamily="66" charset="0"/>
              </a:rPr>
              <a:t>The worst will always happen?</a:t>
            </a:r>
          </a:p>
        </p:txBody>
      </p:sp>
      <p:sp>
        <p:nvSpPr>
          <p:cNvPr id="12" name="Text Box 8"/>
          <p:cNvSpPr txBox="1">
            <a:spLocks noChangeArrowheads="1"/>
          </p:cNvSpPr>
          <p:nvPr/>
        </p:nvSpPr>
        <p:spPr bwMode="auto">
          <a:xfrm>
            <a:off x="1892630" y="5645431"/>
            <a:ext cx="864096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dirty="0">
                <a:latin typeface="Comic Sans MS" pitchFamily="66" charset="0"/>
              </a:rPr>
              <a:t>Not confident when interacting with the world and others </a:t>
            </a:r>
          </a:p>
          <a:p>
            <a:pPr algn="ctr">
              <a:spcBef>
                <a:spcPct val="50000"/>
              </a:spcBef>
            </a:pPr>
            <a:r>
              <a:rPr lang="en-GB" altLang="en-US" dirty="0">
                <a:latin typeface="Comic Sans MS" pitchFamily="66" charset="0"/>
              </a:rPr>
              <a:t>Can’t regulate my stress, anxiety or fear and feel threatened by failure</a:t>
            </a:r>
          </a:p>
        </p:txBody>
      </p:sp>
      <p:sp>
        <p:nvSpPr>
          <p:cNvPr id="2" name="Title 1"/>
          <p:cNvSpPr>
            <a:spLocks noGrp="1"/>
          </p:cNvSpPr>
          <p:nvPr>
            <p:ph type="title"/>
          </p:nvPr>
        </p:nvSpPr>
        <p:spPr>
          <a:xfrm>
            <a:off x="1892630" y="332656"/>
            <a:ext cx="8435280" cy="1143000"/>
          </a:xfrm>
        </p:spPr>
        <p:txBody>
          <a:bodyPr>
            <a:normAutofit/>
          </a:bodyPr>
          <a:lstStyle/>
          <a:p>
            <a:r>
              <a:rPr lang="en-GB" dirty="0"/>
              <a:t>ALL behaviour is </a:t>
            </a:r>
            <a:r>
              <a:rPr lang="en-GB" b="1" dirty="0">
                <a:solidFill>
                  <a:schemeClr val="tx2"/>
                </a:solidFill>
              </a:rPr>
              <a:t>COMMUNICATION</a:t>
            </a:r>
          </a:p>
        </p:txBody>
      </p:sp>
    </p:spTree>
    <p:extLst>
      <p:ext uri="{BB962C8B-B14F-4D97-AF65-F5344CB8AC3E}">
        <p14:creationId xmlns:p14="http://schemas.microsoft.com/office/powerpoint/2010/main" val="226314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8819" name="Object 3"/>
          <p:cNvGraphicFramePr>
            <a:graphicFrameLocks noGrp="1" noChangeAspect="1"/>
          </p:cNvGraphicFramePr>
          <p:nvPr>
            <p:ph type="body" idx="1"/>
          </p:nvPr>
        </p:nvGraphicFramePr>
        <p:xfrm>
          <a:off x="4476707" y="1438899"/>
          <a:ext cx="2809987" cy="2355701"/>
        </p:xfrm>
        <a:graphic>
          <a:graphicData uri="http://schemas.openxmlformats.org/presentationml/2006/ole">
            <mc:AlternateContent xmlns:mc="http://schemas.openxmlformats.org/markup-compatibility/2006">
              <mc:Choice xmlns:v="urn:schemas-microsoft-com:vml" Requires="v">
                <p:oleObj spid="_x0000_s24577" name="Clip" r:id="rId4" imgW="3304080" imgH="2664000" progId="MS_ClipArt_Gallery.5">
                  <p:embed/>
                </p:oleObj>
              </mc:Choice>
              <mc:Fallback>
                <p:oleObj name="Clip" r:id="rId4" imgW="3304080" imgH="2664000" progId="MS_ClipArt_Gallery.5">
                  <p:embed/>
                  <p:pic>
                    <p:nvPicPr>
                      <p:cNvPr id="4188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07" y="1438899"/>
                        <a:ext cx="2809987" cy="2355701"/>
                      </a:xfrm>
                      <a:prstGeom prst="rect">
                        <a:avLst/>
                      </a:prstGeom>
                      <a:noFill/>
                      <a:ln>
                        <a:noFill/>
                      </a:ln>
                      <a:effectLst/>
                    </p:spPr>
                  </p:pic>
                </p:oleObj>
              </mc:Fallback>
            </mc:AlternateContent>
          </a:graphicData>
        </a:graphic>
      </p:graphicFrame>
      <p:sp>
        <p:nvSpPr>
          <p:cNvPr id="418820" name="Text Box 4"/>
          <p:cNvSpPr txBox="1">
            <a:spLocks noChangeArrowheads="1"/>
          </p:cNvSpPr>
          <p:nvPr/>
        </p:nvSpPr>
        <p:spPr bwMode="auto">
          <a:xfrm>
            <a:off x="3193760" y="905272"/>
            <a:ext cx="53758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2400" b="1" dirty="0"/>
              <a:t>Feeling				    Thinking</a:t>
            </a:r>
          </a:p>
        </p:txBody>
      </p:sp>
      <p:sp>
        <p:nvSpPr>
          <p:cNvPr id="418821" name="Text Box 5"/>
          <p:cNvSpPr txBox="1">
            <a:spLocks noChangeArrowheads="1"/>
          </p:cNvSpPr>
          <p:nvPr/>
        </p:nvSpPr>
        <p:spPr bwMode="auto">
          <a:xfrm>
            <a:off x="5067995" y="3742693"/>
            <a:ext cx="1693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2400" b="1" dirty="0"/>
              <a:t>Behaviour</a:t>
            </a:r>
          </a:p>
        </p:txBody>
      </p:sp>
      <p:sp>
        <p:nvSpPr>
          <p:cNvPr id="2" name="Curved Right Arrow 1"/>
          <p:cNvSpPr/>
          <p:nvPr/>
        </p:nvSpPr>
        <p:spPr>
          <a:xfrm rot="19939560">
            <a:off x="3821702" y="1827778"/>
            <a:ext cx="1152128" cy="223224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Curved Right Arrow 6"/>
          <p:cNvSpPr/>
          <p:nvPr/>
        </p:nvSpPr>
        <p:spPr>
          <a:xfrm rot="5400000">
            <a:off x="5305636" y="-329716"/>
            <a:ext cx="1152128" cy="223224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Curved Right Arrow 7"/>
          <p:cNvSpPr/>
          <p:nvPr/>
        </p:nvSpPr>
        <p:spPr>
          <a:xfrm rot="12546038">
            <a:off x="6924207" y="1626380"/>
            <a:ext cx="1152128" cy="223224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Shape 72"/>
          <p:cNvSpPr txBox="1">
            <a:spLocks/>
          </p:cNvSpPr>
          <p:nvPr/>
        </p:nvSpPr>
        <p:spPr>
          <a:xfrm>
            <a:off x="1919536" y="5085185"/>
            <a:ext cx="8229600" cy="1659425"/>
          </a:xfrm>
          <a:prstGeom prst="rect">
            <a:avLst/>
          </a:prstGeom>
          <a:ln w="12700">
            <a:miter lim="400000"/>
          </a:ln>
          <a:extLst>
            <a:ext uri="{C572A759-6A51-4108-AA02-DFA0A04FC94B}"/>
          </a:extLst>
        </p:spPr>
        <p:txBody>
          <a:bodyPr vert="horz" lIns="45717" tIns="45718" rIns="45717" bIns="45718"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10541" indent="-210541">
              <a:spcBef>
                <a:spcPts val="700"/>
              </a:spcBef>
              <a:buSzPct val="100000"/>
              <a:buFontTx/>
              <a:buChar char="•"/>
              <a:defRPr/>
            </a:pPr>
            <a:r>
              <a:rPr lang="en-GB" sz="2400" dirty="0">
                <a:solidFill>
                  <a:srgbClr val="FF0000"/>
                </a:solidFill>
              </a:rPr>
              <a:t>Positive Relationships </a:t>
            </a:r>
            <a:r>
              <a:rPr lang="en-GB" sz="2400" dirty="0"/>
              <a:t>aid feelings of trust, safety and security, reduce stress levels and support better cognitive functioning.</a:t>
            </a:r>
          </a:p>
          <a:p>
            <a:pPr marL="210541" indent="-210541">
              <a:spcBef>
                <a:spcPts val="700"/>
              </a:spcBef>
              <a:buSzPct val="100000"/>
              <a:buFontTx/>
              <a:buChar char="•"/>
              <a:defRPr/>
            </a:pPr>
            <a:r>
              <a:rPr lang="en-GB" sz="2400" dirty="0">
                <a:solidFill>
                  <a:srgbClr val="FF0000"/>
                </a:solidFill>
              </a:rPr>
              <a:t>Positive relationships </a:t>
            </a:r>
            <a:r>
              <a:rPr lang="en-GB" sz="2400" dirty="0"/>
              <a:t>are more conducive to collaborative working among teams and higher levels of job satisfaction.</a:t>
            </a:r>
          </a:p>
        </p:txBody>
      </p:sp>
      <p:sp>
        <p:nvSpPr>
          <p:cNvPr id="10" name="Text Box 3"/>
          <p:cNvSpPr txBox="1">
            <a:spLocks noChangeArrowheads="1"/>
          </p:cNvSpPr>
          <p:nvPr/>
        </p:nvSpPr>
        <p:spPr bwMode="auto">
          <a:xfrm>
            <a:off x="1511590" y="1572680"/>
            <a:ext cx="2220351"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dirty="0">
                <a:latin typeface="Comic Sans MS" pitchFamily="66" charset="0"/>
              </a:rPr>
              <a:t>I feel OK</a:t>
            </a:r>
          </a:p>
          <a:p>
            <a:pPr algn="ctr">
              <a:spcBef>
                <a:spcPct val="50000"/>
              </a:spcBef>
            </a:pPr>
            <a:r>
              <a:rPr lang="en-GB" altLang="en-US" dirty="0">
                <a:latin typeface="Comic Sans MS" pitchFamily="66" charset="0"/>
              </a:rPr>
              <a:t>Anxious but in control</a:t>
            </a:r>
          </a:p>
          <a:p>
            <a:pPr algn="ctr">
              <a:spcBef>
                <a:spcPct val="50000"/>
              </a:spcBef>
            </a:pPr>
            <a:r>
              <a:rPr lang="en-GB" altLang="en-US" dirty="0">
                <a:latin typeface="Comic Sans MS" pitchFamily="66" charset="0"/>
              </a:rPr>
              <a:t>Relieved and confident when successful</a:t>
            </a:r>
          </a:p>
          <a:p>
            <a:pPr algn="ctr">
              <a:spcBef>
                <a:spcPct val="50000"/>
              </a:spcBef>
            </a:pPr>
            <a:r>
              <a:rPr lang="en-GB" altLang="en-US" dirty="0">
                <a:solidFill>
                  <a:srgbClr val="FF0000"/>
                </a:solidFill>
                <a:latin typeface="Comic Sans MS" pitchFamily="66" charset="0"/>
              </a:rPr>
              <a:t> </a:t>
            </a:r>
          </a:p>
        </p:txBody>
      </p:sp>
      <p:sp>
        <p:nvSpPr>
          <p:cNvPr id="12" name="Text Box 4"/>
          <p:cNvSpPr txBox="1">
            <a:spLocks noChangeArrowheads="1"/>
          </p:cNvSpPr>
          <p:nvPr/>
        </p:nvSpPr>
        <p:spPr bwMode="auto">
          <a:xfrm>
            <a:off x="8144236" y="1687910"/>
            <a:ext cx="2325279"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dirty="0">
                <a:solidFill>
                  <a:srgbClr val="00000C"/>
                </a:solidFill>
                <a:latin typeface="Comic Sans MS" pitchFamily="66" charset="0"/>
              </a:rPr>
              <a:t>Things will be OK</a:t>
            </a:r>
          </a:p>
          <a:p>
            <a:pPr algn="ctr">
              <a:spcBef>
                <a:spcPct val="50000"/>
              </a:spcBef>
            </a:pPr>
            <a:r>
              <a:rPr lang="en-GB" altLang="en-US" dirty="0">
                <a:solidFill>
                  <a:srgbClr val="00000C"/>
                </a:solidFill>
                <a:latin typeface="Comic Sans MS" pitchFamily="66" charset="0"/>
              </a:rPr>
              <a:t>If I practice I’ll improve</a:t>
            </a:r>
          </a:p>
          <a:p>
            <a:pPr algn="ctr">
              <a:spcBef>
                <a:spcPct val="50000"/>
              </a:spcBef>
            </a:pPr>
            <a:r>
              <a:rPr lang="en-GB" altLang="en-US" dirty="0">
                <a:solidFill>
                  <a:srgbClr val="00000C"/>
                </a:solidFill>
                <a:latin typeface="Comic Sans MS" pitchFamily="66" charset="0"/>
              </a:rPr>
              <a:t>What’s the worst that can happen?</a:t>
            </a:r>
          </a:p>
        </p:txBody>
      </p:sp>
      <p:sp>
        <p:nvSpPr>
          <p:cNvPr id="13" name="Text Box 8"/>
          <p:cNvSpPr txBox="1">
            <a:spLocks noChangeArrowheads="1"/>
          </p:cNvSpPr>
          <p:nvPr/>
        </p:nvSpPr>
        <p:spPr bwMode="auto">
          <a:xfrm>
            <a:off x="1820440" y="4153515"/>
            <a:ext cx="864096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dirty="0">
                <a:latin typeface="Comic Sans MS" pitchFamily="66" charset="0"/>
              </a:rPr>
              <a:t>Interact with the world and others confidently</a:t>
            </a:r>
          </a:p>
          <a:p>
            <a:pPr algn="ctr">
              <a:spcBef>
                <a:spcPct val="50000"/>
              </a:spcBef>
            </a:pPr>
            <a:r>
              <a:rPr lang="en-GB" altLang="en-US" dirty="0">
                <a:latin typeface="Comic Sans MS" pitchFamily="66" charset="0"/>
              </a:rPr>
              <a:t>Manage my stress, anxiety and fear and learn from success and failure</a:t>
            </a:r>
          </a:p>
        </p:txBody>
      </p:sp>
    </p:spTree>
    <p:extLst>
      <p:ext uri="{BB962C8B-B14F-4D97-AF65-F5344CB8AC3E}">
        <p14:creationId xmlns:p14="http://schemas.microsoft.com/office/powerpoint/2010/main" val="131337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90"/>
                                          </p:val>
                                        </p:tav>
                                        <p:tav tm="100000">
                                          <p:val>
                                            <p:fltVal val="0"/>
                                          </p:val>
                                        </p:tav>
                                      </p:tavLst>
                                    </p:anim>
                                    <p:animEffect transition="in" filter="fade">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0"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 Importance of </a:t>
            </a:r>
            <a:br>
              <a:rPr lang="en-GB" dirty="0"/>
            </a:br>
            <a:r>
              <a:rPr lang="en-GB" dirty="0"/>
              <a:t>Emotional Regulation</a:t>
            </a:r>
          </a:p>
        </p:txBody>
      </p:sp>
      <p:pic>
        <p:nvPicPr>
          <p:cNvPr id="4" name="Content Placeholder 3" descr="https://monadelahooke.com/wp-content/uploads/father-comforts-a-sad-child-picture-id155726995-485x485.jpg"/>
          <p:cNvPicPr>
            <a:picLocks noGrp="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991544" y="1916832"/>
            <a:ext cx="4038600" cy="4104456"/>
          </a:xfrm>
          <a:prstGeom prst="rect">
            <a:avLst/>
          </a:prstGeom>
          <a:noFill/>
          <a:ln>
            <a:noFill/>
          </a:ln>
        </p:spPr>
      </p:pic>
      <p:sp>
        <p:nvSpPr>
          <p:cNvPr id="5" name="Content Placeholder 4"/>
          <p:cNvSpPr>
            <a:spLocks noGrp="1"/>
          </p:cNvSpPr>
          <p:nvPr>
            <p:ph sz="half" idx="2"/>
          </p:nvPr>
        </p:nvSpPr>
        <p:spPr>
          <a:xfrm>
            <a:off x="6168008" y="1844824"/>
            <a:ext cx="4038600" cy="4421088"/>
          </a:xfrm>
        </p:spPr>
        <p:txBody>
          <a:bodyPr>
            <a:normAutofit/>
          </a:bodyPr>
          <a:lstStyle/>
          <a:p>
            <a:pPr marL="0" indent="0">
              <a:buNone/>
            </a:pPr>
            <a:r>
              <a:rPr lang="en-GB" dirty="0"/>
              <a:t>When we are present with children and compassionately aware of our own emotions, we preserve the most precious factor in a child’s process of developing self-regulation: human connection</a:t>
            </a:r>
          </a:p>
          <a:p>
            <a:pPr marL="0" indent="0" algn="r">
              <a:buNone/>
            </a:pPr>
            <a:r>
              <a:rPr lang="en-GB" sz="2000" dirty="0"/>
              <a:t>Mona </a:t>
            </a:r>
            <a:r>
              <a:rPr lang="en-GB" sz="2000" dirty="0" err="1"/>
              <a:t>Delahooke</a:t>
            </a:r>
            <a:endParaRPr lang="en-GB" sz="2000" dirty="0"/>
          </a:p>
        </p:txBody>
      </p:sp>
    </p:spTree>
    <p:extLst>
      <p:ext uri="{BB962C8B-B14F-4D97-AF65-F5344CB8AC3E}">
        <p14:creationId xmlns:p14="http://schemas.microsoft.com/office/powerpoint/2010/main" val="3310927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273A88A3-E65F-4C18-BAF9-C9A7969FA808}"/>
              </a:ext>
            </a:extLst>
          </p:cNvPr>
          <p:cNvSpPr>
            <a:spLocks noGrp="1"/>
          </p:cNvSpPr>
          <p:nvPr>
            <p:ph type="title"/>
          </p:nvPr>
        </p:nvSpPr>
        <p:spPr bwMode="auto">
          <a:xfrm>
            <a:off x="1981200" y="274320"/>
            <a:ext cx="8229600" cy="6272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1148" rIns="82296" bIns="41148" numCol="1" rtlCol="0" anchor="t" anchorCtr="0" compatLnSpc="1">
            <a:prstTxWarp prst="textNoShape">
              <a:avLst/>
            </a:prstTxWarp>
            <a:normAutofit/>
          </a:bodyPr>
          <a:lstStyle/>
          <a:p>
            <a:pPr eaLnBrk="1" hangingPunct="1"/>
            <a:r>
              <a:rPr lang="en-GB" altLang="en-US" sz="3600"/>
              <a:t>The effect of Early Relationships</a:t>
            </a:r>
          </a:p>
        </p:txBody>
      </p:sp>
      <p:pic>
        <p:nvPicPr>
          <p:cNvPr id="2" name="johncarnochan.wmv">
            <a:hlinkClick r:id="" action="ppaction://media"/>
            <a:extLst>
              <a:ext uri="{FF2B5EF4-FFF2-40B4-BE49-F238E27FC236}">
                <a16:creationId xmlns:a16="http://schemas.microsoft.com/office/drawing/2014/main" id="{6E883A6F-ED0C-4F89-A5DF-851337C600C6}"/>
              </a:ext>
            </a:extLst>
          </p:cNvPr>
          <p:cNvPicPr>
            <a:picLocks noChangeAspect="1" noChangeArrowheads="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1524000" y="901542"/>
            <a:ext cx="9144000" cy="595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1"/>
          <p:cNvGrpSpPr>
            <a:grpSpLocks/>
          </p:cNvGrpSpPr>
          <p:nvPr/>
        </p:nvGrpSpPr>
        <p:grpSpPr bwMode="auto">
          <a:xfrm>
            <a:off x="1524000" y="903289"/>
            <a:ext cx="9144000" cy="708025"/>
            <a:chOff x="0" y="902574"/>
            <a:chExt cx="9144000" cy="707886"/>
          </a:xfrm>
        </p:grpSpPr>
        <p:sp>
          <p:nvSpPr>
            <p:cNvPr id="32772" name="Text Box 10"/>
            <p:cNvSpPr txBox="1">
              <a:spLocks noChangeArrowheads="1"/>
            </p:cNvSpPr>
            <p:nvPr/>
          </p:nvSpPr>
          <p:spPr bwMode="auto">
            <a:xfrm>
              <a:off x="0" y="902574"/>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endParaRPr lang="en-GB" altLang="en-US" sz="4000" b="1">
                <a:solidFill>
                  <a:srgbClr val="492F92"/>
                </a:solidFill>
              </a:endParaRPr>
            </a:p>
          </p:txBody>
        </p:sp>
        <p:cxnSp>
          <p:nvCxnSpPr>
            <p:cNvPr id="6" name="Straight Connector 5"/>
            <p:cNvCxnSpPr/>
            <p:nvPr/>
          </p:nvCxnSpPr>
          <p:spPr bwMode="auto">
            <a:xfrm>
              <a:off x="612000" y="1529259"/>
              <a:ext cx="7920000" cy="0"/>
            </a:xfrm>
            <a:prstGeom prst="line">
              <a:avLst/>
            </a:prstGeom>
            <a:ln w="50800" cap="rnd">
              <a:gradFill flip="none" rotWithShape="1">
                <a:gsLst>
                  <a:gs pos="0">
                    <a:srgbClr val="492F92"/>
                  </a:gs>
                  <a:gs pos="50000">
                    <a:schemeClr val="bg1"/>
                  </a:gs>
                  <a:gs pos="100000">
                    <a:srgbClr val="007C4D"/>
                  </a:gs>
                </a:gsLst>
                <a:lin ang="0" scaled="1"/>
                <a:tileRect/>
              </a:gradFill>
            </a:ln>
          </p:spPr>
          <p:style>
            <a:lnRef idx="1">
              <a:schemeClr val="accent1"/>
            </a:lnRef>
            <a:fillRef idx="0">
              <a:schemeClr val="accent1"/>
            </a:fillRef>
            <a:effectRef idx="0">
              <a:schemeClr val="accent1"/>
            </a:effectRef>
            <a:fontRef idx="minor">
              <a:schemeClr val="tx1"/>
            </a:fontRef>
          </p:style>
        </p:cxnSp>
      </p:grpSp>
      <p:pic>
        <p:nvPicPr>
          <p:cNvPr id="3277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926" y="-6350"/>
            <a:ext cx="9109075" cy="67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770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81200" y="0"/>
            <a:ext cx="8229600" cy="980728"/>
          </a:xfrm>
        </p:spPr>
        <p:txBody>
          <a:bodyPr>
            <a:normAutofit fontScale="90000"/>
          </a:bodyPr>
          <a:lstStyle/>
          <a:p>
            <a:pPr algn="l" eaLnBrk="1" hangingPunct="1"/>
            <a:r>
              <a:rPr lang="en-US" altLang="en-US" sz="3600" dirty="0"/>
              <a:t>The Core Conditions of Effective Relationships</a:t>
            </a:r>
            <a:endParaRPr lang="en-US" altLang="en-US" sz="3900" dirty="0"/>
          </a:p>
        </p:txBody>
      </p:sp>
      <p:sp>
        <p:nvSpPr>
          <p:cNvPr id="113667" name="Rectangle 3"/>
          <p:cNvSpPr>
            <a:spLocks noGrp="1" noChangeArrowheads="1"/>
          </p:cNvSpPr>
          <p:nvPr>
            <p:ph type="body" idx="1"/>
          </p:nvPr>
        </p:nvSpPr>
        <p:spPr>
          <a:xfrm>
            <a:off x="1981200" y="1124744"/>
            <a:ext cx="8229600" cy="3888432"/>
          </a:xfrm>
        </p:spPr>
        <p:txBody>
          <a:bodyPr>
            <a:normAutofit fontScale="92500" lnSpcReduction="20000"/>
          </a:bodyPr>
          <a:lstStyle/>
          <a:p>
            <a:pPr marL="777240" indent="-548640">
              <a:buSzPct val="101000"/>
              <a:buFont typeface="Arial" charset="0"/>
              <a:buAutoNum type="arabicPeriod"/>
            </a:pPr>
            <a:r>
              <a:rPr lang="en-US" altLang="en-US" b="1" dirty="0"/>
              <a:t>Empathy</a:t>
            </a:r>
            <a:r>
              <a:rPr lang="en-US" altLang="en-US" dirty="0"/>
              <a:t> – listening to you, understanding you</a:t>
            </a:r>
          </a:p>
          <a:p>
            <a:pPr marL="777240" indent="-548640">
              <a:buSzPct val="101000"/>
              <a:buFont typeface="Arial" charset="0"/>
              <a:buAutoNum type="arabicPeriod"/>
            </a:pPr>
            <a:r>
              <a:rPr lang="en-US" altLang="en-US" b="1" dirty="0"/>
              <a:t>Unconditional Positive Regard </a:t>
            </a:r>
            <a:r>
              <a:rPr lang="en-US" altLang="en-US" dirty="0"/>
              <a:t>-  liking you for just being you, not conditional on what you do or achieve, not judging you, accepting diversity and  welcoming difference</a:t>
            </a:r>
          </a:p>
          <a:p>
            <a:pPr marL="777240" indent="-548640">
              <a:buSzPct val="101000"/>
              <a:buFont typeface="Arial" charset="0"/>
              <a:buAutoNum type="arabicPeriod"/>
            </a:pPr>
            <a:r>
              <a:rPr lang="en-US" altLang="en-US" b="1" dirty="0"/>
              <a:t>Genuineness</a:t>
            </a:r>
            <a:r>
              <a:rPr lang="en-US" altLang="en-US" dirty="0"/>
              <a:t> – really meaning it, following through with promises, not just saying the words</a:t>
            </a:r>
          </a:p>
          <a:p>
            <a:pPr marL="777240" indent="-548640">
              <a:buSzPct val="101000"/>
              <a:buFont typeface="Arial" charset="0"/>
              <a:buAutoNum type="arabicPeriod"/>
            </a:pPr>
            <a:endParaRPr lang="en-US" altLang="en-US" dirty="0"/>
          </a:p>
          <a:p>
            <a:pPr indent="0">
              <a:lnSpc>
                <a:spcPct val="110000"/>
              </a:lnSpc>
              <a:buSzPct val="101000"/>
              <a:buNone/>
            </a:pPr>
            <a:r>
              <a:rPr lang="en-US" altLang="en-US" dirty="0"/>
              <a:t>We can consciously choose to offer the core conditions if we have the skill and the will.</a:t>
            </a:r>
            <a:endParaRPr lang="en-US" altLang="en-US" sz="2500" dirty="0"/>
          </a:p>
          <a:p>
            <a:pPr indent="0">
              <a:buSzPct val="101000"/>
              <a:buNone/>
            </a:pPr>
            <a:endParaRPr lang="en-US" altLang="en-US" dirty="0"/>
          </a:p>
          <a:p>
            <a:pPr marL="777240" indent="-548640">
              <a:buSzPct val="101000"/>
              <a:buNone/>
            </a:pPr>
            <a:endParaRPr lang="en-US" altLang="en-US" dirty="0"/>
          </a:p>
        </p:txBody>
      </p:sp>
      <p:sp>
        <p:nvSpPr>
          <p:cNvPr id="2" name="Rectangle 1"/>
          <p:cNvSpPr/>
          <p:nvPr/>
        </p:nvSpPr>
        <p:spPr>
          <a:xfrm>
            <a:off x="1703512" y="5013176"/>
            <a:ext cx="8640960" cy="1569660"/>
          </a:xfrm>
          <a:prstGeom prst="rect">
            <a:avLst/>
          </a:prstGeom>
        </p:spPr>
        <p:txBody>
          <a:bodyPr wrap="square">
            <a:spAutoFit/>
          </a:bodyPr>
          <a:lstStyle/>
          <a:p>
            <a:pPr>
              <a:buNone/>
            </a:pPr>
            <a:r>
              <a:rPr lang="en-GB" altLang="en-US" sz="3200" dirty="0">
                <a:solidFill>
                  <a:srgbClr val="FF0000"/>
                </a:solidFill>
              </a:rPr>
              <a:t>The people to whom we find it hardest to offer the core conditions are often those who are most lacking in their current capacity to offer these us.</a:t>
            </a:r>
            <a:endParaRPr lang="en-GB" altLang="en-US" sz="3200" dirty="0">
              <a:solidFill>
                <a:srgbClr val="FF0000"/>
              </a:solidFill>
              <a:latin typeface="Times New Roman" pitchFamily="28" charset="0"/>
            </a:endParaRPr>
          </a:p>
        </p:txBody>
      </p:sp>
    </p:spTree>
    <p:extLst>
      <p:ext uri="{BB962C8B-B14F-4D97-AF65-F5344CB8AC3E}">
        <p14:creationId xmlns:p14="http://schemas.microsoft.com/office/powerpoint/2010/main" val="36555205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3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36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36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bldLvl="5" autoUpdateAnimBg="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txBox="1">
            <a:spLocks noChangeArrowheads="1"/>
          </p:cNvSpPr>
          <p:nvPr/>
        </p:nvSpPr>
        <p:spPr bwMode="auto">
          <a:xfrm>
            <a:off x="1982788" y="206057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20000"/>
              </a:spcBef>
              <a:buFont typeface="Arial" charset="0"/>
              <a:buChar char="•"/>
            </a:pPr>
            <a:r>
              <a:rPr lang="en-GB" altLang="en-US" sz="3200" dirty="0"/>
              <a:t>Managing feelings that can block our ability to think and act in effective ways </a:t>
            </a:r>
          </a:p>
          <a:p>
            <a:pPr eaLnBrk="1" hangingPunct="1">
              <a:spcBef>
                <a:spcPct val="20000"/>
              </a:spcBef>
              <a:buFont typeface="Arial" charset="0"/>
              <a:buChar char="•"/>
            </a:pPr>
            <a:r>
              <a:rPr lang="en-GB" altLang="en-US" sz="3200" dirty="0"/>
              <a:t>Drawing on an understanding of our own emotions to help us make judgements and decisions</a:t>
            </a:r>
            <a:endParaRPr lang="en-GB" altLang="en-US" sz="1600" dirty="0"/>
          </a:p>
          <a:p>
            <a:pPr eaLnBrk="1" hangingPunct="1">
              <a:spcBef>
                <a:spcPct val="20000"/>
              </a:spcBef>
              <a:buFont typeface="Arial" charset="0"/>
              <a:buChar char="•"/>
            </a:pPr>
            <a:r>
              <a:rPr lang="en-GB" altLang="en-US" sz="3200" dirty="0"/>
              <a:t>Drawing on an understanding of other people to help us judge, think, decide and act in our relationships. </a:t>
            </a:r>
          </a:p>
        </p:txBody>
      </p:sp>
      <p:grpSp>
        <p:nvGrpSpPr>
          <p:cNvPr id="26628" name="Group 1"/>
          <p:cNvGrpSpPr>
            <a:grpSpLocks/>
          </p:cNvGrpSpPr>
          <p:nvPr/>
        </p:nvGrpSpPr>
        <p:grpSpPr bwMode="auto">
          <a:xfrm>
            <a:off x="1524000" y="476673"/>
            <a:ext cx="9144000" cy="708025"/>
            <a:chOff x="0" y="298985"/>
            <a:chExt cx="9144000" cy="707886"/>
          </a:xfrm>
        </p:grpSpPr>
        <p:sp>
          <p:nvSpPr>
            <p:cNvPr id="26629" name="Text Box 10"/>
            <p:cNvSpPr txBox="1">
              <a:spLocks noChangeArrowheads="1"/>
            </p:cNvSpPr>
            <p:nvPr/>
          </p:nvSpPr>
          <p:spPr bwMode="auto">
            <a:xfrm>
              <a:off x="0" y="298985"/>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altLang="en-US" sz="4000" b="1" dirty="0">
                  <a:solidFill>
                    <a:srgbClr val="492F92"/>
                  </a:solidFill>
                </a:rPr>
                <a:t>What is Emotional Literacy about?</a:t>
              </a:r>
            </a:p>
          </p:txBody>
        </p:sp>
        <p:cxnSp>
          <p:nvCxnSpPr>
            <p:cNvPr id="8" name="Straight Connector 7"/>
            <p:cNvCxnSpPr/>
            <p:nvPr/>
          </p:nvCxnSpPr>
          <p:spPr bwMode="auto">
            <a:xfrm>
              <a:off x="612000" y="1006871"/>
              <a:ext cx="7920000" cy="0"/>
            </a:xfrm>
            <a:prstGeom prst="line">
              <a:avLst/>
            </a:prstGeom>
            <a:ln w="50800" cap="rnd">
              <a:gradFill flip="none" rotWithShape="1">
                <a:gsLst>
                  <a:gs pos="0">
                    <a:srgbClr val="492F92"/>
                  </a:gs>
                  <a:gs pos="50000">
                    <a:schemeClr val="bg1"/>
                  </a:gs>
                  <a:gs pos="100000">
                    <a:srgbClr val="007C4D"/>
                  </a:gs>
                </a:gsLst>
                <a:lin ang="0" scaled="1"/>
                <a:tileRect/>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8069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81648" y="274588"/>
            <a:ext cx="8228707" cy="1143000"/>
          </a:xfrm>
        </p:spPr>
        <p:txBody>
          <a:bodyPr>
            <a:normAutofit fontScale="90000"/>
          </a:bodyPr>
          <a:lstStyle/>
          <a:p>
            <a:pPr eaLnBrk="1" hangingPunct="1"/>
            <a:r>
              <a:rPr lang="en-GB" altLang="en-US" sz="4000" dirty="0"/>
              <a:t>Model framework for </a:t>
            </a:r>
            <a:br>
              <a:rPr lang="en-GB" altLang="en-US" sz="4000" dirty="0"/>
            </a:br>
            <a:r>
              <a:rPr lang="en-GB" altLang="en-US" sz="4000" dirty="0"/>
              <a:t>Emotional Literacy</a:t>
            </a:r>
            <a:endParaRPr lang="en-US" altLang="en-US" sz="4000" dirty="0"/>
          </a:p>
        </p:txBody>
      </p:sp>
      <p:graphicFrame>
        <p:nvGraphicFramePr>
          <p:cNvPr id="72707" name="Group 3"/>
          <p:cNvGraphicFramePr>
            <a:graphicFrameLocks noGrp="1"/>
          </p:cNvGraphicFramePr>
          <p:nvPr>
            <p:ph type="tbl" idx="1"/>
          </p:nvPr>
        </p:nvGraphicFramePr>
        <p:xfrm>
          <a:off x="1981647" y="1600648"/>
          <a:ext cx="8228708" cy="4109889"/>
        </p:xfrm>
        <a:graphic>
          <a:graphicData uri="http://schemas.openxmlformats.org/drawingml/2006/table">
            <a:tbl>
              <a:tblPr/>
              <a:tblGrid>
                <a:gridCol w="4114354">
                  <a:extLst>
                    <a:ext uri="{9D8B030D-6E8A-4147-A177-3AD203B41FA5}">
                      <a16:colId xmlns:a16="http://schemas.microsoft.com/office/drawing/2014/main" val="20000"/>
                    </a:ext>
                  </a:extLst>
                </a:gridCol>
                <a:gridCol w="4114354">
                  <a:extLst>
                    <a:ext uri="{9D8B030D-6E8A-4147-A177-3AD203B41FA5}">
                      <a16:colId xmlns:a16="http://schemas.microsoft.com/office/drawing/2014/main" val="20001"/>
                    </a:ext>
                  </a:extLst>
                </a:gridCol>
              </a:tblGrid>
              <a:tr h="1369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tx1"/>
                          </a:solidFill>
                          <a:effectLst/>
                          <a:latin typeface="Arial" charset="0"/>
                        </a:rPr>
                        <a:t>Intrapersonal intelligence</a:t>
                      </a:r>
                      <a:endParaRPr kumimoji="0" lang="en-US" sz="2800" b="0" i="0" u="none" strike="noStrike" cap="none" normalizeH="0" baseline="0" dirty="0">
                        <a:ln>
                          <a:noFill/>
                        </a:ln>
                        <a:solidFill>
                          <a:schemeClr val="tx1"/>
                        </a:solidFill>
                        <a:effectLst/>
                        <a:latin typeface="Arial" charset="0"/>
                      </a:endParaRPr>
                    </a:p>
                  </a:txBody>
                  <a:tcPr marL="91430" marR="91430" marT="45719" marB="45719"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tx1"/>
                          </a:solidFill>
                          <a:effectLst/>
                          <a:latin typeface="Arial" charset="0"/>
                        </a:rPr>
                        <a:t>Interpersonal intelligence</a:t>
                      </a:r>
                      <a:endParaRPr kumimoji="0" lang="en-US" sz="2800" b="0" i="0" u="none" strike="noStrike" cap="none" normalizeH="0" baseline="0" dirty="0">
                        <a:ln>
                          <a:noFill/>
                        </a:ln>
                        <a:solidFill>
                          <a:schemeClr val="tx1"/>
                        </a:solidFill>
                        <a:effectLst/>
                        <a:latin typeface="Arial" charset="0"/>
                      </a:endParaRPr>
                    </a:p>
                  </a:txBody>
                  <a:tcPr marL="91430" marR="91430" marT="45719" marB="45719"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1369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hlink"/>
                          </a:solidFill>
                          <a:effectLst/>
                          <a:latin typeface="Arial" charset="0"/>
                        </a:rPr>
                        <a:t>Self awareness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hlink"/>
                          </a:solidFill>
                          <a:effectLst/>
                          <a:latin typeface="Arial" charset="0"/>
                        </a:rPr>
                        <a:t>   </a:t>
                      </a:r>
                      <a:endParaRPr kumimoji="0" lang="en-US" sz="2800" b="0" i="0" u="none" strike="noStrike" cap="none" normalizeH="0" baseline="0" dirty="0">
                        <a:ln>
                          <a:noFill/>
                        </a:ln>
                        <a:solidFill>
                          <a:schemeClr val="hlink"/>
                        </a:solidFill>
                        <a:effectLst/>
                        <a:latin typeface="Arial" charset="0"/>
                      </a:endParaRPr>
                    </a:p>
                  </a:txBody>
                  <a:tcPr marL="91430" marR="91430" marT="45719" marB="45719"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hlink"/>
                          </a:solidFill>
                          <a:effectLst/>
                          <a:latin typeface="Arial" charset="0"/>
                        </a:rPr>
                        <a:t>Other awareness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hlink"/>
                        </a:solidFill>
                        <a:effectLst/>
                        <a:latin typeface="Arial" charset="0"/>
                      </a:endParaRPr>
                    </a:p>
                  </a:txBody>
                  <a:tcPr marL="91430" marR="91430" marT="45719" marB="45719"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1369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dirty="0">
                        <a:ln>
                          <a:noFill/>
                        </a:ln>
                        <a:solidFill>
                          <a:schemeClr val="hlink"/>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hlink"/>
                          </a:solidFill>
                          <a:effectLst/>
                          <a:latin typeface="Arial" charset="0"/>
                        </a:rPr>
                        <a:t>Self management </a:t>
                      </a:r>
                      <a:endParaRPr kumimoji="0" lang="en-US" sz="2800" b="0" i="0" u="none" strike="noStrike" cap="none" normalizeH="0" baseline="0" dirty="0">
                        <a:ln>
                          <a:noFill/>
                        </a:ln>
                        <a:solidFill>
                          <a:schemeClr val="hlink"/>
                        </a:solidFill>
                        <a:effectLst/>
                        <a:latin typeface="Arial" charset="0"/>
                      </a:endParaRPr>
                    </a:p>
                  </a:txBody>
                  <a:tcPr marL="91430" marR="91430" marT="45719" marB="45719"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hlink"/>
                          </a:solidFill>
                          <a:effectLst/>
                          <a:latin typeface="Arial" charset="0"/>
                        </a:rPr>
                        <a:t>Relationship management</a:t>
                      </a:r>
                      <a:endParaRPr kumimoji="0" lang="en-US" sz="2800" b="0" i="0" u="none" strike="noStrike" cap="none" normalizeH="0" baseline="0" dirty="0">
                        <a:ln>
                          <a:noFill/>
                        </a:ln>
                        <a:solidFill>
                          <a:schemeClr val="hlink"/>
                        </a:solidFill>
                        <a:effectLst/>
                        <a:latin typeface="Arial" charset="0"/>
                      </a:endParaRPr>
                    </a:p>
                  </a:txBody>
                  <a:tcPr marL="91430" marR="91430" marT="45719" marB="45719"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4353" name="AutoShape 17"/>
          <p:cNvSpPr>
            <a:spLocks noChangeArrowheads="1"/>
          </p:cNvSpPr>
          <p:nvPr/>
        </p:nvSpPr>
        <p:spPr bwMode="auto">
          <a:xfrm>
            <a:off x="5638353" y="3429001"/>
            <a:ext cx="866180" cy="504527"/>
          </a:xfrm>
          <a:prstGeom prst="rightArrow">
            <a:avLst>
              <a:gd name="adj1" fmla="val 50000"/>
              <a:gd name="adj2" fmla="val 42920"/>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nchor="ctr"/>
          <a:lstStyle>
            <a:lvl1pPr eaLnBrk="0" hangingPunct="0">
              <a:defRPr sz="3600">
                <a:solidFill>
                  <a:schemeClr val="tx1"/>
                </a:solidFill>
                <a:latin typeface="Gill Sans" charset="0"/>
                <a:sym typeface="Gill Sans" charset="0"/>
              </a:defRPr>
            </a:lvl1pPr>
            <a:lvl2pPr marL="742950" indent="-285750" eaLnBrk="0" hangingPunct="0">
              <a:defRPr sz="3600">
                <a:solidFill>
                  <a:schemeClr val="tx1"/>
                </a:solidFill>
                <a:latin typeface="Gill Sans" charset="0"/>
                <a:sym typeface="Gill Sans" charset="0"/>
              </a:defRPr>
            </a:lvl2pPr>
            <a:lvl3pPr marL="1143000" indent="-228600" eaLnBrk="0" hangingPunct="0">
              <a:defRPr sz="3600">
                <a:solidFill>
                  <a:schemeClr val="tx1"/>
                </a:solidFill>
                <a:latin typeface="Gill Sans" charset="0"/>
                <a:sym typeface="Gill Sans" charset="0"/>
              </a:defRPr>
            </a:lvl3pPr>
            <a:lvl4pPr marL="1600200" indent="-228600" eaLnBrk="0" hangingPunct="0">
              <a:defRPr sz="3600">
                <a:solidFill>
                  <a:schemeClr val="tx1"/>
                </a:solidFill>
                <a:latin typeface="Gill Sans" charset="0"/>
                <a:sym typeface="Gill Sans" charset="0"/>
              </a:defRPr>
            </a:lvl4pPr>
            <a:lvl5pPr marL="2057400" indent="-228600" eaLnBrk="0" hangingPunct="0">
              <a:defRPr sz="3600">
                <a:solidFill>
                  <a:schemeClr val="tx1"/>
                </a:solidFill>
                <a:latin typeface="Gill Sans"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sym typeface="Gill Sans" charset="0"/>
              </a:defRPr>
            </a:lvl9pPr>
          </a:lstStyle>
          <a:p>
            <a:pPr eaLnBrk="1" hangingPunct="1"/>
            <a:endParaRPr lang="en-US" altLang="en-US" sz="1800" dirty="0">
              <a:latin typeface="Arial" pitchFamily="34" charset="0"/>
            </a:endParaRPr>
          </a:p>
        </p:txBody>
      </p:sp>
      <p:sp>
        <p:nvSpPr>
          <p:cNvPr id="14354" name="AutoShape 18"/>
          <p:cNvSpPr>
            <a:spLocks noChangeArrowheads="1"/>
          </p:cNvSpPr>
          <p:nvPr/>
        </p:nvSpPr>
        <p:spPr bwMode="auto">
          <a:xfrm>
            <a:off x="7896450" y="3572992"/>
            <a:ext cx="485551" cy="792510"/>
          </a:xfrm>
          <a:prstGeom prst="downArrow">
            <a:avLst>
              <a:gd name="adj1" fmla="val 50000"/>
              <a:gd name="adj2" fmla="val 40805"/>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nchor="ctr"/>
          <a:lstStyle>
            <a:lvl1pPr eaLnBrk="0" hangingPunct="0">
              <a:defRPr sz="3600">
                <a:solidFill>
                  <a:schemeClr val="tx1"/>
                </a:solidFill>
                <a:latin typeface="Gill Sans" charset="0"/>
                <a:sym typeface="Gill Sans" charset="0"/>
              </a:defRPr>
            </a:lvl1pPr>
            <a:lvl2pPr marL="742950" indent="-285750" eaLnBrk="0" hangingPunct="0">
              <a:defRPr sz="3600">
                <a:solidFill>
                  <a:schemeClr val="tx1"/>
                </a:solidFill>
                <a:latin typeface="Gill Sans" charset="0"/>
                <a:sym typeface="Gill Sans" charset="0"/>
              </a:defRPr>
            </a:lvl2pPr>
            <a:lvl3pPr marL="1143000" indent="-228600" eaLnBrk="0" hangingPunct="0">
              <a:defRPr sz="3600">
                <a:solidFill>
                  <a:schemeClr val="tx1"/>
                </a:solidFill>
                <a:latin typeface="Gill Sans" charset="0"/>
                <a:sym typeface="Gill Sans" charset="0"/>
              </a:defRPr>
            </a:lvl3pPr>
            <a:lvl4pPr marL="1600200" indent="-228600" eaLnBrk="0" hangingPunct="0">
              <a:defRPr sz="3600">
                <a:solidFill>
                  <a:schemeClr val="tx1"/>
                </a:solidFill>
                <a:latin typeface="Gill Sans" charset="0"/>
                <a:sym typeface="Gill Sans" charset="0"/>
              </a:defRPr>
            </a:lvl4pPr>
            <a:lvl5pPr marL="2057400" indent="-228600" eaLnBrk="0" hangingPunct="0">
              <a:defRPr sz="3600">
                <a:solidFill>
                  <a:schemeClr val="tx1"/>
                </a:solidFill>
                <a:latin typeface="Gill Sans"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sym typeface="Gill Sans" charset="0"/>
              </a:defRPr>
            </a:lvl9pPr>
          </a:lstStyle>
          <a:p>
            <a:pPr eaLnBrk="1" hangingPunct="1"/>
            <a:endParaRPr lang="en-US" altLang="en-US" sz="1800" dirty="0">
              <a:latin typeface="Arial" pitchFamily="34" charset="0"/>
            </a:endParaRPr>
          </a:p>
        </p:txBody>
      </p:sp>
      <p:sp>
        <p:nvSpPr>
          <p:cNvPr id="14355" name="AutoShape 20"/>
          <p:cNvSpPr>
            <a:spLocks noChangeArrowheads="1"/>
          </p:cNvSpPr>
          <p:nvPr/>
        </p:nvSpPr>
        <p:spPr bwMode="auto">
          <a:xfrm>
            <a:off x="3719588" y="3933528"/>
            <a:ext cx="485551" cy="811485"/>
          </a:xfrm>
          <a:prstGeom prst="downArrow">
            <a:avLst>
              <a:gd name="adj1" fmla="val 50000"/>
              <a:gd name="adj2" fmla="val 41782"/>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nchor="ctr"/>
          <a:lstStyle>
            <a:lvl1pPr eaLnBrk="0" hangingPunct="0">
              <a:defRPr sz="3600">
                <a:solidFill>
                  <a:schemeClr val="tx1"/>
                </a:solidFill>
                <a:latin typeface="Gill Sans" charset="0"/>
                <a:sym typeface="Gill Sans" charset="0"/>
              </a:defRPr>
            </a:lvl1pPr>
            <a:lvl2pPr marL="742950" indent="-285750" eaLnBrk="0" hangingPunct="0">
              <a:defRPr sz="3600">
                <a:solidFill>
                  <a:schemeClr val="tx1"/>
                </a:solidFill>
                <a:latin typeface="Gill Sans" charset="0"/>
                <a:sym typeface="Gill Sans" charset="0"/>
              </a:defRPr>
            </a:lvl2pPr>
            <a:lvl3pPr marL="1143000" indent="-228600" eaLnBrk="0" hangingPunct="0">
              <a:defRPr sz="3600">
                <a:solidFill>
                  <a:schemeClr val="tx1"/>
                </a:solidFill>
                <a:latin typeface="Gill Sans" charset="0"/>
                <a:sym typeface="Gill Sans" charset="0"/>
              </a:defRPr>
            </a:lvl3pPr>
            <a:lvl4pPr marL="1600200" indent="-228600" eaLnBrk="0" hangingPunct="0">
              <a:defRPr sz="3600">
                <a:solidFill>
                  <a:schemeClr val="tx1"/>
                </a:solidFill>
                <a:latin typeface="Gill Sans" charset="0"/>
                <a:sym typeface="Gill Sans" charset="0"/>
              </a:defRPr>
            </a:lvl4pPr>
            <a:lvl5pPr marL="2057400" indent="-228600" eaLnBrk="0" hangingPunct="0">
              <a:defRPr sz="3600">
                <a:solidFill>
                  <a:schemeClr val="tx1"/>
                </a:solidFill>
                <a:latin typeface="Gill Sans"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sym typeface="Gill Sans" charset="0"/>
              </a:defRPr>
            </a:lvl9pPr>
          </a:lstStyle>
          <a:p>
            <a:pPr eaLnBrk="1" hangingPunct="1"/>
            <a:endParaRPr lang="en-US" altLang="en-US" sz="1800" dirty="0">
              <a:latin typeface="Arial" pitchFamily="34" charset="0"/>
            </a:endParaRPr>
          </a:p>
        </p:txBody>
      </p:sp>
      <p:sp>
        <p:nvSpPr>
          <p:cNvPr id="2" name="Left-Right Arrow 1"/>
          <p:cNvSpPr/>
          <p:nvPr/>
        </p:nvSpPr>
        <p:spPr>
          <a:xfrm>
            <a:off x="5520035" y="4797475"/>
            <a:ext cx="1214438" cy="431974"/>
          </a:xfrm>
          <a:prstGeom prst="leftRightArrow">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anchor="ctr"/>
          <a:lstStyle/>
          <a:p>
            <a:pPr>
              <a:defRPr/>
            </a:pPr>
            <a:endParaRPr lang="en-GB" dirty="0"/>
          </a:p>
        </p:txBody>
      </p:sp>
      <p:sp>
        <p:nvSpPr>
          <p:cNvPr id="14359" name="TextBox 2"/>
          <p:cNvSpPr txBox="1">
            <a:spLocks noChangeArrowheads="1"/>
          </p:cNvSpPr>
          <p:nvPr/>
        </p:nvSpPr>
        <p:spPr bwMode="auto">
          <a:xfrm>
            <a:off x="1691433" y="6467327"/>
            <a:ext cx="2600899" cy="28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291" tIns="32146" rIns="64291" bIns="32146">
            <a:spAutoFit/>
          </a:bodyPr>
          <a:lstStyle>
            <a:lvl1pPr eaLnBrk="0" hangingPunct="0">
              <a:defRPr sz="3600">
                <a:solidFill>
                  <a:schemeClr val="tx1"/>
                </a:solidFill>
                <a:latin typeface="Gill Sans" charset="0"/>
                <a:sym typeface="Gill Sans" charset="0"/>
              </a:defRPr>
            </a:lvl1pPr>
            <a:lvl2pPr marL="742950" indent="-285750" eaLnBrk="0" hangingPunct="0">
              <a:defRPr sz="3600">
                <a:solidFill>
                  <a:schemeClr val="tx1"/>
                </a:solidFill>
                <a:latin typeface="Gill Sans" charset="0"/>
                <a:sym typeface="Gill Sans" charset="0"/>
              </a:defRPr>
            </a:lvl2pPr>
            <a:lvl3pPr marL="1143000" indent="-228600" eaLnBrk="0" hangingPunct="0">
              <a:defRPr sz="3600">
                <a:solidFill>
                  <a:schemeClr val="tx1"/>
                </a:solidFill>
                <a:latin typeface="Gill Sans" charset="0"/>
                <a:sym typeface="Gill Sans" charset="0"/>
              </a:defRPr>
            </a:lvl3pPr>
            <a:lvl4pPr marL="1600200" indent="-228600" eaLnBrk="0" hangingPunct="0">
              <a:defRPr sz="3600">
                <a:solidFill>
                  <a:schemeClr val="tx1"/>
                </a:solidFill>
                <a:latin typeface="Gill Sans" charset="0"/>
                <a:sym typeface="Gill Sans" charset="0"/>
              </a:defRPr>
            </a:lvl4pPr>
            <a:lvl5pPr marL="2057400" indent="-228600" eaLnBrk="0" hangingPunct="0">
              <a:defRPr sz="3600">
                <a:solidFill>
                  <a:schemeClr val="tx1"/>
                </a:solidFill>
                <a:latin typeface="Gill Sans"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sym typeface="Gill Sans" charset="0"/>
              </a:defRPr>
            </a:lvl9pPr>
          </a:lstStyle>
          <a:p>
            <a:pPr eaLnBrk="1" hangingPunct="1"/>
            <a:r>
              <a:rPr lang="en-GB" altLang="en-US" sz="1400" dirty="0">
                <a:solidFill>
                  <a:srgbClr val="000000"/>
                </a:solidFill>
              </a:rPr>
              <a:t>School of Emotional Literacy 2001</a:t>
            </a:r>
          </a:p>
        </p:txBody>
      </p:sp>
      <p:sp>
        <p:nvSpPr>
          <p:cNvPr id="11" name="Rectangle 10"/>
          <p:cNvSpPr/>
          <p:nvPr/>
        </p:nvSpPr>
        <p:spPr>
          <a:xfrm>
            <a:off x="2037037" y="2964604"/>
            <a:ext cx="4034407" cy="1400899"/>
          </a:xfrm>
          <a:prstGeom prst="rect">
            <a:avLst/>
          </a:prstGeom>
          <a:noFill/>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FFFFFF"/>
              </a:solidFill>
            </a:endParaRPr>
          </a:p>
        </p:txBody>
      </p:sp>
    </p:spTree>
    <p:extLst>
      <p:ext uri="{BB962C8B-B14F-4D97-AF65-F5344CB8AC3E}">
        <p14:creationId xmlns:p14="http://schemas.microsoft.com/office/powerpoint/2010/main" val="179180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355"/>
                                        </p:tgtEl>
                                        <p:attrNameLst>
                                          <p:attrName>style.visibility</p:attrName>
                                        </p:attrNameLst>
                                      </p:cBhvr>
                                      <p:to>
                                        <p:strVal val="visible"/>
                                      </p:to>
                                    </p:set>
                                    <p:animEffect transition="in" filter="fade">
                                      <p:cBhvr>
                                        <p:cTn id="7" dur="1000"/>
                                        <p:tgtEl>
                                          <p:spTgt spid="14355"/>
                                        </p:tgtEl>
                                      </p:cBhvr>
                                    </p:animEffect>
                                    <p:anim calcmode="lin" valueType="num">
                                      <p:cBhvr>
                                        <p:cTn id="8" dur="1000" fill="hold"/>
                                        <p:tgtEl>
                                          <p:spTgt spid="14355"/>
                                        </p:tgtEl>
                                        <p:attrNameLst>
                                          <p:attrName>ppt_x</p:attrName>
                                        </p:attrNameLst>
                                      </p:cBhvr>
                                      <p:tavLst>
                                        <p:tav tm="0">
                                          <p:val>
                                            <p:strVal val="#ppt_x"/>
                                          </p:val>
                                        </p:tav>
                                        <p:tav tm="100000">
                                          <p:val>
                                            <p:strVal val="#ppt_x"/>
                                          </p:val>
                                        </p:tav>
                                      </p:tavLst>
                                    </p:anim>
                                    <p:anim calcmode="lin" valueType="num">
                                      <p:cBhvr>
                                        <p:cTn id="9" dur="1000" fill="hold"/>
                                        <p:tgtEl>
                                          <p:spTgt spid="1435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4353"/>
                                        </p:tgtEl>
                                        <p:attrNameLst>
                                          <p:attrName>style.visibility</p:attrName>
                                        </p:attrNameLst>
                                      </p:cBhvr>
                                      <p:to>
                                        <p:strVal val="visible"/>
                                      </p:to>
                                    </p:set>
                                    <p:anim calcmode="lin" valueType="num">
                                      <p:cBhvr additive="base">
                                        <p:cTn id="14" dur="500" fill="hold"/>
                                        <p:tgtEl>
                                          <p:spTgt spid="14353"/>
                                        </p:tgtEl>
                                        <p:attrNameLst>
                                          <p:attrName>ppt_x</p:attrName>
                                        </p:attrNameLst>
                                      </p:cBhvr>
                                      <p:tavLst>
                                        <p:tav tm="0">
                                          <p:val>
                                            <p:strVal val="0-#ppt_w/2"/>
                                          </p:val>
                                        </p:tav>
                                        <p:tav tm="100000">
                                          <p:val>
                                            <p:strVal val="#ppt_x"/>
                                          </p:val>
                                        </p:tav>
                                      </p:tavLst>
                                    </p:anim>
                                    <p:anim calcmode="lin" valueType="num">
                                      <p:cBhvr additive="base">
                                        <p:cTn id="15" dur="500" fill="hold"/>
                                        <p:tgtEl>
                                          <p:spTgt spid="14353"/>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4354"/>
                                        </p:tgtEl>
                                        <p:attrNameLst>
                                          <p:attrName>style.visibility</p:attrName>
                                        </p:attrNameLst>
                                      </p:cBhvr>
                                      <p:to>
                                        <p:strVal val="visible"/>
                                      </p:to>
                                    </p:set>
                                    <p:animEffect transition="in" filter="fade">
                                      <p:cBhvr>
                                        <p:cTn id="20" dur="1000"/>
                                        <p:tgtEl>
                                          <p:spTgt spid="14354"/>
                                        </p:tgtEl>
                                      </p:cBhvr>
                                    </p:animEffect>
                                    <p:anim calcmode="lin" valueType="num">
                                      <p:cBhvr>
                                        <p:cTn id="21" dur="1000" fill="hold"/>
                                        <p:tgtEl>
                                          <p:spTgt spid="14354"/>
                                        </p:tgtEl>
                                        <p:attrNameLst>
                                          <p:attrName>ppt_x</p:attrName>
                                        </p:attrNameLst>
                                      </p:cBhvr>
                                      <p:tavLst>
                                        <p:tav tm="0">
                                          <p:val>
                                            <p:strVal val="#ppt_x"/>
                                          </p:val>
                                        </p:tav>
                                        <p:tav tm="100000">
                                          <p:val>
                                            <p:strVal val="#ppt_x"/>
                                          </p:val>
                                        </p:tav>
                                      </p:tavLst>
                                    </p:anim>
                                    <p:anim calcmode="lin" valueType="num">
                                      <p:cBhvr>
                                        <p:cTn id="22" dur="1000" fill="hold"/>
                                        <p:tgtEl>
                                          <p:spTgt spid="1435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anim calcmode="lin" valueType="num">
                                      <p:cBhvr>
                                        <p:cTn id="28" dur="2000" fill="hold"/>
                                        <p:tgtEl>
                                          <p:spTgt spid="2"/>
                                        </p:tgtEl>
                                        <p:attrNameLst>
                                          <p:attrName>ppt_w</p:attrName>
                                        </p:attrNameLst>
                                      </p:cBhvr>
                                      <p:tavLst>
                                        <p:tav tm="0" fmla="#ppt_w*sin(2.5*pi*$)">
                                          <p:val>
                                            <p:fltVal val="0"/>
                                          </p:val>
                                        </p:tav>
                                        <p:tav tm="100000">
                                          <p:val>
                                            <p:fltVal val="1"/>
                                          </p:val>
                                        </p:tav>
                                      </p:tavLst>
                                    </p:anim>
                                    <p:anim calcmode="lin" valueType="num">
                                      <p:cBhvr>
                                        <p:cTn id="2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3" grpId="0" animBg="1"/>
      <p:bldP spid="14354" grpId="0" animBg="1"/>
      <p:bldP spid="14355"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CD578EB0-F7CF-4CC3-ADAC-45346A31FB97}"/>
              </a:ext>
            </a:extLst>
          </p:cNvPr>
          <p:cNvSpPr>
            <a:spLocks noGrp="1" noChangeArrowheads="1"/>
          </p:cNvSpPr>
          <p:nvPr>
            <p:ph type="title"/>
          </p:nvPr>
        </p:nvSpPr>
        <p:spPr>
          <a:xfrm>
            <a:off x="327102" y="334536"/>
            <a:ext cx="11508059" cy="1226634"/>
          </a:xfrm>
          <a:ln/>
        </p:spPr>
        <p:txBody>
          <a:bodyPr>
            <a:noAutofit/>
          </a:bodyPr>
          <a:lstStyle/>
          <a:p>
            <a:r>
              <a:rPr lang="en-US" altLang="en-US" sz="3200" b="1" dirty="0"/>
              <a:t>Emotional Coaching - A 5 step process to support the development of the key elements that build self esteem </a:t>
            </a:r>
            <a:r>
              <a:rPr lang="en-US" altLang="en-US" sz="2800" b="1" dirty="0"/>
              <a:t> (John Gottman</a:t>
            </a:r>
            <a:r>
              <a:rPr lang="en-US" altLang="en-US" sz="3200" b="1" dirty="0"/>
              <a:t>)                                       </a:t>
            </a:r>
            <a:br>
              <a:rPr lang="en-US" altLang="en-US" sz="3200" dirty="0"/>
            </a:br>
            <a:endParaRPr lang="en-US" altLang="en-US" sz="3200" dirty="0"/>
          </a:p>
        </p:txBody>
      </p:sp>
      <p:sp>
        <p:nvSpPr>
          <p:cNvPr id="38914" name="Rectangle 2">
            <a:extLst>
              <a:ext uri="{FF2B5EF4-FFF2-40B4-BE49-F238E27FC236}">
                <a16:creationId xmlns:a16="http://schemas.microsoft.com/office/drawing/2014/main" id="{84D42F5B-ED27-4F65-B900-81C699B5811A}"/>
              </a:ext>
            </a:extLst>
          </p:cNvPr>
          <p:cNvSpPr>
            <a:spLocks noGrp="1" noChangeArrowheads="1"/>
          </p:cNvSpPr>
          <p:nvPr>
            <p:ph type="body" idx="1"/>
          </p:nvPr>
        </p:nvSpPr>
        <p:spPr>
          <a:xfrm>
            <a:off x="356839" y="1248937"/>
            <a:ext cx="11508059" cy="5609063"/>
          </a:xfrm>
          <a:ln/>
        </p:spPr>
        <p:txBody>
          <a:bodyPr>
            <a:normAutofit/>
          </a:bodyPr>
          <a:lstStyle/>
          <a:p>
            <a:pPr marL="514350" indent="-514350">
              <a:buFont typeface="+mj-lt"/>
              <a:buAutoNum type="arabicPeriod"/>
            </a:pPr>
            <a:r>
              <a:rPr lang="en-US" altLang="en-US" dirty="0"/>
              <a:t>Being very aware of the child’s emotions and what  you pay attention to. Don’t only pay attention to the negative emotions. Look for the positive ones too and comment on them. Why are they cheerful, happy, satisfied?</a:t>
            </a:r>
          </a:p>
          <a:p>
            <a:pPr marL="514350" indent="-514350">
              <a:buFont typeface="+mj-lt"/>
              <a:buAutoNum type="arabicPeriod"/>
            </a:pPr>
            <a:r>
              <a:rPr lang="en-US" altLang="en-US" dirty="0" err="1"/>
              <a:t>Recognising</a:t>
            </a:r>
            <a:r>
              <a:rPr lang="en-US" altLang="en-US" dirty="0"/>
              <a:t> the moment when the child is displaying an emotion as an opportunity for teaching and intimacy. Don’t be afraid of feelings. Name them and link them to an activity, situation or event.</a:t>
            </a:r>
          </a:p>
          <a:p>
            <a:pPr marL="514350" indent="-514350">
              <a:buFont typeface="+mj-lt"/>
              <a:buAutoNum type="arabicPeriod"/>
            </a:pPr>
            <a:r>
              <a:rPr lang="en-US" altLang="en-US" dirty="0"/>
              <a:t>Being able to listen empathically and validate the child’s feelings. Use the core conditions and let the child take the lead. Facilitate the conversation.</a:t>
            </a:r>
          </a:p>
          <a:p>
            <a:pPr marL="514350" indent="-514350">
              <a:buFont typeface="+mj-lt"/>
              <a:buAutoNum type="arabicPeriod"/>
            </a:pPr>
            <a:r>
              <a:rPr lang="en-US" altLang="en-US" dirty="0"/>
              <a:t>Helping the child to verbally label their emotions. Teach the names for feelings and expand their vocabulary for their feelings.</a:t>
            </a:r>
          </a:p>
          <a:p>
            <a:pPr marL="514350" indent="-514350">
              <a:buFont typeface="+mj-lt"/>
              <a:buAutoNum type="arabicPeriod"/>
            </a:pPr>
            <a:r>
              <a:rPr lang="en-US" altLang="en-US" dirty="0"/>
              <a:t>Helping the child solve the problem - respecting any imposed limits. Consider the developmental needs of the child. Be creative and solution focused.</a:t>
            </a:r>
          </a:p>
          <a:p>
            <a:pPr marL="0" indent="0">
              <a:buNone/>
            </a:pPr>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223718CA-6ACF-4551-87B3-54843A77990A}"/>
              </a:ext>
            </a:extLst>
          </p:cNvPr>
          <p:cNvSpPr>
            <a:spLocks noGrp="1" noChangeArrowheads="1"/>
          </p:cNvSpPr>
          <p:nvPr>
            <p:ph type="body" idx="1"/>
          </p:nvPr>
        </p:nvSpPr>
        <p:spPr>
          <a:xfrm>
            <a:off x="334537" y="1159727"/>
            <a:ext cx="11597268" cy="5606833"/>
          </a:xfrm>
          <a:ln/>
        </p:spPr>
        <p:txBody>
          <a:bodyPr>
            <a:noAutofit/>
          </a:bodyPr>
          <a:lstStyle/>
          <a:p>
            <a:r>
              <a:rPr lang="en-US" altLang="en-US" sz="2400" dirty="0"/>
              <a:t>values the child’s ‘negative’ emotional states as opportunities for intimacy and teaching.</a:t>
            </a:r>
          </a:p>
          <a:p>
            <a:r>
              <a:rPr lang="en-US" altLang="en-US" sz="2400" dirty="0"/>
              <a:t>can tolerate spending time with a sad, angry or fearful child.</a:t>
            </a:r>
          </a:p>
          <a:p>
            <a:r>
              <a:rPr lang="en-US" altLang="en-US" sz="2400" dirty="0"/>
              <a:t>doesn’t become impatient with emotions - doesn’t want to close it off too soon.</a:t>
            </a:r>
          </a:p>
          <a:p>
            <a:r>
              <a:rPr lang="en-US" altLang="en-US" sz="2400" dirty="0"/>
              <a:t>is aware of and values his/her own emotional states.</a:t>
            </a:r>
          </a:p>
          <a:p>
            <a:r>
              <a:rPr lang="en-US" altLang="en-US" sz="2400" dirty="0"/>
              <a:t>is sensitive to the child’s subtle emotional states and can pick up changes.</a:t>
            </a:r>
          </a:p>
          <a:p>
            <a:r>
              <a:rPr lang="en-US" altLang="en-US" sz="2400" dirty="0"/>
              <a:t>is calm inside and can ‘be with’ the emotion - not confused by emotional expression.</a:t>
            </a:r>
          </a:p>
          <a:p>
            <a:r>
              <a:rPr lang="en-US" altLang="en-US" sz="2400" dirty="0"/>
              <a:t>instinctively knows what needs to be done - is in tune with the child.</a:t>
            </a:r>
          </a:p>
          <a:p>
            <a:r>
              <a:rPr lang="en-US" altLang="en-US" sz="2400" dirty="0"/>
              <a:t>doesn’t poke fun at ‘negative’ emotions.</a:t>
            </a:r>
          </a:p>
          <a:p>
            <a:r>
              <a:rPr lang="en-US" altLang="en-US" sz="2400" dirty="0"/>
              <a:t>does not say how the child </a:t>
            </a:r>
            <a:r>
              <a:rPr lang="en-US" altLang="en-US" sz="2400" u="sng" dirty="0"/>
              <a:t>should</a:t>
            </a:r>
            <a:r>
              <a:rPr lang="en-US" altLang="en-US" sz="2400" dirty="0"/>
              <a:t> feel.</a:t>
            </a:r>
          </a:p>
          <a:p>
            <a:r>
              <a:rPr lang="en-US" altLang="en-US" sz="2400" dirty="0"/>
              <a:t>doesn’t feel he/she has to ‘fix’ the problem, but helps the child find their own solutions.</a:t>
            </a:r>
          </a:p>
          <a:p>
            <a:r>
              <a:rPr lang="en-US" altLang="en-US" sz="2400" dirty="0"/>
              <a:t>respects the child’s emotions as a source of information for them both, not something that gets in the way.</a:t>
            </a:r>
          </a:p>
        </p:txBody>
      </p:sp>
      <p:sp>
        <p:nvSpPr>
          <p:cNvPr id="41986" name="Rectangle 2">
            <a:extLst>
              <a:ext uri="{FF2B5EF4-FFF2-40B4-BE49-F238E27FC236}">
                <a16:creationId xmlns:a16="http://schemas.microsoft.com/office/drawing/2014/main" id="{434B4B1E-071E-4E3A-A80A-1FEE7F6DCF8F}"/>
              </a:ext>
            </a:extLst>
          </p:cNvPr>
          <p:cNvSpPr>
            <a:spLocks noGrp="1" noChangeArrowheads="1"/>
          </p:cNvSpPr>
          <p:nvPr>
            <p:ph type="title"/>
          </p:nvPr>
        </p:nvSpPr>
        <p:spPr>
          <a:xfrm>
            <a:off x="3310704" y="249787"/>
            <a:ext cx="5119618" cy="909940"/>
          </a:xfrm>
          <a:ln/>
        </p:spPr>
        <p:txBody>
          <a:bodyPr/>
          <a:lstStyle/>
          <a:p>
            <a:r>
              <a:rPr lang="en-US" altLang="en-US" b="1" dirty="0"/>
              <a:t>The Emotional Coach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9937" y="2204864"/>
            <a:ext cx="4932065" cy="3456384"/>
          </a:xfrm>
        </p:spPr>
        <p:txBody>
          <a:bodyPr>
            <a:noAutofit/>
          </a:bodyPr>
          <a:lstStyle/>
          <a:p>
            <a:pPr marL="443597" lvl="8" indent="-351705">
              <a:buFont typeface="Courier New" pitchFamily="49" charset="0"/>
              <a:buChar char="o"/>
              <a:defRPr/>
            </a:pPr>
            <a:r>
              <a:rPr lang="en-GB" sz="2400" dirty="0"/>
              <a:t>1 million, million brain cells</a:t>
            </a:r>
          </a:p>
          <a:p>
            <a:pPr marL="443597" lvl="8" indent="-351705">
              <a:buFont typeface="Courier New" pitchFamily="49" charset="0"/>
              <a:buChar char="o"/>
              <a:defRPr/>
            </a:pPr>
            <a:r>
              <a:rPr lang="en-GB" sz="2400" dirty="0"/>
              <a:t>50,000 connections can be made from each neuron </a:t>
            </a:r>
          </a:p>
          <a:p>
            <a:pPr marL="443597" lvl="8" indent="-351705">
              <a:buFont typeface="Courier New" pitchFamily="49" charset="0"/>
              <a:buChar char="o"/>
              <a:defRPr/>
            </a:pPr>
            <a:r>
              <a:rPr lang="en-GB" sz="2400" dirty="0"/>
              <a:t>Links (synapses)=learning</a:t>
            </a:r>
          </a:p>
          <a:p>
            <a:pPr marL="443597" lvl="8" indent="-351705">
              <a:buFont typeface="Courier New" pitchFamily="49" charset="0"/>
              <a:buChar char="o"/>
              <a:defRPr/>
            </a:pPr>
            <a:r>
              <a:rPr lang="en-GB" sz="2400" b="1" u="sng" dirty="0"/>
              <a:t>PLASTICITY</a:t>
            </a:r>
            <a:r>
              <a:rPr lang="en-GB" sz="2400" dirty="0"/>
              <a:t>: experience &amp; environment sculpt the brain  - especially in </a:t>
            </a:r>
            <a:r>
              <a:rPr lang="en-GB" sz="2400" b="1" dirty="0"/>
              <a:t>infancy</a:t>
            </a:r>
            <a:r>
              <a:rPr lang="en-GB" sz="2400" dirty="0"/>
              <a:t> &amp; </a:t>
            </a:r>
            <a:r>
              <a:rPr lang="en-GB" sz="2400" b="1" dirty="0"/>
              <a:t>adolescence</a:t>
            </a:r>
            <a:endParaRPr lang="en-GB" sz="2400" dirty="0"/>
          </a:p>
          <a:p>
            <a:pPr marL="443597" indent="-351705">
              <a:spcBef>
                <a:spcPts val="773"/>
              </a:spcBef>
              <a:buFont typeface="Arial" charset="0"/>
              <a:buChar char="•"/>
              <a:defRPr/>
            </a:pPr>
            <a:endParaRPr lang="en-GB" sz="2400" dirty="0"/>
          </a:p>
        </p:txBody>
      </p:sp>
      <p:sp>
        <p:nvSpPr>
          <p:cNvPr id="10243" name="Rectangle 2"/>
          <p:cNvSpPr txBox="1">
            <a:spLocks noChangeArrowheads="1"/>
          </p:cNvSpPr>
          <p:nvPr/>
        </p:nvSpPr>
        <p:spPr bwMode="auto">
          <a:xfrm>
            <a:off x="1631950" y="1844675"/>
            <a:ext cx="35639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50" tIns="45626" rIns="91250" bIns="45626" anchor="ctr"/>
          <a:lstStyle>
            <a:lvl1pPr eaLnBrk="0" hangingPunct="0">
              <a:defRPr>
                <a:solidFill>
                  <a:schemeClr val="tx1"/>
                </a:solidFill>
                <a:latin typeface="Calibri" pitchFamily="34" charset="0"/>
                <a:cs typeface="Arial" pitchFamily="34" charset="0"/>
              </a:defRPr>
            </a:lvl1pPr>
            <a:lvl2pPr marL="731838" indent="-284163" eaLnBrk="0" hangingPunct="0">
              <a:defRPr>
                <a:solidFill>
                  <a:schemeClr val="tx1"/>
                </a:solidFill>
                <a:latin typeface="Calibri" pitchFamily="34" charset="0"/>
                <a:cs typeface="Arial" pitchFamily="34" charset="0"/>
              </a:defRPr>
            </a:lvl2pPr>
            <a:lvl3pPr marL="1131888" indent="-227013" eaLnBrk="0" hangingPunct="0">
              <a:defRPr>
                <a:solidFill>
                  <a:schemeClr val="tx1"/>
                </a:solidFill>
                <a:latin typeface="Calibri" pitchFamily="34" charset="0"/>
                <a:cs typeface="Arial" pitchFamily="34" charset="0"/>
              </a:defRPr>
            </a:lvl3pPr>
            <a:lvl4pPr marL="1589088" indent="-227013" eaLnBrk="0" hangingPunct="0">
              <a:defRPr>
                <a:solidFill>
                  <a:schemeClr val="tx1"/>
                </a:solidFill>
                <a:latin typeface="Calibri" pitchFamily="34" charset="0"/>
                <a:cs typeface="Arial" pitchFamily="34" charset="0"/>
              </a:defRPr>
            </a:lvl4pPr>
            <a:lvl5pPr marL="2046288" indent="-227013" eaLnBrk="0" hangingPunct="0">
              <a:defRPr>
                <a:solidFill>
                  <a:schemeClr val="tx1"/>
                </a:solidFill>
                <a:latin typeface="Calibri" pitchFamily="34" charset="0"/>
                <a:cs typeface="Arial" pitchFamily="34" charset="0"/>
              </a:defRPr>
            </a:lvl5pPr>
            <a:lvl6pPr marL="2503488" indent="-227013" eaLnBrk="0" fontAlgn="base" hangingPunct="0">
              <a:spcBef>
                <a:spcPct val="0"/>
              </a:spcBef>
              <a:spcAft>
                <a:spcPct val="0"/>
              </a:spcAft>
              <a:defRPr>
                <a:solidFill>
                  <a:schemeClr val="tx1"/>
                </a:solidFill>
                <a:latin typeface="Calibri" pitchFamily="34" charset="0"/>
                <a:cs typeface="Arial" pitchFamily="34" charset="0"/>
              </a:defRPr>
            </a:lvl6pPr>
            <a:lvl7pPr marL="2960688" indent="-227013" eaLnBrk="0" fontAlgn="base" hangingPunct="0">
              <a:spcBef>
                <a:spcPct val="0"/>
              </a:spcBef>
              <a:spcAft>
                <a:spcPct val="0"/>
              </a:spcAft>
              <a:defRPr>
                <a:solidFill>
                  <a:schemeClr val="tx1"/>
                </a:solidFill>
                <a:latin typeface="Calibri" pitchFamily="34" charset="0"/>
                <a:cs typeface="Arial" pitchFamily="34" charset="0"/>
              </a:defRPr>
            </a:lvl7pPr>
            <a:lvl8pPr marL="3417888" indent="-227013" eaLnBrk="0" fontAlgn="base" hangingPunct="0">
              <a:spcBef>
                <a:spcPct val="0"/>
              </a:spcBef>
              <a:spcAft>
                <a:spcPct val="0"/>
              </a:spcAft>
              <a:defRPr>
                <a:solidFill>
                  <a:schemeClr val="tx1"/>
                </a:solidFill>
                <a:latin typeface="Calibri" pitchFamily="34" charset="0"/>
                <a:cs typeface="Arial" pitchFamily="34" charset="0"/>
              </a:defRPr>
            </a:lvl8pPr>
            <a:lvl9pPr marL="3875088" indent="-227013"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spcBef>
                <a:spcPct val="0"/>
              </a:spcBef>
              <a:spcAft>
                <a:spcPct val="0"/>
              </a:spcAft>
            </a:pPr>
            <a:r>
              <a:rPr lang="en-GB" altLang="en-US" sz="2800" b="1" dirty="0">
                <a:solidFill>
                  <a:srgbClr val="000000"/>
                </a:solidFill>
                <a:latin typeface="Optima"/>
                <a:sym typeface="Gill Sans"/>
              </a:rPr>
              <a:t>A neuron with axon </a:t>
            </a:r>
            <a:br>
              <a:rPr lang="en-GB" altLang="en-US" sz="2800" b="1" dirty="0">
                <a:solidFill>
                  <a:srgbClr val="000000"/>
                </a:solidFill>
                <a:latin typeface="Optima"/>
                <a:sym typeface="Gill Sans"/>
              </a:rPr>
            </a:br>
            <a:r>
              <a:rPr lang="en-GB" altLang="en-US" sz="2800" b="1" dirty="0">
                <a:solidFill>
                  <a:srgbClr val="000000"/>
                </a:solidFill>
                <a:latin typeface="Optima"/>
                <a:sym typeface="Gill Sans"/>
              </a:rPr>
              <a:t>and dendrites</a:t>
            </a:r>
          </a:p>
        </p:txBody>
      </p:sp>
      <p:pic>
        <p:nvPicPr>
          <p:cNvPr id="10244" name="Picture 3" descr="A Brain Cell 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951" y="3213100"/>
            <a:ext cx="35337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6" name="Group 1"/>
          <p:cNvGrpSpPr>
            <a:grpSpLocks/>
          </p:cNvGrpSpPr>
          <p:nvPr/>
        </p:nvGrpSpPr>
        <p:grpSpPr bwMode="auto">
          <a:xfrm>
            <a:off x="1524000" y="133352"/>
            <a:ext cx="9144000" cy="708025"/>
            <a:chOff x="-570" y="168414"/>
            <a:chExt cx="9144000" cy="707886"/>
          </a:xfrm>
        </p:grpSpPr>
        <p:sp>
          <p:nvSpPr>
            <p:cNvPr id="10247" name="Text Box 10"/>
            <p:cNvSpPr txBox="1">
              <a:spLocks noChangeArrowheads="1"/>
            </p:cNvSpPr>
            <p:nvPr/>
          </p:nvSpPr>
          <p:spPr bwMode="auto">
            <a:xfrm>
              <a:off x="-570" y="168414"/>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fontAlgn="base" hangingPunct="1">
                <a:spcBef>
                  <a:spcPct val="0"/>
                </a:spcBef>
                <a:spcAft>
                  <a:spcPct val="0"/>
                </a:spcAft>
              </a:pPr>
              <a:r>
                <a:rPr lang="en-GB" altLang="en-US" sz="4000" b="1" dirty="0">
                  <a:solidFill>
                    <a:srgbClr val="492F92"/>
                  </a:solidFill>
                </a:rPr>
                <a:t>The Amazing Brain</a:t>
              </a:r>
            </a:p>
          </p:txBody>
        </p:sp>
        <p:cxnSp>
          <p:nvCxnSpPr>
            <p:cNvPr id="11" name="Straight Connector 10"/>
            <p:cNvCxnSpPr/>
            <p:nvPr/>
          </p:nvCxnSpPr>
          <p:spPr bwMode="auto">
            <a:xfrm>
              <a:off x="612000" y="876300"/>
              <a:ext cx="7920000" cy="0"/>
            </a:xfrm>
            <a:prstGeom prst="line">
              <a:avLst/>
            </a:prstGeom>
            <a:ln w="50800" cap="rnd">
              <a:gradFill flip="none" rotWithShape="1">
                <a:gsLst>
                  <a:gs pos="0">
                    <a:srgbClr val="492F92"/>
                  </a:gs>
                  <a:gs pos="50000">
                    <a:schemeClr val="bg1"/>
                  </a:gs>
                  <a:gs pos="100000">
                    <a:srgbClr val="007C4D"/>
                  </a:gs>
                </a:gsLst>
                <a:lin ang="0" scaled="1"/>
                <a:tileRect/>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4597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260648"/>
            <a:ext cx="8822964" cy="864096"/>
          </a:xfrm>
        </p:spPr>
        <p:txBody>
          <a:bodyPr>
            <a:normAutofit/>
          </a:bodyPr>
          <a:lstStyle/>
          <a:p>
            <a:r>
              <a:rPr lang="en-GB" sz="3200" b="1" dirty="0">
                <a:solidFill>
                  <a:srgbClr val="0070C0"/>
                </a:solidFill>
              </a:rPr>
              <a:t>Brain science and the stress response made simple</a:t>
            </a:r>
          </a:p>
        </p:txBody>
      </p:sp>
      <p:sp>
        <p:nvSpPr>
          <p:cNvPr id="5" name="TextBox 4"/>
          <p:cNvSpPr txBox="1"/>
          <p:nvPr/>
        </p:nvSpPr>
        <p:spPr>
          <a:xfrm>
            <a:off x="3913832" y="1385273"/>
            <a:ext cx="6612644" cy="461665"/>
          </a:xfrm>
          <a:prstGeom prst="rect">
            <a:avLst/>
          </a:prstGeom>
          <a:noFill/>
        </p:spPr>
        <p:txBody>
          <a:bodyPr wrap="none" rtlCol="0">
            <a:spAutoFit/>
          </a:bodyPr>
          <a:lstStyle/>
          <a:p>
            <a:r>
              <a:rPr lang="en-GB" sz="2400" b="1" u="sng" dirty="0" err="1"/>
              <a:t>Cortext</a:t>
            </a:r>
            <a:r>
              <a:rPr lang="en-GB" sz="2400" dirty="0"/>
              <a:t> – thinking, planning, inhibiting and learning</a:t>
            </a:r>
          </a:p>
        </p:txBody>
      </p:sp>
      <p:sp>
        <p:nvSpPr>
          <p:cNvPr id="6" name="TextBox 5"/>
          <p:cNvSpPr txBox="1"/>
          <p:nvPr/>
        </p:nvSpPr>
        <p:spPr>
          <a:xfrm>
            <a:off x="7855170" y="2869901"/>
            <a:ext cx="2069797" cy="1569660"/>
          </a:xfrm>
          <a:prstGeom prst="rect">
            <a:avLst/>
          </a:prstGeom>
          <a:noFill/>
        </p:spPr>
        <p:txBody>
          <a:bodyPr wrap="none" rtlCol="0">
            <a:spAutoFit/>
          </a:bodyPr>
          <a:lstStyle/>
          <a:p>
            <a:r>
              <a:rPr lang="en-GB" sz="2400" b="1" u="sng" dirty="0"/>
              <a:t>Limbic System</a:t>
            </a:r>
          </a:p>
          <a:p>
            <a:r>
              <a:rPr lang="en-GB" sz="2400" dirty="0"/>
              <a:t>Attachment, </a:t>
            </a:r>
          </a:p>
          <a:p>
            <a:r>
              <a:rPr lang="en-GB" sz="2400" dirty="0"/>
              <a:t>emotional and </a:t>
            </a:r>
          </a:p>
          <a:p>
            <a:r>
              <a:rPr lang="en-GB" sz="2400" dirty="0"/>
              <a:t>behaviour</a:t>
            </a:r>
          </a:p>
        </p:txBody>
      </p:sp>
      <p:sp>
        <p:nvSpPr>
          <p:cNvPr id="7" name="TextBox 6"/>
          <p:cNvSpPr txBox="1"/>
          <p:nvPr/>
        </p:nvSpPr>
        <p:spPr>
          <a:xfrm>
            <a:off x="7310851" y="5288219"/>
            <a:ext cx="3281732" cy="830997"/>
          </a:xfrm>
          <a:prstGeom prst="rect">
            <a:avLst/>
          </a:prstGeom>
          <a:noFill/>
        </p:spPr>
        <p:txBody>
          <a:bodyPr wrap="none" rtlCol="0">
            <a:spAutoFit/>
          </a:bodyPr>
          <a:lstStyle/>
          <a:p>
            <a:r>
              <a:rPr lang="en-GB" sz="2400" b="1" u="sng" dirty="0"/>
              <a:t>Primitive Brain</a:t>
            </a:r>
          </a:p>
          <a:p>
            <a:r>
              <a:rPr lang="en-GB" sz="2400" dirty="0"/>
              <a:t>Motor and sensory input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9656" y="2204864"/>
            <a:ext cx="3886200"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Straight Arrow Connector 8"/>
          <p:cNvCxnSpPr/>
          <p:nvPr/>
        </p:nvCxnSpPr>
        <p:spPr>
          <a:xfrm>
            <a:off x="4511824" y="1963415"/>
            <a:ext cx="0" cy="9064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flipH="1">
            <a:off x="5334889" y="3661989"/>
            <a:ext cx="252028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flipH="1" flipV="1">
            <a:off x="5246713" y="4629744"/>
            <a:ext cx="2520280" cy="63297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8731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http://www.alchemyformanagers.co.uk/index.php?target=content&amp;path=topics/Emotional%20Intelligence/images/Emotional-Intelligence-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1700214"/>
            <a:ext cx="8426450"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4"/>
          <p:cNvSpPr txBox="1">
            <a:spLocks noChangeArrowheads="1"/>
          </p:cNvSpPr>
          <p:nvPr/>
        </p:nvSpPr>
        <p:spPr bwMode="auto">
          <a:xfrm>
            <a:off x="1703389" y="5895976"/>
            <a:ext cx="399573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8" tIns="45694" rIns="91388" bIns="45694">
            <a:spAutoFit/>
          </a:bodyPr>
          <a:lstStyle>
            <a:lvl1pPr defTabSz="1298575" eaLnBrk="0" hangingPunct="0">
              <a:defRPr>
                <a:solidFill>
                  <a:schemeClr val="tx1"/>
                </a:solidFill>
                <a:latin typeface="Calibri" pitchFamily="34" charset="0"/>
                <a:cs typeface="Arial" pitchFamily="34" charset="0"/>
              </a:defRPr>
            </a:lvl1pPr>
            <a:lvl2pPr marL="1055688" indent="-404813" defTabSz="1298575" eaLnBrk="0" hangingPunct="0">
              <a:defRPr>
                <a:solidFill>
                  <a:schemeClr val="tx1"/>
                </a:solidFill>
                <a:latin typeface="Calibri" pitchFamily="34" charset="0"/>
                <a:cs typeface="Arial" pitchFamily="34" charset="0"/>
              </a:defRPr>
            </a:lvl2pPr>
            <a:lvl3pPr marL="1624013" indent="-323850" defTabSz="1298575" eaLnBrk="0" hangingPunct="0">
              <a:defRPr>
                <a:solidFill>
                  <a:schemeClr val="tx1"/>
                </a:solidFill>
                <a:latin typeface="Calibri" pitchFamily="34" charset="0"/>
                <a:cs typeface="Arial" pitchFamily="34" charset="0"/>
              </a:defRPr>
            </a:lvl3pPr>
            <a:lvl4pPr marL="2273300" indent="-323850" defTabSz="1298575" eaLnBrk="0" hangingPunct="0">
              <a:defRPr>
                <a:solidFill>
                  <a:schemeClr val="tx1"/>
                </a:solidFill>
                <a:latin typeface="Calibri" pitchFamily="34" charset="0"/>
                <a:cs typeface="Arial" pitchFamily="34" charset="0"/>
              </a:defRPr>
            </a:lvl4pPr>
            <a:lvl5pPr marL="2924175" indent="-323850" defTabSz="1298575" eaLnBrk="0" hangingPunct="0">
              <a:defRPr>
                <a:solidFill>
                  <a:schemeClr val="tx1"/>
                </a:solidFill>
                <a:latin typeface="Calibri" pitchFamily="34" charset="0"/>
                <a:cs typeface="Arial" pitchFamily="34" charset="0"/>
              </a:defRPr>
            </a:lvl5pPr>
            <a:lvl6pPr marL="3381375" indent="-323850" defTabSz="1298575" eaLnBrk="0" fontAlgn="base" hangingPunct="0">
              <a:spcBef>
                <a:spcPct val="0"/>
              </a:spcBef>
              <a:spcAft>
                <a:spcPct val="0"/>
              </a:spcAft>
              <a:defRPr>
                <a:solidFill>
                  <a:schemeClr val="tx1"/>
                </a:solidFill>
                <a:latin typeface="Calibri" pitchFamily="34" charset="0"/>
                <a:cs typeface="Arial" pitchFamily="34" charset="0"/>
              </a:defRPr>
            </a:lvl6pPr>
            <a:lvl7pPr marL="3838575" indent="-323850" defTabSz="1298575" eaLnBrk="0" fontAlgn="base" hangingPunct="0">
              <a:spcBef>
                <a:spcPct val="0"/>
              </a:spcBef>
              <a:spcAft>
                <a:spcPct val="0"/>
              </a:spcAft>
              <a:defRPr>
                <a:solidFill>
                  <a:schemeClr val="tx1"/>
                </a:solidFill>
                <a:latin typeface="Calibri" pitchFamily="34" charset="0"/>
                <a:cs typeface="Arial" pitchFamily="34" charset="0"/>
              </a:defRPr>
            </a:lvl7pPr>
            <a:lvl8pPr marL="4295775" indent="-323850" defTabSz="1298575" eaLnBrk="0" fontAlgn="base" hangingPunct="0">
              <a:spcBef>
                <a:spcPct val="0"/>
              </a:spcBef>
              <a:spcAft>
                <a:spcPct val="0"/>
              </a:spcAft>
              <a:defRPr>
                <a:solidFill>
                  <a:schemeClr val="tx1"/>
                </a:solidFill>
                <a:latin typeface="Calibri" pitchFamily="34" charset="0"/>
                <a:cs typeface="Arial" pitchFamily="34" charset="0"/>
              </a:defRPr>
            </a:lvl8pPr>
            <a:lvl9pPr marL="4752975" indent="-323850" defTabSz="129857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GB" altLang="en-US" dirty="0">
                <a:solidFill>
                  <a:srgbClr val="000000"/>
                </a:solidFill>
              </a:rPr>
              <a:t>FIGHT OR FLIGHT RESPONSE</a:t>
            </a:r>
          </a:p>
          <a:p>
            <a:pPr eaLnBrk="1" hangingPunct="1"/>
            <a:r>
              <a:rPr lang="en-GB" altLang="en-US" dirty="0">
                <a:solidFill>
                  <a:srgbClr val="000000"/>
                </a:solidFill>
              </a:rPr>
              <a:t>Heart rate and blood pressure increase. </a:t>
            </a:r>
            <a:br>
              <a:rPr lang="en-GB" altLang="en-US" dirty="0">
                <a:solidFill>
                  <a:srgbClr val="000000"/>
                </a:solidFill>
              </a:rPr>
            </a:br>
            <a:r>
              <a:rPr lang="en-GB" altLang="en-US" dirty="0">
                <a:solidFill>
                  <a:srgbClr val="000000"/>
                </a:solidFill>
              </a:rPr>
              <a:t>Large muscles prepare for action</a:t>
            </a:r>
          </a:p>
        </p:txBody>
      </p:sp>
      <p:sp>
        <p:nvSpPr>
          <p:cNvPr id="21509" name="Text Box 10"/>
          <p:cNvSpPr txBox="1">
            <a:spLocks noChangeArrowheads="1"/>
          </p:cNvSpPr>
          <p:nvPr/>
        </p:nvSpPr>
        <p:spPr bwMode="auto">
          <a:xfrm>
            <a:off x="1631950" y="981076"/>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GB" altLang="en-US" sz="3600" b="1" dirty="0">
                <a:solidFill>
                  <a:srgbClr val="492F92"/>
                </a:solidFill>
              </a:rPr>
              <a:t>The Brain and Behaviour: anatomy of a hijack</a:t>
            </a:r>
          </a:p>
        </p:txBody>
      </p:sp>
      <p:cxnSp>
        <p:nvCxnSpPr>
          <p:cNvPr id="9" name="Straight Connector 8"/>
          <p:cNvCxnSpPr/>
          <p:nvPr/>
        </p:nvCxnSpPr>
        <p:spPr bwMode="auto">
          <a:xfrm>
            <a:off x="2063264" y="1621631"/>
            <a:ext cx="8280480" cy="0"/>
          </a:xfrm>
          <a:prstGeom prst="line">
            <a:avLst/>
          </a:prstGeom>
          <a:ln w="50800" cap="rnd">
            <a:gradFill flip="none" rotWithShape="1">
              <a:gsLst>
                <a:gs pos="0">
                  <a:srgbClr val="492F92"/>
                </a:gs>
                <a:gs pos="50000">
                  <a:schemeClr val="bg1"/>
                </a:gs>
                <a:gs pos="100000">
                  <a:srgbClr val="007C4D"/>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7008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This is NOT a choice!</a:t>
            </a:r>
          </a:p>
        </p:txBody>
      </p:sp>
      <p:grpSp>
        <p:nvGrpSpPr>
          <p:cNvPr id="11" name="Group 10"/>
          <p:cNvGrpSpPr/>
          <p:nvPr/>
        </p:nvGrpSpPr>
        <p:grpSpPr>
          <a:xfrm>
            <a:off x="4717560" y="4953662"/>
            <a:ext cx="3240360" cy="1200329"/>
            <a:chOff x="4283968" y="4155651"/>
            <a:chExt cx="3240360" cy="1200329"/>
          </a:xfrm>
        </p:grpSpPr>
        <p:sp>
          <p:nvSpPr>
            <p:cNvPr id="4" name="TextBox 3"/>
            <p:cNvSpPr txBox="1"/>
            <p:nvPr/>
          </p:nvSpPr>
          <p:spPr>
            <a:xfrm>
              <a:off x="4644008" y="4155651"/>
              <a:ext cx="2880320" cy="1200329"/>
            </a:xfrm>
            <a:prstGeom prst="rect">
              <a:avLst/>
            </a:prstGeom>
            <a:solidFill>
              <a:schemeClr val="accent3">
                <a:lumMod val="60000"/>
                <a:lumOff val="40000"/>
              </a:schemeClr>
            </a:solidFill>
            <a:ln>
              <a:solidFill>
                <a:srgbClr val="FF0000"/>
              </a:solidFill>
            </a:ln>
          </p:spPr>
          <p:txBody>
            <a:bodyPr wrap="square" rtlCol="0">
              <a:spAutoFit/>
            </a:bodyPr>
            <a:lstStyle/>
            <a:p>
              <a:r>
                <a:rPr lang="en-GB" b="1" dirty="0"/>
                <a:t>Fast emotional reaction</a:t>
              </a:r>
            </a:p>
            <a:p>
              <a:r>
                <a:rPr lang="en-GB" dirty="0"/>
                <a:t>What’s going on?</a:t>
              </a:r>
            </a:p>
            <a:p>
              <a:r>
                <a:rPr lang="en-GB" dirty="0"/>
                <a:t>What does it mean for me – </a:t>
              </a:r>
            </a:p>
            <a:p>
              <a:r>
                <a:rPr lang="en-GB" dirty="0"/>
                <a:t>Fear? Anger? Happy? Bored?</a:t>
              </a:r>
            </a:p>
          </p:txBody>
        </p:sp>
        <p:sp>
          <p:nvSpPr>
            <p:cNvPr id="8" name="TextBox 7"/>
            <p:cNvSpPr txBox="1"/>
            <p:nvPr/>
          </p:nvSpPr>
          <p:spPr>
            <a:xfrm>
              <a:off x="4283968" y="4524982"/>
              <a:ext cx="360040" cy="461665"/>
            </a:xfrm>
            <a:prstGeom prst="rect">
              <a:avLst/>
            </a:prstGeom>
            <a:noFill/>
          </p:spPr>
          <p:txBody>
            <a:bodyPr wrap="square" rtlCol="0">
              <a:spAutoFit/>
            </a:bodyPr>
            <a:lstStyle/>
            <a:p>
              <a:r>
                <a:rPr lang="en-GB" sz="2400" b="1" dirty="0"/>
                <a:t>1</a:t>
              </a:r>
            </a:p>
          </p:txBody>
        </p:sp>
      </p:grpSp>
      <p:grpSp>
        <p:nvGrpSpPr>
          <p:cNvPr id="13" name="Group 12"/>
          <p:cNvGrpSpPr/>
          <p:nvPr/>
        </p:nvGrpSpPr>
        <p:grpSpPr>
          <a:xfrm>
            <a:off x="1703512" y="1844824"/>
            <a:ext cx="3384376" cy="1477328"/>
            <a:chOff x="179512" y="1844824"/>
            <a:chExt cx="3384376" cy="1477328"/>
          </a:xfrm>
        </p:grpSpPr>
        <p:sp>
          <p:nvSpPr>
            <p:cNvPr id="5" name="TextBox 4"/>
            <p:cNvSpPr txBox="1"/>
            <p:nvPr/>
          </p:nvSpPr>
          <p:spPr>
            <a:xfrm>
              <a:off x="683568" y="1844824"/>
              <a:ext cx="2880320" cy="1477328"/>
            </a:xfrm>
            <a:prstGeom prst="rect">
              <a:avLst/>
            </a:prstGeom>
            <a:solidFill>
              <a:srgbClr val="FF7C80"/>
            </a:solidFill>
            <a:ln>
              <a:solidFill>
                <a:srgbClr val="00B050"/>
              </a:solidFill>
            </a:ln>
          </p:spPr>
          <p:txBody>
            <a:bodyPr wrap="square" rtlCol="0">
              <a:spAutoFit/>
            </a:bodyPr>
            <a:lstStyle/>
            <a:p>
              <a:r>
                <a:rPr lang="en-GB" b="1" dirty="0"/>
                <a:t>Slower detailed appraisal</a:t>
              </a:r>
            </a:p>
            <a:p>
              <a:r>
                <a:rPr lang="en-GB" dirty="0"/>
                <a:t>How big a deal is this?</a:t>
              </a:r>
            </a:p>
            <a:p>
              <a:r>
                <a:rPr lang="en-GB" dirty="0"/>
                <a:t>Let’s calm down</a:t>
              </a:r>
            </a:p>
            <a:p>
              <a:r>
                <a:rPr lang="en-GB" dirty="0"/>
                <a:t>And think what to do to solve it</a:t>
              </a:r>
            </a:p>
          </p:txBody>
        </p:sp>
        <p:sp>
          <p:nvSpPr>
            <p:cNvPr id="9" name="TextBox 8"/>
            <p:cNvSpPr txBox="1"/>
            <p:nvPr/>
          </p:nvSpPr>
          <p:spPr>
            <a:xfrm>
              <a:off x="179512" y="1854115"/>
              <a:ext cx="360040" cy="461665"/>
            </a:xfrm>
            <a:prstGeom prst="rect">
              <a:avLst/>
            </a:prstGeom>
            <a:noFill/>
          </p:spPr>
          <p:txBody>
            <a:bodyPr wrap="square" rtlCol="0">
              <a:spAutoFit/>
            </a:bodyPr>
            <a:lstStyle/>
            <a:p>
              <a:r>
                <a:rPr lang="en-GB" sz="2400" b="1" dirty="0"/>
                <a:t>2</a:t>
              </a:r>
            </a:p>
          </p:txBody>
        </p:sp>
      </p:grpSp>
      <p:grpSp>
        <p:nvGrpSpPr>
          <p:cNvPr id="12" name="Group 11"/>
          <p:cNvGrpSpPr/>
          <p:nvPr/>
        </p:nvGrpSpPr>
        <p:grpSpPr>
          <a:xfrm>
            <a:off x="6312024" y="1484785"/>
            <a:ext cx="3240360" cy="1200329"/>
            <a:chOff x="4788024" y="1484784"/>
            <a:chExt cx="3240360" cy="1200329"/>
          </a:xfrm>
        </p:grpSpPr>
        <p:sp>
          <p:nvSpPr>
            <p:cNvPr id="7" name="TextBox 6"/>
            <p:cNvSpPr txBox="1"/>
            <p:nvPr/>
          </p:nvSpPr>
          <p:spPr>
            <a:xfrm>
              <a:off x="5148064" y="1484784"/>
              <a:ext cx="2880320" cy="1200329"/>
            </a:xfrm>
            <a:prstGeom prst="rect">
              <a:avLst/>
            </a:prstGeom>
            <a:solidFill>
              <a:schemeClr val="tx2">
                <a:lumMod val="20000"/>
                <a:lumOff val="80000"/>
              </a:schemeClr>
            </a:solidFill>
            <a:ln>
              <a:solidFill>
                <a:srgbClr val="00B050"/>
              </a:solidFill>
            </a:ln>
          </p:spPr>
          <p:txBody>
            <a:bodyPr wrap="square" rtlCol="0">
              <a:spAutoFit/>
            </a:bodyPr>
            <a:lstStyle/>
            <a:p>
              <a:r>
                <a:rPr lang="en-GB" b="1" dirty="0"/>
                <a:t>Knowing what to do</a:t>
              </a:r>
            </a:p>
            <a:p>
              <a:r>
                <a:rPr lang="en-GB" dirty="0"/>
                <a:t>Menu of strategies</a:t>
              </a:r>
            </a:p>
            <a:p>
              <a:r>
                <a:rPr lang="en-GB" dirty="0"/>
                <a:t>Selecting what’s needed</a:t>
              </a:r>
            </a:p>
            <a:p>
              <a:r>
                <a:rPr lang="en-GB" dirty="0"/>
                <a:t>Putting it into practice</a:t>
              </a:r>
            </a:p>
          </p:txBody>
        </p:sp>
        <p:sp>
          <p:nvSpPr>
            <p:cNvPr id="10" name="TextBox 9"/>
            <p:cNvSpPr txBox="1"/>
            <p:nvPr/>
          </p:nvSpPr>
          <p:spPr>
            <a:xfrm>
              <a:off x="4788024" y="1844824"/>
              <a:ext cx="360040" cy="461665"/>
            </a:xfrm>
            <a:prstGeom prst="rect">
              <a:avLst/>
            </a:prstGeom>
            <a:noFill/>
          </p:spPr>
          <p:txBody>
            <a:bodyPr wrap="square" rtlCol="0">
              <a:spAutoFit/>
            </a:bodyPr>
            <a:lstStyle/>
            <a:p>
              <a:r>
                <a:rPr lang="en-GB" sz="2400" b="1" dirty="0"/>
                <a:t>3</a:t>
              </a:r>
            </a:p>
          </p:txBody>
        </p:sp>
      </p:grpSp>
      <p:cxnSp>
        <p:nvCxnSpPr>
          <p:cNvPr id="16" name="Straight Arrow Connector 15"/>
          <p:cNvCxnSpPr/>
          <p:nvPr/>
        </p:nvCxnSpPr>
        <p:spPr>
          <a:xfrm flipV="1">
            <a:off x="5321914" y="2152212"/>
            <a:ext cx="990110" cy="532902"/>
          </a:xfrm>
          <a:prstGeom prst="straightConnector1">
            <a:avLst/>
          </a:prstGeom>
          <a:ln w="381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flipH="1" flipV="1">
            <a:off x="3555529" y="3935259"/>
            <a:ext cx="992988" cy="114841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V="1">
            <a:off x="6694536" y="3086732"/>
            <a:ext cx="495055" cy="129614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7016337" y="3171316"/>
            <a:ext cx="495055" cy="129614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4293379" y="2919597"/>
            <a:ext cx="2268252" cy="20496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p:cNvSpPr txBox="1"/>
          <p:nvPr/>
        </p:nvSpPr>
        <p:spPr>
          <a:xfrm>
            <a:off x="4582966" y="3550876"/>
            <a:ext cx="1944216" cy="800219"/>
          </a:xfrm>
          <a:prstGeom prst="rect">
            <a:avLst/>
          </a:prstGeom>
          <a:noFill/>
        </p:spPr>
        <p:txBody>
          <a:bodyPr wrap="square" rtlCol="0">
            <a:spAutoFit/>
          </a:bodyPr>
          <a:lstStyle/>
          <a:p>
            <a:r>
              <a:rPr lang="en-GB" sz="2800" b="1" dirty="0"/>
              <a:t>Emergency!</a:t>
            </a:r>
            <a:r>
              <a:rPr lang="en-GB" dirty="0"/>
              <a:t> – no time to think!</a:t>
            </a:r>
          </a:p>
        </p:txBody>
      </p:sp>
      <p:sp>
        <p:nvSpPr>
          <p:cNvPr id="25" name="TextBox 24"/>
          <p:cNvSpPr txBox="1"/>
          <p:nvPr/>
        </p:nvSpPr>
        <p:spPr>
          <a:xfrm>
            <a:off x="8328248" y="3212977"/>
            <a:ext cx="1728192" cy="646331"/>
          </a:xfrm>
          <a:prstGeom prst="rect">
            <a:avLst/>
          </a:prstGeom>
          <a:noFill/>
        </p:spPr>
        <p:txBody>
          <a:bodyPr wrap="square" rtlCol="0">
            <a:spAutoFit/>
          </a:bodyPr>
          <a:lstStyle/>
          <a:p>
            <a:r>
              <a:rPr lang="en-GB" dirty="0"/>
              <a:t>Strong reaction = strong feelings</a:t>
            </a:r>
          </a:p>
        </p:txBody>
      </p:sp>
    </p:spTree>
    <p:extLst>
      <p:ext uri="{BB962C8B-B14F-4D97-AF65-F5344CB8AC3E}">
        <p14:creationId xmlns:p14="http://schemas.microsoft.com/office/powerpoint/2010/main" val="3806204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this means …</a:t>
            </a:r>
          </a:p>
        </p:txBody>
      </p:sp>
      <p:sp>
        <p:nvSpPr>
          <p:cNvPr id="3" name="Content Placeholder 2"/>
          <p:cNvSpPr>
            <a:spLocks noGrp="1"/>
          </p:cNvSpPr>
          <p:nvPr>
            <p:ph idx="1"/>
          </p:nvPr>
        </p:nvSpPr>
        <p:spPr/>
        <p:txBody>
          <a:bodyPr>
            <a:normAutofit/>
          </a:bodyPr>
          <a:lstStyle/>
          <a:p>
            <a:pPr marL="0" indent="0">
              <a:buNone/>
            </a:pPr>
            <a:r>
              <a:rPr lang="en-GB" dirty="0"/>
              <a:t>When we see inappropriate behaviour:</a:t>
            </a:r>
          </a:p>
          <a:p>
            <a:r>
              <a:rPr lang="en-GB" dirty="0"/>
              <a:t>It is often an attempt to deal with a situation the brain has judged to be dangerous in some way and has selected actions that match that judgement.</a:t>
            </a:r>
          </a:p>
          <a:p>
            <a:r>
              <a:rPr lang="en-GB" dirty="0"/>
              <a:t>We need to respond to the brain where it is:</a:t>
            </a:r>
          </a:p>
          <a:p>
            <a:pPr lvl="1"/>
            <a:r>
              <a:rPr lang="en-GB" dirty="0"/>
              <a:t>Be with the child</a:t>
            </a:r>
          </a:p>
          <a:p>
            <a:pPr lvl="1"/>
            <a:r>
              <a:rPr lang="en-GB" dirty="0"/>
              <a:t>‘Listen’ to what lies behind the behaviour/language</a:t>
            </a:r>
          </a:p>
          <a:p>
            <a:pPr lvl="1"/>
            <a:r>
              <a:rPr lang="en-GB" dirty="0"/>
              <a:t>Do the emotional regulation for the young person</a:t>
            </a:r>
          </a:p>
          <a:p>
            <a:pPr lvl="1"/>
            <a:r>
              <a:rPr lang="en-GB" dirty="0"/>
              <a:t>Keep language to an absolute minimum</a:t>
            </a:r>
          </a:p>
          <a:p>
            <a:pPr lvl="1"/>
            <a:r>
              <a:rPr lang="en-GB" dirty="0"/>
              <a:t>Help them come back to thinking and choosing (this may take some time)</a:t>
            </a:r>
          </a:p>
        </p:txBody>
      </p:sp>
    </p:spTree>
    <p:extLst>
      <p:ext uri="{BB962C8B-B14F-4D97-AF65-F5344CB8AC3E}">
        <p14:creationId xmlns:p14="http://schemas.microsoft.com/office/powerpoint/2010/main" val="251697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Trauma-aware</a:t>
            </a:r>
          </a:p>
        </p:txBody>
      </p:sp>
      <p:sp>
        <p:nvSpPr>
          <p:cNvPr id="3" name="Content Placeholder 2"/>
          <p:cNvSpPr>
            <a:spLocks noGrp="1"/>
          </p:cNvSpPr>
          <p:nvPr>
            <p:ph idx="1"/>
          </p:nvPr>
        </p:nvSpPr>
        <p:spPr/>
        <p:txBody>
          <a:bodyPr/>
          <a:lstStyle/>
          <a:p>
            <a:r>
              <a:rPr lang="en-GB" dirty="0"/>
              <a:t>This can happen to all of us</a:t>
            </a:r>
          </a:p>
          <a:p>
            <a:r>
              <a:rPr lang="en-GB" dirty="0"/>
              <a:t>Children who have experienced trauma are more likely to be triggered into</a:t>
            </a:r>
          </a:p>
          <a:p>
            <a:pPr lvl="1"/>
            <a:r>
              <a:rPr lang="en-GB" dirty="0"/>
              <a:t>stronger feelings</a:t>
            </a:r>
          </a:p>
          <a:p>
            <a:pPr lvl="1"/>
            <a:r>
              <a:rPr lang="en-GB" dirty="0"/>
              <a:t>stronger reactions</a:t>
            </a:r>
          </a:p>
          <a:p>
            <a:pPr lvl="1"/>
            <a:r>
              <a:rPr lang="en-GB" dirty="0"/>
              <a:t>It might really feel like “life and death”</a:t>
            </a:r>
          </a:p>
          <a:p>
            <a:r>
              <a:rPr lang="en-GB" dirty="0"/>
              <a:t>We need to learn the triggers</a:t>
            </a:r>
          </a:p>
          <a:p>
            <a:pPr lvl="1"/>
            <a:r>
              <a:rPr lang="en-GB" dirty="0"/>
              <a:t>And adjust so they can succeed</a:t>
            </a:r>
          </a:p>
        </p:txBody>
      </p:sp>
    </p:spTree>
    <p:extLst>
      <p:ext uri="{BB962C8B-B14F-4D97-AF65-F5344CB8AC3E}">
        <p14:creationId xmlns:p14="http://schemas.microsoft.com/office/powerpoint/2010/main" val="4090659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Stress and trauma</a:t>
            </a:r>
          </a:p>
        </p:txBody>
      </p:sp>
      <p:graphicFrame>
        <p:nvGraphicFramePr>
          <p:cNvPr id="7" name="Content Placeholder 6"/>
          <p:cNvGraphicFramePr>
            <a:graphicFrameLocks noGrp="1"/>
          </p:cNvGraphicFramePr>
          <p:nvPr>
            <p:ph idx="1"/>
          </p:nvPr>
        </p:nvGraphicFramePr>
        <p:xfrm>
          <a:off x="1991544" y="1412777"/>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p:cNvSpPr/>
          <p:nvPr/>
        </p:nvSpPr>
        <p:spPr>
          <a:xfrm>
            <a:off x="1991544" y="1988840"/>
            <a:ext cx="1080120" cy="108012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1991544" y="3501008"/>
            <a:ext cx="1080120" cy="108012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991544" y="4941168"/>
            <a:ext cx="1080120" cy="108012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62280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8640"/>
            <a:ext cx="10515600" cy="839207"/>
          </a:xfrm>
        </p:spPr>
        <p:txBody>
          <a:bodyPr>
            <a:normAutofit fontScale="90000"/>
          </a:bodyPr>
          <a:lstStyle/>
          <a:p>
            <a:br>
              <a:rPr lang="en-GB" dirty="0"/>
            </a:br>
            <a:r>
              <a:rPr lang="en-GB" dirty="0"/>
              <a:t>Ready for a world with adversity</a:t>
            </a:r>
            <a:br>
              <a:rPr lang="en-GB" dirty="0"/>
            </a:br>
            <a:r>
              <a:rPr lang="en-GB" sz="2200" dirty="0"/>
              <a:t>(adapted from traumasensitiveschools.org)</a:t>
            </a:r>
          </a:p>
        </p:txBody>
      </p:sp>
      <p:sp>
        <p:nvSpPr>
          <p:cNvPr id="3" name="Content Placeholder 2"/>
          <p:cNvSpPr>
            <a:spLocks noGrp="1"/>
          </p:cNvSpPr>
          <p:nvPr>
            <p:ph idx="1"/>
          </p:nvPr>
        </p:nvSpPr>
        <p:spPr>
          <a:xfrm>
            <a:off x="1981200" y="1338146"/>
            <a:ext cx="8229600" cy="5331214"/>
          </a:xfrm>
        </p:spPr>
        <p:txBody>
          <a:bodyPr>
            <a:normAutofit fontScale="92500" lnSpcReduction="10000"/>
          </a:bodyPr>
          <a:lstStyle/>
          <a:p>
            <a:pPr marL="0" indent="0">
              <a:buNone/>
            </a:pPr>
            <a:r>
              <a:rPr lang="en-GB" sz="2600" dirty="0"/>
              <a:t>Learning  </a:t>
            </a:r>
          </a:p>
          <a:p>
            <a:r>
              <a:rPr lang="en-GB" sz="2600" dirty="0"/>
              <a:t>Trauma can undermine the development of learning skills and the capacity for creative play which can help children to cope. Leading to gaps in development and learning</a:t>
            </a:r>
          </a:p>
          <a:p>
            <a:pPr marL="457200" lvl="1" indent="0">
              <a:buNone/>
            </a:pPr>
            <a:endParaRPr lang="en-GB" sz="2600" dirty="0"/>
          </a:p>
          <a:p>
            <a:pPr marL="0" indent="0">
              <a:buNone/>
            </a:pPr>
            <a:r>
              <a:rPr lang="en-GB" sz="2600" dirty="0"/>
              <a:t>Behaviour </a:t>
            </a:r>
          </a:p>
          <a:p>
            <a:r>
              <a:rPr lang="en-GB" sz="2600" dirty="0"/>
              <a:t>Children may have developed coping mechanisms in an effort to feel safe and in control, which can be misunderstood. Impulsivity. Hyper-vigilance. Short attention. Higher reactivity to stressors Fight/flight/freeze</a:t>
            </a:r>
          </a:p>
          <a:p>
            <a:pPr marL="457200" lvl="1" indent="0">
              <a:buNone/>
            </a:pPr>
            <a:endParaRPr lang="en-GB" sz="2600" dirty="0"/>
          </a:p>
          <a:p>
            <a:pPr marL="0" indent="0">
              <a:buNone/>
            </a:pPr>
            <a:r>
              <a:rPr lang="en-GB" sz="2600" dirty="0"/>
              <a:t>Relationships</a:t>
            </a:r>
          </a:p>
          <a:p>
            <a:r>
              <a:rPr lang="en-GB" sz="2600" dirty="0"/>
              <a:t>Children who have experienced trauma may have difficulty forming relationships with adults and peers and need help to do this. Less effective ‘help seeking’.</a:t>
            </a:r>
          </a:p>
          <a:p>
            <a:pPr lvl="1"/>
            <a:endParaRPr lang="en-GB" dirty="0"/>
          </a:p>
          <a:p>
            <a:pPr lvl="1"/>
            <a:endParaRPr lang="en-GB" dirty="0"/>
          </a:p>
        </p:txBody>
      </p:sp>
    </p:spTree>
    <p:extLst>
      <p:ext uri="{BB962C8B-B14F-4D97-AF65-F5344CB8AC3E}">
        <p14:creationId xmlns:p14="http://schemas.microsoft.com/office/powerpoint/2010/main" val="3538797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063553" y="1916832"/>
          <a:ext cx="8064897" cy="3168352"/>
        </p:xfrm>
        <a:graphic>
          <a:graphicData uri="http://schemas.openxmlformats.org/drawingml/2006/table">
            <a:tbl>
              <a:tblPr firstRow="1" bandRow="1">
                <a:tableStyleId>{5C22544A-7EE6-4342-B048-85BDC9FD1C3A}</a:tableStyleId>
              </a:tblPr>
              <a:tblGrid>
                <a:gridCol w="2688299">
                  <a:extLst>
                    <a:ext uri="{9D8B030D-6E8A-4147-A177-3AD203B41FA5}">
                      <a16:colId xmlns:a16="http://schemas.microsoft.com/office/drawing/2014/main" val="20000"/>
                    </a:ext>
                  </a:extLst>
                </a:gridCol>
                <a:gridCol w="2688299">
                  <a:extLst>
                    <a:ext uri="{9D8B030D-6E8A-4147-A177-3AD203B41FA5}">
                      <a16:colId xmlns:a16="http://schemas.microsoft.com/office/drawing/2014/main" val="20001"/>
                    </a:ext>
                  </a:extLst>
                </a:gridCol>
                <a:gridCol w="2688299">
                  <a:extLst>
                    <a:ext uri="{9D8B030D-6E8A-4147-A177-3AD203B41FA5}">
                      <a16:colId xmlns:a16="http://schemas.microsoft.com/office/drawing/2014/main" val="20002"/>
                    </a:ext>
                  </a:extLst>
                </a:gridCol>
              </a:tblGrid>
              <a:tr h="400849">
                <a:tc>
                  <a:txBody>
                    <a:bodyPr/>
                    <a:lstStyle/>
                    <a:p>
                      <a:r>
                        <a:rPr lang="en-GB" dirty="0"/>
                        <a:t>Flight</a:t>
                      </a:r>
                    </a:p>
                  </a:txBody>
                  <a:tcPr/>
                </a:tc>
                <a:tc>
                  <a:txBody>
                    <a:bodyPr/>
                    <a:lstStyle/>
                    <a:p>
                      <a:r>
                        <a:rPr lang="en-GB" dirty="0"/>
                        <a:t>Fight</a:t>
                      </a:r>
                    </a:p>
                  </a:txBody>
                  <a:tcPr/>
                </a:tc>
                <a:tc>
                  <a:txBody>
                    <a:bodyPr/>
                    <a:lstStyle/>
                    <a:p>
                      <a:r>
                        <a:rPr lang="en-GB" dirty="0"/>
                        <a:t>Freeze</a:t>
                      </a:r>
                    </a:p>
                  </a:txBody>
                  <a:tcPr/>
                </a:tc>
                <a:extLst>
                  <a:ext uri="{0D108BD9-81ED-4DB2-BD59-A6C34878D82A}">
                    <a16:rowId xmlns:a16="http://schemas.microsoft.com/office/drawing/2014/main" val="10000"/>
                  </a:ext>
                </a:extLst>
              </a:tr>
              <a:tr h="2767503">
                <a:tc>
                  <a:txBody>
                    <a:bodyPr/>
                    <a:lstStyle/>
                    <a:p>
                      <a:pPr marL="285750" indent="-285750">
                        <a:buFont typeface="Arial" panose="020B0604020202020204" pitchFamily="34" charset="0"/>
                        <a:buChar char="•"/>
                      </a:pPr>
                      <a:r>
                        <a:rPr lang="en-GB" dirty="0"/>
                        <a:t>Withdrawing</a:t>
                      </a:r>
                    </a:p>
                    <a:p>
                      <a:pPr marL="285750" indent="-285750">
                        <a:buFont typeface="Arial" panose="020B0604020202020204" pitchFamily="34" charset="0"/>
                        <a:buChar char="•"/>
                      </a:pPr>
                      <a:r>
                        <a:rPr lang="en-GB" dirty="0"/>
                        <a:t>Fleeing the classroom</a:t>
                      </a:r>
                    </a:p>
                    <a:p>
                      <a:pPr marL="285750" indent="-285750">
                        <a:buFont typeface="Arial" panose="020B0604020202020204" pitchFamily="34" charset="0"/>
                        <a:buChar char="•"/>
                      </a:pPr>
                      <a:r>
                        <a:rPr lang="en-GB" dirty="0"/>
                        <a:t>Skipping class</a:t>
                      </a:r>
                    </a:p>
                    <a:p>
                      <a:pPr marL="285750" indent="-285750">
                        <a:buFont typeface="Arial" panose="020B0604020202020204" pitchFamily="34" charset="0"/>
                        <a:buChar char="•"/>
                      </a:pPr>
                      <a:r>
                        <a:rPr lang="en-GB" dirty="0"/>
                        <a:t>Daydreaming</a:t>
                      </a:r>
                    </a:p>
                    <a:p>
                      <a:pPr marL="285750" indent="-285750">
                        <a:buFont typeface="Arial" panose="020B0604020202020204" pitchFamily="34" charset="0"/>
                        <a:buChar char="•"/>
                      </a:pPr>
                      <a:r>
                        <a:rPr lang="en-GB" dirty="0"/>
                        <a:t>Seeming to sleep</a:t>
                      </a:r>
                    </a:p>
                    <a:p>
                      <a:pPr marL="285750" indent="-285750">
                        <a:buFont typeface="Arial" panose="020B0604020202020204" pitchFamily="34" charset="0"/>
                        <a:buChar char="•"/>
                      </a:pPr>
                      <a:r>
                        <a:rPr lang="en-GB" dirty="0"/>
                        <a:t>Avoiding others</a:t>
                      </a:r>
                    </a:p>
                    <a:p>
                      <a:pPr marL="285750" indent="-285750">
                        <a:buFont typeface="Arial" panose="020B0604020202020204" pitchFamily="34" charset="0"/>
                        <a:buChar char="•"/>
                      </a:pPr>
                      <a:r>
                        <a:rPr lang="en-GB" dirty="0"/>
                        <a:t>Hiding or</a:t>
                      </a:r>
                      <a:r>
                        <a:rPr lang="en-GB" baseline="0" dirty="0"/>
                        <a:t> wandering</a:t>
                      </a:r>
                    </a:p>
                    <a:p>
                      <a:pPr marL="285750" indent="-285750">
                        <a:buFont typeface="Arial" panose="020B0604020202020204" pitchFamily="34" charset="0"/>
                        <a:buChar char="•"/>
                      </a:pPr>
                      <a:r>
                        <a:rPr lang="en-GB" baseline="0" dirty="0"/>
                        <a:t>Becoming disengaged</a:t>
                      </a:r>
                      <a:endParaRPr lang="en-GB" dirty="0"/>
                    </a:p>
                    <a:p>
                      <a:pPr marL="285750" indent="-285750">
                        <a:buFont typeface="Arial" panose="020B0604020202020204" pitchFamily="34" charset="0"/>
                        <a:buChar char="•"/>
                      </a:pPr>
                      <a:endParaRPr lang="en-GB" dirty="0"/>
                    </a:p>
                  </a:txBody>
                  <a:tcPr/>
                </a:tc>
                <a:tc>
                  <a:txBody>
                    <a:bodyPr/>
                    <a:lstStyle/>
                    <a:p>
                      <a:pPr marL="285750" indent="-285750">
                        <a:buFont typeface="Arial" panose="020B0604020202020204" pitchFamily="34" charset="0"/>
                        <a:buChar char="•"/>
                      </a:pPr>
                      <a:r>
                        <a:rPr lang="en-GB" dirty="0"/>
                        <a:t>Acting</a:t>
                      </a:r>
                      <a:r>
                        <a:rPr lang="en-GB" baseline="0" dirty="0"/>
                        <a:t> out</a:t>
                      </a:r>
                    </a:p>
                    <a:p>
                      <a:pPr marL="285750" indent="-285750">
                        <a:buFont typeface="Arial" panose="020B0604020202020204" pitchFamily="34" charset="0"/>
                        <a:buChar char="•"/>
                      </a:pPr>
                      <a:r>
                        <a:rPr lang="en-GB" baseline="0" dirty="0"/>
                        <a:t>Behaving aggressively</a:t>
                      </a:r>
                    </a:p>
                    <a:p>
                      <a:pPr marL="285750" indent="-285750">
                        <a:buFont typeface="Arial" panose="020B0604020202020204" pitchFamily="34" charset="0"/>
                        <a:buChar char="•"/>
                      </a:pPr>
                      <a:r>
                        <a:rPr lang="en-GB" baseline="0" dirty="0"/>
                        <a:t>Acting silly</a:t>
                      </a:r>
                    </a:p>
                    <a:p>
                      <a:pPr marL="285750" indent="-285750">
                        <a:buFont typeface="Arial" panose="020B0604020202020204" pitchFamily="34" charset="0"/>
                        <a:buChar char="•"/>
                      </a:pPr>
                      <a:r>
                        <a:rPr lang="en-GB" baseline="0" dirty="0"/>
                        <a:t>Exhibiting defiance</a:t>
                      </a:r>
                    </a:p>
                    <a:p>
                      <a:pPr marL="285750" indent="-285750">
                        <a:buFont typeface="Arial" panose="020B0604020202020204" pitchFamily="34" charset="0"/>
                        <a:buChar char="•"/>
                      </a:pPr>
                      <a:r>
                        <a:rPr lang="en-GB" baseline="0" dirty="0"/>
                        <a:t>Arguing</a:t>
                      </a:r>
                    </a:p>
                    <a:p>
                      <a:pPr marL="285750" indent="-285750">
                        <a:buFont typeface="Arial" panose="020B0604020202020204" pitchFamily="34" charset="0"/>
                        <a:buChar char="•"/>
                      </a:pPr>
                      <a:r>
                        <a:rPr lang="en-GB" baseline="0" dirty="0"/>
                        <a:t>Screaming/yelling</a:t>
                      </a:r>
                    </a:p>
                    <a:p>
                      <a:pPr marL="0" indent="0">
                        <a:buFont typeface="Arial" panose="020B0604020202020204" pitchFamily="34" charset="0"/>
                        <a:buNone/>
                      </a:pPr>
                      <a:endParaRPr lang="en-GB" baseline="0" dirty="0"/>
                    </a:p>
                  </a:txBody>
                  <a:tcPr/>
                </a:tc>
                <a:tc>
                  <a:txBody>
                    <a:bodyPr/>
                    <a:lstStyle/>
                    <a:p>
                      <a:pPr marL="285750" indent="-285750">
                        <a:buFont typeface="Arial" panose="020B0604020202020204" pitchFamily="34" charset="0"/>
                        <a:buChar char="•"/>
                      </a:pPr>
                      <a:r>
                        <a:rPr lang="en-GB" dirty="0"/>
                        <a:t>Exhibiting numbness</a:t>
                      </a:r>
                    </a:p>
                    <a:p>
                      <a:pPr marL="285750" indent="-285750">
                        <a:buFont typeface="Arial" panose="020B0604020202020204" pitchFamily="34" charset="0"/>
                        <a:buChar char="•"/>
                      </a:pPr>
                      <a:r>
                        <a:rPr lang="en-GB" dirty="0"/>
                        <a:t>Refusing</a:t>
                      </a:r>
                      <a:r>
                        <a:rPr lang="en-GB" baseline="0" dirty="0"/>
                        <a:t> to answer</a:t>
                      </a:r>
                    </a:p>
                    <a:p>
                      <a:pPr marL="285750" indent="-285750">
                        <a:buFont typeface="Arial" panose="020B0604020202020204" pitchFamily="34" charset="0"/>
                        <a:buChar char="•"/>
                      </a:pPr>
                      <a:r>
                        <a:rPr lang="en-GB" baseline="0" dirty="0"/>
                        <a:t>Refusing to get needs met</a:t>
                      </a:r>
                    </a:p>
                    <a:p>
                      <a:pPr marL="285750" indent="-285750">
                        <a:buFont typeface="Arial" panose="020B0604020202020204" pitchFamily="34" charset="0"/>
                        <a:buChar char="•"/>
                      </a:pPr>
                      <a:r>
                        <a:rPr lang="en-GB" baseline="0" dirty="0"/>
                        <a:t>Giving a blank look</a:t>
                      </a:r>
                    </a:p>
                    <a:p>
                      <a:pPr marL="285750" indent="-285750">
                        <a:buFont typeface="Arial" panose="020B0604020202020204" pitchFamily="34" charset="0"/>
                        <a:buChar char="•"/>
                      </a:pPr>
                      <a:r>
                        <a:rPr lang="en-GB" baseline="0" dirty="0"/>
                        <a:t>Feeling unable to move or act</a:t>
                      </a:r>
                    </a:p>
                    <a:p>
                      <a:pPr marL="0" indent="0">
                        <a:buFont typeface="Arial" panose="020B0604020202020204" pitchFamily="34" charset="0"/>
                        <a:buNone/>
                      </a:pPr>
                      <a:endParaRPr lang="en-GB" baseline="0" dirty="0"/>
                    </a:p>
                  </a:txBody>
                  <a:tcPr/>
                </a:tc>
                <a:extLst>
                  <a:ext uri="{0D108BD9-81ED-4DB2-BD59-A6C34878D82A}">
                    <a16:rowId xmlns:a16="http://schemas.microsoft.com/office/drawing/2014/main" val="10001"/>
                  </a:ext>
                </a:extLst>
              </a:tr>
            </a:tbl>
          </a:graphicData>
        </a:graphic>
      </p:graphicFrame>
      <p:sp>
        <p:nvSpPr>
          <p:cNvPr id="3" name="Title 2"/>
          <p:cNvSpPr>
            <a:spLocks noGrp="1"/>
          </p:cNvSpPr>
          <p:nvPr>
            <p:ph type="title"/>
          </p:nvPr>
        </p:nvSpPr>
        <p:spPr/>
        <p:txBody>
          <a:bodyPr>
            <a:normAutofit/>
          </a:bodyPr>
          <a:lstStyle/>
          <a:p>
            <a:r>
              <a:rPr lang="en-GB" sz="2800" dirty="0"/>
              <a:t>What stress (fight, flight, freeze) looks like:</a:t>
            </a:r>
          </a:p>
        </p:txBody>
      </p:sp>
    </p:spTree>
    <p:extLst>
      <p:ext uri="{BB962C8B-B14F-4D97-AF65-F5344CB8AC3E}">
        <p14:creationId xmlns:p14="http://schemas.microsoft.com/office/powerpoint/2010/main" val="1995162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981200" y="274638"/>
            <a:ext cx="8229600" cy="778098"/>
          </a:xfrm>
        </p:spPr>
        <p:txBody>
          <a:bodyPr>
            <a:normAutofit fontScale="90000"/>
          </a:bodyPr>
          <a:lstStyle/>
          <a:p>
            <a:r>
              <a:rPr lang="en-GB" b="1" dirty="0"/>
              <a:t>Trauma and the effects on behaviour</a:t>
            </a:r>
          </a:p>
        </p:txBody>
      </p:sp>
      <p:sp>
        <p:nvSpPr>
          <p:cNvPr id="3" name="Content Placeholder 2"/>
          <p:cNvSpPr>
            <a:spLocks noGrp="1"/>
          </p:cNvSpPr>
          <p:nvPr>
            <p:ph sz="half" idx="4294967295"/>
          </p:nvPr>
        </p:nvSpPr>
        <p:spPr>
          <a:xfrm>
            <a:off x="1703512" y="3789040"/>
            <a:ext cx="4040188" cy="2880320"/>
          </a:xfrm>
        </p:spPr>
        <p:txBody>
          <a:bodyPr>
            <a:normAutofit fontScale="70000" lnSpcReduction="20000"/>
          </a:bodyPr>
          <a:lstStyle/>
          <a:p>
            <a:pPr lvl="1">
              <a:lnSpc>
                <a:spcPct val="120000"/>
              </a:lnSpc>
            </a:pPr>
            <a:r>
              <a:rPr lang="en-GB" sz="3400" dirty="0"/>
              <a:t>Aggressive behaviour</a:t>
            </a:r>
          </a:p>
          <a:p>
            <a:pPr lvl="1">
              <a:lnSpc>
                <a:spcPct val="120000"/>
              </a:lnSpc>
            </a:pPr>
            <a:r>
              <a:rPr lang="en-GB" sz="3400" dirty="0"/>
              <a:t>Emotionally reactive behaviour</a:t>
            </a:r>
          </a:p>
          <a:p>
            <a:pPr lvl="1">
              <a:lnSpc>
                <a:spcPct val="120000"/>
              </a:lnSpc>
            </a:pPr>
            <a:r>
              <a:rPr lang="en-GB" sz="3400" dirty="0"/>
              <a:t>Rule breaking behaviour</a:t>
            </a:r>
          </a:p>
          <a:p>
            <a:pPr lvl="1">
              <a:lnSpc>
                <a:spcPct val="120000"/>
              </a:lnSpc>
            </a:pPr>
            <a:r>
              <a:rPr lang="en-GB" sz="3400" dirty="0"/>
              <a:t>Attention problems</a:t>
            </a:r>
          </a:p>
          <a:p>
            <a:pPr lvl="1">
              <a:lnSpc>
                <a:spcPct val="120000"/>
              </a:lnSpc>
            </a:pPr>
            <a:r>
              <a:rPr lang="en-GB" sz="3400" dirty="0"/>
              <a:t>Social problems</a:t>
            </a:r>
          </a:p>
          <a:p>
            <a:endParaRPr lang="en-GB" dirty="0"/>
          </a:p>
        </p:txBody>
      </p:sp>
      <p:sp>
        <p:nvSpPr>
          <p:cNvPr id="4" name="Text Placeholder 3"/>
          <p:cNvSpPr>
            <a:spLocks noGrp="1"/>
          </p:cNvSpPr>
          <p:nvPr>
            <p:ph type="body" idx="4294967295"/>
          </p:nvPr>
        </p:nvSpPr>
        <p:spPr>
          <a:xfrm>
            <a:off x="1524000" y="3141663"/>
            <a:ext cx="4040188" cy="639762"/>
          </a:xfrm>
        </p:spPr>
        <p:txBody>
          <a:bodyPr/>
          <a:lstStyle/>
          <a:p>
            <a:pPr marL="0" indent="0" algn="ctr">
              <a:buNone/>
            </a:pPr>
            <a:r>
              <a:rPr lang="en-GB" b="1" dirty="0"/>
              <a:t>Externalising</a:t>
            </a:r>
          </a:p>
        </p:txBody>
      </p:sp>
      <p:sp>
        <p:nvSpPr>
          <p:cNvPr id="5" name="Text Placeholder 4"/>
          <p:cNvSpPr>
            <a:spLocks noGrp="1"/>
          </p:cNvSpPr>
          <p:nvPr>
            <p:ph type="body" sz="quarter" idx="4294967295"/>
          </p:nvPr>
        </p:nvSpPr>
        <p:spPr>
          <a:xfrm>
            <a:off x="6384033" y="3140968"/>
            <a:ext cx="4041775" cy="639762"/>
          </a:xfrm>
        </p:spPr>
        <p:txBody>
          <a:bodyPr/>
          <a:lstStyle/>
          <a:p>
            <a:pPr marL="0" indent="0" algn="ctr">
              <a:buNone/>
            </a:pPr>
            <a:r>
              <a:rPr lang="en-GB" b="1" dirty="0"/>
              <a:t>Internalising</a:t>
            </a:r>
          </a:p>
        </p:txBody>
      </p:sp>
      <p:sp>
        <p:nvSpPr>
          <p:cNvPr id="6" name="Content Placeholder 5"/>
          <p:cNvSpPr>
            <a:spLocks noGrp="1"/>
          </p:cNvSpPr>
          <p:nvPr>
            <p:ph sz="quarter" idx="4294967295"/>
          </p:nvPr>
        </p:nvSpPr>
        <p:spPr>
          <a:xfrm>
            <a:off x="6626226" y="3789041"/>
            <a:ext cx="4041775" cy="2695575"/>
          </a:xfrm>
        </p:spPr>
        <p:txBody>
          <a:bodyPr>
            <a:normAutofit/>
          </a:bodyPr>
          <a:lstStyle/>
          <a:p>
            <a:pPr lvl="1"/>
            <a:r>
              <a:rPr lang="en-GB" dirty="0"/>
              <a:t>Anxious/depressed</a:t>
            </a:r>
          </a:p>
          <a:p>
            <a:pPr lvl="1"/>
            <a:r>
              <a:rPr lang="en-GB" dirty="0"/>
              <a:t>Somatic complaints</a:t>
            </a:r>
          </a:p>
          <a:p>
            <a:pPr lvl="1"/>
            <a:r>
              <a:rPr lang="en-GB" dirty="0"/>
              <a:t>Sleep problems</a:t>
            </a:r>
          </a:p>
          <a:p>
            <a:pPr lvl="1"/>
            <a:r>
              <a:rPr lang="en-GB" dirty="0"/>
              <a:t>Thought problems</a:t>
            </a:r>
          </a:p>
          <a:p>
            <a:pPr lvl="1"/>
            <a:r>
              <a:rPr lang="en-GB" dirty="0"/>
              <a:t>Withdrawn/depressed</a:t>
            </a:r>
          </a:p>
          <a:p>
            <a:pPr lvl="1"/>
            <a:r>
              <a:rPr lang="en-GB" dirty="0"/>
              <a:t>withdrawn</a:t>
            </a:r>
          </a:p>
          <a:p>
            <a:endParaRPr lang="en-GB" sz="2400" dirty="0"/>
          </a:p>
        </p:txBody>
      </p:sp>
      <p:sp>
        <p:nvSpPr>
          <p:cNvPr id="8" name="Rectangle 7"/>
          <p:cNvSpPr/>
          <p:nvPr/>
        </p:nvSpPr>
        <p:spPr>
          <a:xfrm>
            <a:off x="1703512" y="1196753"/>
            <a:ext cx="8784976" cy="1384995"/>
          </a:xfrm>
          <a:prstGeom prst="rect">
            <a:avLst/>
          </a:prstGeom>
        </p:spPr>
        <p:txBody>
          <a:bodyPr wrap="square">
            <a:spAutoFit/>
          </a:bodyPr>
          <a:lstStyle/>
          <a:p>
            <a:pPr algn="ctr"/>
            <a:r>
              <a:rPr lang="en-GB" sz="2800" dirty="0"/>
              <a:t>Experiencing trauma significantly increases the odds of scoring in the ‘clinical range’ for both externalising and internalising problems</a:t>
            </a:r>
          </a:p>
        </p:txBody>
      </p:sp>
    </p:spTree>
    <p:extLst>
      <p:ext uri="{BB962C8B-B14F-4D97-AF65-F5344CB8AC3E}">
        <p14:creationId xmlns:p14="http://schemas.microsoft.com/office/powerpoint/2010/main" val="665037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552" y="620689"/>
            <a:ext cx="8229600" cy="4525963"/>
          </a:xfrm>
        </p:spPr>
        <p:txBody>
          <a:bodyPr>
            <a:normAutofit/>
          </a:bodyPr>
          <a:lstStyle/>
          <a:p>
            <a:pPr marL="0" indent="0" algn="ctr">
              <a:buNone/>
            </a:pPr>
            <a:endParaRPr lang="en-GB" sz="4000" i="1" dirty="0"/>
          </a:p>
          <a:p>
            <a:pPr marL="0" indent="0" algn="ctr">
              <a:buNone/>
            </a:pPr>
            <a:r>
              <a:rPr lang="en-GB" sz="4000" i="1" dirty="0"/>
              <a:t>“just like there is a neurobiology of stress, there’s a neurobiology of trust, a neurobiology of connection and relationship”</a:t>
            </a:r>
          </a:p>
          <a:p>
            <a:pPr marL="0" indent="0" algn="ctr">
              <a:buNone/>
            </a:pPr>
            <a:endParaRPr lang="en-GB" sz="4000" i="1" dirty="0"/>
          </a:p>
          <a:p>
            <a:pPr marL="0" indent="0" algn="ctr">
              <a:buNone/>
            </a:pPr>
            <a:r>
              <a:rPr lang="en-GB" sz="2000" i="1" dirty="0"/>
              <a:t>(Pamela Cantor, CEO, Turnaround for Children)</a:t>
            </a:r>
          </a:p>
        </p:txBody>
      </p:sp>
      <p:pic>
        <p:nvPicPr>
          <p:cNvPr id="4" name="Picture 2" descr="C:\Users\jennyfs\AppData\Local\Microsoft\Windows\Temporary Internet Files\Content.IE5\Y8D10OCU\father-holding-baby-in-air-silhouett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60296" y="4725144"/>
            <a:ext cx="1296516" cy="136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3553" y="4725144"/>
            <a:ext cx="1266825" cy="1428750"/>
          </a:xfrm>
          <a:prstGeom prst="rect">
            <a:avLst/>
          </a:prstGeom>
        </p:spPr>
      </p:pic>
    </p:spTree>
    <p:extLst>
      <p:ext uri="{BB962C8B-B14F-4D97-AF65-F5344CB8AC3E}">
        <p14:creationId xmlns:p14="http://schemas.microsoft.com/office/powerpoint/2010/main" val="612267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Resilience is…..</a:t>
            </a:r>
          </a:p>
        </p:txBody>
      </p:sp>
      <p:sp>
        <p:nvSpPr>
          <p:cNvPr id="3" name="Content Placeholder 2"/>
          <p:cNvSpPr>
            <a:spLocks noGrp="1"/>
          </p:cNvSpPr>
          <p:nvPr>
            <p:ph idx="1"/>
          </p:nvPr>
        </p:nvSpPr>
        <p:spPr>
          <a:xfrm>
            <a:off x="2063552" y="1556793"/>
            <a:ext cx="8229600" cy="4525963"/>
          </a:xfrm>
        </p:spPr>
        <p:txBody>
          <a:bodyPr>
            <a:normAutofit/>
          </a:bodyPr>
          <a:lstStyle/>
          <a:p>
            <a:pPr marL="0" indent="0">
              <a:buNone/>
            </a:pPr>
            <a:r>
              <a:rPr lang="en-GB" dirty="0"/>
              <a:t>‘A set of qualities that helps a person to withstand many of the negative effects of adversity.  Bearing in mind what has happened to them, a resilient child does better than he or she ought to’ (Gilligan 2001)</a:t>
            </a:r>
          </a:p>
          <a:p>
            <a:pPr marL="0" indent="0">
              <a:buNone/>
            </a:pPr>
            <a:endParaRPr lang="en-GB" dirty="0"/>
          </a:p>
          <a:p>
            <a:pPr marL="0" indent="0">
              <a:buNone/>
            </a:pPr>
            <a:r>
              <a:rPr lang="en-GB" dirty="0"/>
              <a:t>‘Normal development under difficult circumstances’ </a:t>
            </a:r>
            <a:r>
              <a:rPr lang="en-GB" dirty="0" err="1"/>
              <a:t>Fonachy</a:t>
            </a:r>
            <a:r>
              <a:rPr lang="en-GB" dirty="0"/>
              <a:t> 1994</a:t>
            </a:r>
          </a:p>
          <a:p>
            <a:pPr marL="0" indent="0">
              <a:buNone/>
            </a:pPr>
            <a:endParaRPr lang="en-GB" dirty="0"/>
          </a:p>
          <a:p>
            <a:pPr marL="0" indent="0">
              <a:buNone/>
            </a:pPr>
            <a:r>
              <a:rPr lang="en-GB" dirty="0">
                <a:hlinkClick r:id="rId3"/>
              </a:rPr>
              <a:t>https://www.youtube.com/watch?v=1r8hj72bfGo</a:t>
            </a: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83377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07CF-B8BF-4F37-90BE-38203DA58963}"/>
              </a:ext>
            </a:extLst>
          </p:cNvPr>
          <p:cNvSpPr>
            <a:spLocks noGrp="1"/>
          </p:cNvSpPr>
          <p:nvPr>
            <p:ph type="title"/>
          </p:nvPr>
        </p:nvSpPr>
        <p:spPr/>
        <p:txBody>
          <a:bodyPr/>
          <a:lstStyle/>
          <a:p>
            <a:r>
              <a:rPr lang="en-GB" dirty="0"/>
              <a:t>3 Features of Resilient People</a:t>
            </a:r>
          </a:p>
        </p:txBody>
      </p:sp>
      <p:sp>
        <p:nvSpPr>
          <p:cNvPr id="3" name="Content Placeholder 2">
            <a:extLst>
              <a:ext uri="{FF2B5EF4-FFF2-40B4-BE49-F238E27FC236}">
                <a16:creationId xmlns:a16="http://schemas.microsoft.com/office/drawing/2014/main" id="{9536802E-FD7C-4EEA-862B-E01503556BAE}"/>
              </a:ext>
            </a:extLst>
          </p:cNvPr>
          <p:cNvSpPr>
            <a:spLocks noGrp="1"/>
          </p:cNvSpPr>
          <p:nvPr>
            <p:ph idx="1"/>
          </p:nvPr>
        </p:nvSpPr>
        <p:spPr>
          <a:xfrm>
            <a:off x="838200" y="1655879"/>
            <a:ext cx="10515600" cy="4771909"/>
          </a:xfrm>
        </p:spPr>
        <p:txBody>
          <a:bodyPr>
            <a:normAutofit/>
          </a:bodyPr>
          <a:lstStyle/>
          <a:p>
            <a:pPr marL="514350" indent="-514350">
              <a:buFont typeface="+mj-lt"/>
              <a:buAutoNum type="arabicPeriod"/>
            </a:pPr>
            <a:r>
              <a:rPr lang="en-GB" dirty="0"/>
              <a:t>Resilient people know that suffering is part of human existence. They don’t ask ‘why me?’</a:t>
            </a:r>
          </a:p>
          <a:p>
            <a:pPr marL="514350" indent="-514350">
              <a:buFont typeface="+mj-lt"/>
              <a:buAutoNum type="arabicPeriod"/>
            </a:pPr>
            <a:r>
              <a:rPr lang="en-GB" dirty="0"/>
              <a:t>Resilient people are good at choosing where to put their attention. They focus on the things they can change and let go of the things they cant. </a:t>
            </a:r>
          </a:p>
          <a:p>
            <a:pPr marL="514350" indent="-514350">
              <a:buFont typeface="+mj-lt"/>
              <a:buAutoNum type="arabicPeriod"/>
            </a:pPr>
            <a:r>
              <a:rPr lang="en-GB" dirty="0"/>
              <a:t>Resilient people ask themselves, ‘Is what I am thinking and doing helpful or harmful?’</a:t>
            </a:r>
          </a:p>
          <a:p>
            <a:pPr marL="514350" indent="-514350">
              <a:buFont typeface="+mj-lt"/>
              <a:buAutoNum type="arabicPeriod"/>
            </a:pPr>
            <a:endParaRPr lang="en-GB" dirty="0"/>
          </a:p>
          <a:p>
            <a:pPr marL="0" indent="0">
              <a:buNone/>
            </a:pPr>
            <a:r>
              <a:rPr lang="en-GB" dirty="0"/>
              <a:t>Resilience isn’t a fixed trait that some people have and some don’t. It can be developed and enhanced. </a:t>
            </a:r>
          </a:p>
        </p:txBody>
      </p:sp>
      <p:sp>
        <p:nvSpPr>
          <p:cNvPr id="4" name="Footer Placeholder 3">
            <a:extLst>
              <a:ext uri="{FF2B5EF4-FFF2-40B4-BE49-F238E27FC236}">
                <a16:creationId xmlns:a16="http://schemas.microsoft.com/office/drawing/2014/main" id="{33689BA9-BE39-47DA-8E94-95E2878BC3F7}"/>
              </a:ext>
            </a:extLst>
          </p:cNvPr>
          <p:cNvSpPr>
            <a:spLocks noGrp="1"/>
          </p:cNvSpPr>
          <p:nvPr>
            <p:ph type="ftr" sz="quarter" idx="11"/>
          </p:nvPr>
        </p:nvSpPr>
        <p:spPr>
          <a:xfrm>
            <a:off x="3398334" y="6176963"/>
            <a:ext cx="5395332" cy="501650"/>
          </a:xfrm>
        </p:spPr>
        <p:txBody>
          <a:bodyPr/>
          <a:lstStyle/>
          <a:p>
            <a:r>
              <a:rPr lang="en-GB" dirty="0"/>
              <a:t>Highland Council Psychological Service and Primary Mental Health Worker Service</a:t>
            </a:r>
          </a:p>
        </p:txBody>
      </p:sp>
    </p:spTree>
    <p:extLst>
      <p:ext uri="{BB962C8B-B14F-4D97-AF65-F5344CB8AC3E}">
        <p14:creationId xmlns:p14="http://schemas.microsoft.com/office/powerpoint/2010/main" val="3046935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ular Callout 27">
            <a:extLst>
              <a:ext uri="{FF2B5EF4-FFF2-40B4-BE49-F238E27FC236}">
                <a16:creationId xmlns:a16="http://schemas.microsoft.com/office/drawing/2014/main" id="{58FB07B0-928C-4713-9676-520A6F8E6426}"/>
              </a:ext>
            </a:extLst>
          </p:cNvPr>
          <p:cNvSpPr/>
          <p:nvPr/>
        </p:nvSpPr>
        <p:spPr>
          <a:xfrm>
            <a:off x="935279" y="857545"/>
            <a:ext cx="3156185" cy="1036722"/>
          </a:xfrm>
          <a:prstGeom prst="wedgeRectCallout">
            <a:avLst>
              <a:gd name="adj1" fmla="val 64165"/>
              <a:gd name="adj2" fmla="val -1260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082" name="Title 1"/>
          <p:cNvSpPr>
            <a:spLocks noGrp="1"/>
          </p:cNvSpPr>
          <p:nvPr>
            <p:ph type="title"/>
          </p:nvPr>
        </p:nvSpPr>
        <p:spPr bwMode="auto">
          <a:xfrm>
            <a:off x="1948339" y="189932"/>
            <a:ext cx="8229600" cy="626904"/>
          </a:xfrm>
          <a:solidFill>
            <a:schemeClr val="accent1">
              <a:lumMod val="20000"/>
              <a:lumOff val="80000"/>
            </a:schemeClr>
          </a:solidFill>
        </p:spPr>
        <p:txBody>
          <a:bodyPr vert="horz" wrap="square" lIns="82296" tIns="41148" rIns="82296" bIns="41148" numCol="1" rtlCol="0" anchor="t" anchorCtr="0" compatLnSpc="1">
            <a:prstTxWarp prst="textNoShape">
              <a:avLst/>
            </a:prstTxWarp>
            <a:normAutofit fontScale="90000"/>
          </a:bodyPr>
          <a:lstStyle/>
          <a:p>
            <a:r>
              <a:rPr lang="en-GB" altLang="en-US" sz="4000" dirty="0"/>
              <a:t>Building Your Self Esteem and Resilience</a:t>
            </a:r>
          </a:p>
        </p:txBody>
      </p:sp>
      <p:graphicFrame>
        <p:nvGraphicFramePr>
          <p:cNvPr id="4" name="Diagram 3"/>
          <p:cNvGraphicFramePr/>
          <p:nvPr/>
        </p:nvGraphicFramePr>
        <p:xfrm>
          <a:off x="3050062" y="180882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084" name="Oval 4"/>
          <p:cNvSpPr>
            <a:spLocks noChangeArrowheads="1"/>
          </p:cNvSpPr>
          <p:nvPr/>
        </p:nvSpPr>
        <p:spPr bwMode="auto">
          <a:xfrm>
            <a:off x="3114199" y="901542"/>
            <a:ext cx="5897880" cy="5956458"/>
          </a:xfrm>
          <a:prstGeom prst="ellipse">
            <a:avLst/>
          </a:prstGeom>
          <a:solidFill>
            <a:srgbClr val="6796EB">
              <a:alpha val="12157"/>
            </a:srgbClr>
          </a:solidFill>
          <a:ln w="25400" algn="ctr">
            <a:solidFill>
              <a:srgbClr val="5F7BAE">
                <a:alpha val="50195"/>
              </a:srgb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2296" tIns="41148" rIns="82296" bIns="41148"/>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endParaRPr lang="en-GB" altLang="en-US"/>
          </a:p>
        </p:txBody>
      </p:sp>
      <p:cxnSp>
        <p:nvCxnSpPr>
          <p:cNvPr id="46085" name="Straight Connector 6"/>
          <p:cNvCxnSpPr>
            <a:cxnSpLocks noChangeShapeType="1"/>
            <a:stCxn id="46084" idx="0"/>
          </p:cNvCxnSpPr>
          <p:nvPr/>
        </p:nvCxnSpPr>
        <p:spPr bwMode="auto">
          <a:xfrm>
            <a:off x="6063139" y="901542"/>
            <a:ext cx="0" cy="1101566"/>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6" name="Straight Connector 9"/>
          <p:cNvCxnSpPr>
            <a:cxnSpLocks noChangeShapeType="1"/>
          </p:cNvCxnSpPr>
          <p:nvPr/>
        </p:nvCxnSpPr>
        <p:spPr bwMode="auto">
          <a:xfrm flipH="1" flipV="1">
            <a:off x="7651911" y="4660583"/>
            <a:ext cx="1035843" cy="544354"/>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7" name="Straight Connector 10"/>
          <p:cNvCxnSpPr>
            <a:cxnSpLocks noChangeShapeType="1"/>
          </p:cNvCxnSpPr>
          <p:nvPr/>
        </p:nvCxnSpPr>
        <p:spPr bwMode="auto">
          <a:xfrm flipV="1">
            <a:off x="3438526" y="4747737"/>
            <a:ext cx="1037273" cy="457200"/>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8" name="Straight Connector 11"/>
          <p:cNvCxnSpPr>
            <a:cxnSpLocks noChangeShapeType="1"/>
          </p:cNvCxnSpPr>
          <p:nvPr/>
        </p:nvCxnSpPr>
        <p:spPr bwMode="auto">
          <a:xfrm>
            <a:off x="3707130" y="2100264"/>
            <a:ext cx="768668" cy="591503"/>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9" name="Straight Connector 12"/>
          <p:cNvCxnSpPr>
            <a:cxnSpLocks noChangeShapeType="1"/>
          </p:cNvCxnSpPr>
          <p:nvPr/>
        </p:nvCxnSpPr>
        <p:spPr bwMode="auto">
          <a:xfrm>
            <a:off x="6063139" y="5756434"/>
            <a:ext cx="0" cy="1101566"/>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90" name="Straight Connector 13"/>
          <p:cNvCxnSpPr>
            <a:cxnSpLocks noChangeShapeType="1"/>
          </p:cNvCxnSpPr>
          <p:nvPr/>
        </p:nvCxnSpPr>
        <p:spPr bwMode="auto">
          <a:xfrm flipH="1">
            <a:off x="7651909" y="2154555"/>
            <a:ext cx="745808" cy="537210"/>
          </a:xfrm>
          <a:prstGeom prst="line">
            <a:avLst/>
          </a:prstGeom>
          <a:noFill/>
          <a:ln w="25400" algn="ctr">
            <a:solidFill>
              <a:srgbClr val="5F7BAE">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091" name="TextBox 23"/>
          <p:cNvSpPr txBox="1">
            <a:spLocks noChangeArrowheads="1"/>
          </p:cNvSpPr>
          <p:nvPr/>
        </p:nvSpPr>
        <p:spPr bwMode="auto">
          <a:xfrm rot="1801224">
            <a:off x="6628378" y="1549196"/>
            <a:ext cx="1089529"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GB" altLang="en-US" sz="1400" dirty="0"/>
              <a:t>Secure</a:t>
            </a:r>
            <a:r>
              <a:rPr lang="en-GB" altLang="en-US" dirty="0"/>
              <a:t> </a:t>
            </a:r>
            <a:r>
              <a:rPr lang="en-GB" altLang="en-US" sz="1400" dirty="0"/>
              <a:t>Base</a:t>
            </a:r>
          </a:p>
        </p:txBody>
      </p:sp>
      <p:sp>
        <p:nvSpPr>
          <p:cNvPr id="46092" name="TextBox 24"/>
          <p:cNvSpPr txBox="1">
            <a:spLocks noChangeArrowheads="1"/>
          </p:cNvSpPr>
          <p:nvPr/>
        </p:nvSpPr>
        <p:spPr bwMode="auto">
          <a:xfrm>
            <a:off x="7951405" y="3356390"/>
            <a:ext cx="1035027" cy="51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algn="ctr" eaLnBrk="1" hangingPunct="1"/>
            <a:r>
              <a:rPr lang="en-GB" altLang="en-US" sz="1400" dirty="0"/>
              <a:t>Education/</a:t>
            </a:r>
          </a:p>
          <a:p>
            <a:pPr algn="ctr" eaLnBrk="1" hangingPunct="1"/>
            <a:r>
              <a:rPr lang="en-GB" altLang="en-US" sz="1400" dirty="0"/>
              <a:t>Learning</a:t>
            </a:r>
          </a:p>
        </p:txBody>
      </p:sp>
      <p:sp>
        <p:nvSpPr>
          <p:cNvPr id="46093" name="TextBox 25"/>
          <p:cNvSpPr txBox="1">
            <a:spLocks noChangeArrowheads="1"/>
          </p:cNvSpPr>
          <p:nvPr/>
        </p:nvSpPr>
        <p:spPr bwMode="auto">
          <a:xfrm rot="1931165">
            <a:off x="3900673" y="5730825"/>
            <a:ext cx="1795941"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GB" altLang="en-US" sz="1400" dirty="0"/>
              <a:t>Talents and Interests</a:t>
            </a:r>
          </a:p>
        </p:txBody>
      </p:sp>
      <p:sp>
        <p:nvSpPr>
          <p:cNvPr id="46094" name="TextBox 26"/>
          <p:cNvSpPr txBox="1">
            <a:spLocks noChangeArrowheads="1"/>
          </p:cNvSpPr>
          <p:nvPr/>
        </p:nvSpPr>
        <p:spPr bwMode="auto">
          <a:xfrm rot="-1969536">
            <a:off x="6833166" y="5607329"/>
            <a:ext cx="1117283" cy="305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GB" altLang="en-US" sz="1400" dirty="0"/>
              <a:t>Friendships</a:t>
            </a:r>
          </a:p>
        </p:txBody>
      </p:sp>
      <p:sp>
        <p:nvSpPr>
          <p:cNvPr id="46095" name="TextBox 27"/>
          <p:cNvSpPr txBox="1">
            <a:spLocks noChangeArrowheads="1"/>
          </p:cNvSpPr>
          <p:nvPr/>
        </p:nvSpPr>
        <p:spPr bwMode="auto">
          <a:xfrm rot="-1508566">
            <a:off x="4116702" y="1487501"/>
            <a:ext cx="1801262"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GB" altLang="en-US" sz="1400" dirty="0"/>
              <a:t>Social Competencies</a:t>
            </a:r>
          </a:p>
        </p:txBody>
      </p:sp>
      <p:sp>
        <p:nvSpPr>
          <p:cNvPr id="46096" name="TextBox 28"/>
          <p:cNvSpPr txBox="1">
            <a:spLocks noChangeArrowheads="1"/>
          </p:cNvSpPr>
          <p:nvPr/>
        </p:nvSpPr>
        <p:spPr bwMode="auto">
          <a:xfrm>
            <a:off x="3216995" y="3365865"/>
            <a:ext cx="862965" cy="52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1200">
                <a:solidFill>
                  <a:srgbClr val="000000"/>
                </a:solidFill>
                <a:latin typeface="Palatino" charset="0"/>
                <a:sym typeface="Palatino" charset="0"/>
              </a:defRPr>
            </a:lvl1pPr>
            <a:lvl2pPr marL="742950" indent="-285750" eaLnBrk="0" hangingPunct="0">
              <a:defRPr sz="1200">
                <a:solidFill>
                  <a:srgbClr val="000000"/>
                </a:solidFill>
                <a:latin typeface="Palatino" charset="0"/>
                <a:sym typeface="Palatino" charset="0"/>
              </a:defRPr>
            </a:lvl2pPr>
            <a:lvl3pPr marL="1143000" indent="-228600" eaLnBrk="0" hangingPunct="0">
              <a:defRPr sz="1200">
                <a:solidFill>
                  <a:srgbClr val="000000"/>
                </a:solidFill>
                <a:latin typeface="Palatino" charset="0"/>
                <a:sym typeface="Palatino" charset="0"/>
              </a:defRPr>
            </a:lvl3pPr>
            <a:lvl4pPr marL="1600200" indent="-228600" eaLnBrk="0" hangingPunct="0">
              <a:defRPr sz="1200">
                <a:solidFill>
                  <a:srgbClr val="000000"/>
                </a:solidFill>
                <a:latin typeface="Palatino" charset="0"/>
                <a:sym typeface="Palatino" charset="0"/>
              </a:defRPr>
            </a:lvl4pPr>
            <a:lvl5pPr marL="2057400" indent="-228600" eaLnBrk="0" hangingPunct="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algn="ctr" eaLnBrk="1" hangingPunct="1"/>
            <a:r>
              <a:rPr lang="en-GB" altLang="en-US" sz="1400" dirty="0"/>
              <a:t>Positive </a:t>
            </a:r>
          </a:p>
          <a:p>
            <a:pPr algn="ctr" eaLnBrk="1" hangingPunct="1"/>
            <a:r>
              <a:rPr lang="en-GB" altLang="en-US" sz="1400" dirty="0"/>
              <a:t>Values</a:t>
            </a:r>
          </a:p>
        </p:txBody>
      </p:sp>
      <p:sp>
        <p:nvSpPr>
          <p:cNvPr id="17" name="TextBox 16">
            <a:extLst>
              <a:ext uri="{FF2B5EF4-FFF2-40B4-BE49-F238E27FC236}">
                <a16:creationId xmlns:a16="http://schemas.microsoft.com/office/drawing/2014/main" id="{7CD88950-ECB6-4F08-A75F-C876582B2316}"/>
              </a:ext>
            </a:extLst>
          </p:cNvPr>
          <p:cNvSpPr txBox="1"/>
          <p:nvPr/>
        </p:nvSpPr>
        <p:spPr>
          <a:xfrm>
            <a:off x="1023126" y="901542"/>
            <a:ext cx="3156185" cy="1200329"/>
          </a:xfrm>
          <a:prstGeom prst="rect">
            <a:avLst/>
          </a:prstGeom>
          <a:noFill/>
        </p:spPr>
        <p:txBody>
          <a:bodyPr wrap="none" rtlCol="0">
            <a:spAutoFit/>
          </a:bodyPr>
          <a:lstStyle/>
          <a:p>
            <a:r>
              <a:rPr lang="en-US" altLang="en-US" dirty="0"/>
              <a:t>Promotes responsibility</a:t>
            </a:r>
          </a:p>
          <a:p>
            <a:r>
              <a:rPr lang="en-US" altLang="en-US" dirty="0"/>
              <a:t>Teaches social skills</a:t>
            </a:r>
          </a:p>
          <a:p>
            <a:r>
              <a:rPr lang="en-US" altLang="en-US" dirty="0"/>
              <a:t>Provides a nurturing role model</a:t>
            </a:r>
          </a:p>
          <a:p>
            <a:endParaRPr lang="en-GB" dirty="0"/>
          </a:p>
        </p:txBody>
      </p:sp>
      <p:sp>
        <p:nvSpPr>
          <p:cNvPr id="19" name="Rectangular Callout 27">
            <a:extLst>
              <a:ext uri="{FF2B5EF4-FFF2-40B4-BE49-F238E27FC236}">
                <a16:creationId xmlns:a16="http://schemas.microsoft.com/office/drawing/2014/main" id="{9F46C164-BDD4-4604-AB51-CA6083F91416}"/>
              </a:ext>
            </a:extLst>
          </p:cNvPr>
          <p:cNvSpPr/>
          <p:nvPr/>
        </p:nvSpPr>
        <p:spPr>
          <a:xfrm>
            <a:off x="356839" y="2601163"/>
            <a:ext cx="2731713" cy="1036722"/>
          </a:xfrm>
          <a:prstGeom prst="wedgeRectCallout">
            <a:avLst>
              <a:gd name="adj1" fmla="val 64165"/>
              <a:gd name="adj2" fmla="val -1260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ular Callout 27">
            <a:extLst>
              <a:ext uri="{FF2B5EF4-FFF2-40B4-BE49-F238E27FC236}">
                <a16:creationId xmlns:a16="http://schemas.microsoft.com/office/drawing/2014/main" id="{E1281608-0CA6-4AF1-A21B-8A00C3904330}"/>
              </a:ext>
            </a:extLst>
          </p:cNvPr>
          <p:cNvSpPr/>
          <p:nvPr/>
        </p:nvSpPr>
        <p:spPr>
          <a:xfrm>
            <a:off x="356839" y="5294100"/>
            <a:ext cx="3156185" cy="1036722"/>
          </a:xfrm>
          <a:prstGeom prst="wedgeRectCallout">
            <a:avLst>
              <a:gd name="adj1" fmla="val 64165"/>
              <a:gd name="adj2" fmla="val -1260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ular Callout 27">
            <a:extLst>
              <a:ext uri="{FF2B5EF4-FFF2-40B4-BE49-F238E27FC236}">
                <a16:creationId xmlns:a16="http://schemas.microsoft.com/office/drawing/2014/main" id="{82FD13AE-EC39-4F81-A0BB-3F2226A76E8E}"/>
              </a:ext>
            </a:extLst>
          </p:cNvPr>
          <p:cNvSpPr/>
          <p:nvPr/>
        </p:nvSpPr>
        <p:spPr>
          <a:xfrm rot="10800000">
            <a:off x="8477858" y="1034384"/>
            <a:ext cx="3156185" cy="1036722"/>
          </a:xfrm>
          <a:prstGeom prst="wedgeRectCallout">
            <a:avLst>
              <a:gd name="adj1" fmla="val 64165"/>
              <a:gd name="adj2" fmla="val 17512"/>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ular Callout 27">
            <a:extLst>
              <a:ext uri="{FF2B5EF4-FFF2-40B4-BE49-F238E27FC236}">
                <a16:creationId xmlns:a16="http://schemas.microsoft.com/office/drawing/2014/main" id="{FC3380A8-F83D-421C-B3FC-E8741D0A0854}"/>
              </a:ext>
            </a:extLst>
          </p:cNvPr>
          <p:cNvSpPr/>
          <p:nvPr/>
        </p:nvSpPr>
        <p:spPr>
          <a:xfrm rot="10800000">
            <a:off x="9146060" y="2543596"/>
            <a:ext cx="2487981" cy="1614013"/>
          </a:xfrm>
          <a:prstGeom prst="wedgeRectCallout">
            <a:avLst>
              <a:gd name="adj1" fmla="val 64165"/>
              <a:gd name="adj2" fmla="val 11059"/>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ular Callout 27">
            <a:extLst>
              <a:ext uri="{FF2B5EF4-FFF2-40B4-BE49-F238E27FC236}">
                <a16:creationId xmlns:a16="http://schemas.microsoft.com/office/drawing/2014/main" id="{7A241AEA-F684-42C0-99E3-01484DB578A3}"/>
              </a:ext>
            </a:extLst>
          </p:cNvPr>
          <p:cNvSpPr/>
          <p:nvPr/>
        </p:nvSpPr>
        <p:spPr>
          <a:xfrm rot="10800000">
            <a:off x="8678976" y="5500723"/>
            <a:ext cx="3156185" cy="1036722"/>
          </a:xfrm>
          <a:prstGeom prst="wedgeRectCallout">
            <a:avLst>
              <a:gd name="adj1" fmla="val 64165"/>
              <a:gd name="adj2" fmla="val -1260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35427E9E-4015-4B99-AB7E-E27BECE7436F}"/>
              </a:ext>
            </a:extLst>
          </p:cNvPr>
          <p:cNvSpPr txBox="1"/>
          <p:nvPr/>
        </p:nvSpPr>
        <p:spPr>
          <a:xfrm>
            <a:off x="632825" y="2601163"/>
            <a:ext cx="2283254" cy="923330"/>
          </a:xfrm>
          <a:prstGeom prst="rect">
            <a:avLst/>
          </a:prstGeom>
          <a:noFill/>
        </p:spPr>
        <p:txBody>
          <a:bodyPr wrap="none" rtlCol="0">
            <a:spAutoFit/>
          </a:bodyPr>
          <a:lstStyle/>
          <a:p>
            <a:r>
              <a:rPr lang="en-US" altLang="en-US" dirty="0"/>
              <a:t>Avoids shame</a:t>
            </a:r>
          </a:p>
          <a:p>
            <a:r>
              <a:rPr lang="en-US" altLang="en-US" dirty="0"/>
              <a:t>Is a positive model</a:t>
            </a:r>
          </a:p>
          <a:p>
            <a:r>
              <a:rPr lang="en-US" altLang="en-US" dirty="0"/>
              <a:t>Values own well-being</a:t>
            </a:r>
          </a:p>
        </p:txBody>
      </p:sp>
      <p:sp>
        <p:nvSpPr>
          <p:cNvPr id="25" name="TextBox 24">
            <a:extLst>
              <a:ext uri="{FF2B5EF4-FFF2-40B4-BE49-F238E27FC236}">
                <a16:creationId xmlns:a16="http://schemas.microsoft.com/office/drawing/2014/main" id="{0B326916-B291-4E0F-813C-E7DB732B1F08}"/>
              </a:ext>
            </a:extLst>
          </p:cNvPr>
          <p:cNvSpPr txBox="1"/>
          <p:nvPr/>
        </p:nvSpPr>
        <p:spPr>
          <a:xfrm>
            <a:off x="373861" y="5489295"/>
            <a:ext cx="3217869" cy="646331"/>
          </a:xfrm>
          <a:prstGeom prst="rect">
            <a:avLst/>
          </a:prstGeom>
          <a:noFill/>
        </p:spPr>
        <p:txBody>
          <a:bodyPr wrap="none" rtlCol="0">
            <a:spAutoFit/>
          </a:bodyPr>
          <a:lstStyle/>
          <a:p>
            <a:r>
              <a:rPr lang="en-US" altLang="en-US" dirty="0"/>
              <a:t>Encourages talents and interests</a:t>
            </a:r>
          </a:p>
          <a:p>
            <a:r>
              <a:rPr lang="en-GB" dirty="0"/>
              <a:t>Provides opportunities to ‘try’</a:t>
            </a:r>
          </a:p>
        </p:txBody>
      </p:sp>
      <p:sp>
        <p:nvSpPr>
          <p:cNvPr id="26" name="TextBox 25">
            <a:extLst>
              <a:ext uri="{FF2B5EF4-FFF2-40B4-BE49-F238E27FC236}">
                <a16:creationId xmlns:a16="http://schemas.microsoft.com/office/drawing/2014/main" id="{04ED96A5-D6B3-4816-A227-4ED6733E7C1A}"/>
              </a:ext>
            </a:extLst>
          </p:cNvPr>
          <p:cNvSpPr txBox="1"/>
          <p:nvPr/>
        </p:nvSpPr>
        <p:spPr>
          <a:xfrm>
            <a:off x="8510046" y="1034384"/>
            <a:ext cx="3091808" cy="923330"/>
          </a:xfrm>
          <a:prstGeom prst="rect">
            <a:avLst/>
          </a:prstGeom>
          <a:noFill/>
        </p:spPr>
        <p:txBody>
          <a:bodyPr wrap="none" rtlCol="0">
            <a:spAutoFit/>
          </a:bodyPr>
          <a:lstStyle/>
          <a:p>
            <a:r>
              <a:rPr lang="en-US" altLang="en-US" dirty="0"/>
              <a:t>Provides predictable routines</a:t>
            </a:r>
          </a:p>
          <a:p>
            <a:r>
              <a:rPr lang="en-US" altLang="en-US" dirty="0"/>
              <a:t>Provides structure and security</a:t>
            </a:r>
          </a:p>
          <a:p>
            <a:r>
              <a:rPr lang="en-US" altLang="en-US" dirty="0"/>
              <a:t>Sense of belonging</a:t>
            </a:r>
          </a:p>
        </p:txBody>
      </p:sp>
      <p:sp>
        <p:nvSpPr>
          <p:cNvPr id="27" name="Rectangle 26">
            <a:extLst>
              <a:ext uri="{FF2B5EF4-FFF2-40B4-BE49-F238E27FC236}">
                <a16:creationId xmlns:a16="http://schemas.microsoft.com/office/drawing/2014/main" id="{8A7F48D3-2032-4DBE-92AB-A91D616CAEBA}"/>
              </a:ext>
            </a:extLst>
          </p:cNvPr>
          <p:cNvSpPr/>
          <p:nvPr/>
        </p:nvSpPr>
        <p:spPr>
          <a:xfrm>
            <a:off x="9342860" y="2632872"/>
            <a:ext cx="2196179" cy="1477328"/>
          </a:xfrm>
          <a:prstGeom prst="rect">
            <a:avLst/>
          </a:prstGeom>
        </p:spPr>
        <p:txBody>
          <a:bodyPr wrap="none">
            <a:spAutoFit/>
          </a:bodyPr>
          <a:lstStyle/>
          <a:p>
            <a:r>
              <a:rPr lang="en-US" altLang="en-US" dirty="0"/>
              <a:t>Provides appropriate </a:t>
            </a:r>
          </a:p>
          <a:p>
            <a:r>
              <a:rPr lang="en-US" altLang="en-US" dirty="0"/>
              <a:t>curriculum</a:t>
            </a:r>
          </a:p>
          <a:p>
            <a:r>
              <a:rPr lang="en-US" altLang="en-US" dirty="0"/>
              <a:t>Allows repetition </a:t>
            </a:r>
          </a:p>
          <a:p>
            <a:r>
              <a:rPr lang="en-US" altLang="en-US" dirty="0"/>
              <a:t>and consolidation</a:t>
            </a:r>
          </a:p>
          <a:p>
            <a:r>
              <a:rPr lang="en-US" altLang="en-US" dirty="0"/>
              <a:t>Experience success</a:t>
            </a:r>
          </a:p>
        </p:txBody>
      </p:sp>
      <p:sp>
        <p:nvSpPr>
          <p:cNvPr id="28" name="TextBox 27">
            <a:extLst>
              <a:ext uri="{FF2B5EF4-FFF2-40B4-BE49-F238E27FC236}">
                <a16:creationId xmlns:a16="http://schemas.microsoft.com/office/drawing/2014/main" id="{F392003C-87C1-459C-B0D0-F53995906FF8}"/>
              </a:ext>
            </a:extLst>
          </p:cNvPr>
          <p:cNvSpPr txBox="1"/>
          <p:nvPr/>
        </p:nvSpPr>
        <p:spPr>
          <a:xfrm>
            <a:off x="8720475" y="5466366"/>
            <a:ext cx="3031941" cy="923330"/>
          </a:xfrm>
          <a:prstGeom prst="rect">
            <a:avLst/>
          </a:prstGeom>
          <a:noFill/>
        </p:spPr>
        <p:txBody>
          <a:bodyPr wrap="square" rtlCol="0">
            <a:spAutoFit/>
          </a:bodyPr>
          <a:lstStyle/>
          <a:p>
            <a:r>
              <a:rPr lang="en-US" altLang="en-US" dirty="0"/>
              <a:t>Ensures participation Values and validated </a:t>
            </a:r>
          </a:p>
          <a:p>
            <a:r>
              <a:rPr lang="en-US" altLang="en-US" dirty="0"/>
              <a:t>Thinks young. Takes time</a:t>
            </a:r>
          </a:p>
        </p:txBody>
      </p:sp>
    </p:spTree>
    <p:extLst>
      <p:ext uri="{BB962C8B-B14F-4D97-AF65-F5344CB8AC3E}">
        <p14:creationId xmlns:p14="http://schemas.microsoft.com/office/powerpoint/2010/main" val="394099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p:bldP spid="19" grpId="0" animBg="1"/>
      <p:bldP spid="20" grpId="0" animBg="1"/>
      <p:bldP spid="21" grpId="0" animBg="1"/>
      <p:bldP spid="22" grpId="0" animBg="1"/>
      <p:bldP spid="23" grpId="0" animBg="1"/>
      <p:bldP spid="24" grpId="0"/>
      <p:bldP spid="25" grpId="0"/>
      <p:bldP spid="26" grpId="0"/>
      <p:bldP spid="27" grpId="0"/>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B10754E-820C-4C7A-8934-D721FA89E47B}"/>
              </a:ext>
            </a:extLst>
          </p:cNvPr>
          <p:cNvSpPr/>
          <p:nvPr/>
        </p:nvSpPr>
        <p:spPr>
          <a:xfrm>
            <a:off x="1528287"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eaLnBrk="1" hangingPunct="1">
              <a:defRPr/>
            </a:pPr>
            <a:endParaRPr lang="en-GB" sz="1620"/>
          </a:p>
        </p:txBody>
      </p:sp>
      <p:sp>
        <p:nvSpPr>
          <p:cNvPr id="69635" name="Rectangle 1">
            <a:extLst>
              <a:ext uri="{FF2B5EF4-FFF2-40B4-BE49-F238E27FC236}">
                <a16:creationId xmlns:a16="http://schemas.microsoft.com/office/drawing/2014/main" id="{F84CC416-271A-43AB-8EEE-BF3520BA1174}"/>
              </a:ext>
            </a:extLst>
          </p:cNvPr>
          <p:cNvSpPr>
            <a:spLocks/>
          </p:cNvSpPr>
          <p:nvPr/>
        </p:nvSpPr>
        <p:spPr bwMode="auto">
          <a:xfrm>
            <a:off x="4930140" y="22860"/>
            <a:ext cx="2686050" cy="1677353"/>
          </a:xfrm>
          <a:prstGeom prst="rect">
            <a:avLst/>
          </a:prstGeom>
          <a:solidFill>
            <a:schemeClr val="accent1">
              <a:alpha val="49803"/>
            </a:schemeClr>
          </a:solidFill>
          <a:ln w="25400">
            <a:solidFill>
              <a:schemeClr val="tx1"/>
            </a:solidFill>
            <a:miter lim="800000"/>
            <a:headEnd/>
            <a:tailEnd/>
          </a:ln>
        </p:spPr>
        <p:txBody>
          <a:bodyPr lIns="0" tIns="0" rIns="0" bIns="0"/>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endParaRPr lang="en-US" altLang="en-US" sz="2160">
              <a:solidFill>
                <a:schemeClr val="bg2"/>
              </a:solidFill>
              <a:latin typeface="Times New Roman" panose="02020603050405020304" pitchFamily="18" charset="0"/>
            </a:endParaRPr>
          </a:p>
        </p:txBody>
      </p:sp>
      <p:sp>
        <p:nvSpPr>
          <p:cNvPr id="69636" name="Rectangle 2">
            <a:extLst>
              <a:ext uri="{FF2B5EF4-FFF2-40B4-BE49-F238E27FC236}">
                <a16:creationId xmlns:a16="http://schemas.microsoft.com/office/drawing/2014/main" id="{D11ED034-C1FD-43B4-A343-20F336678372}"/>
              </a:ext>
            </a:extLst>
          </p:cNvPr>
          <p:cNvSpPr>
            <a:spLocks/>
          </p:cNvSpPr>
          <p:nvPr/>
        </p:nvSpPr>
        <p:spPr bwMode="auto">
          <a:xfrm>
            <a:off x="4895850" y="4724877"/>
            <a:ext cx="2626043" cy="2133123"/>
          </a:xfrm>
          <a:prstGeom prst="rect">
            <a:avLst/>
          </a:prstGeom>
          <a:solidFill>
            <a:schemeClr val="accent1">
              <a:alpha val="49803"/>
            </a:schemeClr>
          </a:solidFill>
          <a:ln w="25400">
            <a:solidFill>
              <a:schemeClr val="tx1"/>
            </a:solidFill>
            <a:miter lim="800000"/>
            <a:headEnd/>
            <a:tailEnd/>
          </a:ln>
        </p:spPr>
        <p:txBody>
          <a:bodyPr lIns="0" tIns="0" rIns="0" bIns="0"/>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endParaRPr lang="en-US" altLang="en-US" sz="2160">
              <a:solidFill>
                <a:schemeClr val="bg2"/>
              </a:solidFill>
              <a:latin typeface="Times New Roman" panose="02020603050405020304" pitchFamily="18" charset="0"/>
            </a:endParaRPr>
          </a:p>
        </p:txBody>
      </p:sp>
      <p:sp>
        <p:nvSpPr>
          <p:cNvPr id="69637" name="Rectangle 3">
            <a:extLst>
              <a:ext uri="{FF2B5EF4-FFF2-40B4-BE49-F238E27FC236}">
                <a16:creationId xmlns:a16="http://schemas.microsoft.com/office/drawing/2014/main" id="{90AA24BC-6D17-4870-AA0D-D2559B252964}"/>
              </a:ext>
            </a:extLst>
          </p:cNvPr>
          <p:cNvSpPr>
            <a:spLocks/>
          </p:cNvSpPr>
          <p:nvPr/>
        </p:nvSpPr>
        <p:spPr bwMode="auto">
          <a:xfrm>
            <a:off x="1615440" y="2651760"/>
            <a:ext cx="2277428" cy="3046095"/>
          </a:xfrm>
          <a:prstGeom prst="rect">
            <a:avLst/>
          </a:prstGeom>
          <a:solidFill>
            <a:schemeClr val="accent1">
              <a:alpha val="49803"/>
            </a:schemeClr>
          </a:solidFill>
          <a:ln w="25400">
            <a:solidFill>
              <a:schemeClr val="tx1"/>
            </a:solidFill>
            <a:miter lim="800000"/>
            <a:headEnd/>
            <a:tailEnd/>
          </a:ln>
        </p:spPr>
        <p:txBody>
          <a:bodyPr lIns="0" tIns="0" rIns="0" bIns="0"/>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endParaRPr lang="en-US" altLang="en-US" sz="2160">
              <a:solidFill>
                <a:schemeClr val="bg2"/>
              </a:solidFill>
              <a:latin typeface="Times New Roman" panose="02020603050405020304" pitchFamily="18" charset="0"/>
            </a:endParaRPr>
          </a:p>
        </p:txBody>
      </p:sp>
      <p:sp>
        <p:nvSpPr>
          <p:cNvPr id="69638" name="Rectangle 4">
            <a:extLst>
              <a:ext uri="{FF2B5EF4-FFF2-40B4-BE49-F238E27FC236}">
                <a16:creationId xmlns:a16="http://schemas.microsoft.com/office/drawing/2014/main" id="{5CB9E269-7E91-453A-94F6-43E9ABCAF2E0}"/>
              </a:ext>
            </a:extLst>
          </p:cNvPr>
          <p:cNvSpPr>
            <a:spLocks/>
          </p:cNvSpPr>
          <p:nvPr/>
        </p:nvSpPr>
        <p:spPr bwMode="auto">
          <a:xfrm>
            <a:off x="8576310" y="2743200"/>
            <a:ext cx="2045970" cy="2686050"/>
          </a:xfrm>
          <a:prstGeom prst="rect">
            <a:avLst/>
          </a:prstGeom>
          <a:solidFill>
            <a:schemeClr val="accent1">
              <a:alpha val="49803"/>
            </a:schemeClr>
          </a:solidFill>
          <a:ln w="25400">
            <a:solidFill>
              <a:schemeClr val="tx1"/>
            </a:solidFill>
            <a:miter lim="800000"/>
            <a:headEnd/>
            <a:tailEnd/>
          </a:ln>
        </p:spPr>
        <p:txBody>
          <a:bodyPr lIns="0" tIns="0" rIns="0" bIns="0"/>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endParaRPr lang="en-US" altLang="en-US" sz="2160">
              <a:solidFill>
                <a:schemeClr val="bg2"/>
              </a:solidFill>
              <a:latin typeface="Times New Roman" panose="02020603050405020304" pitchFamily="18" charset="0"/>
            </a:endParaRPr>
          </a:p>
        </p:txBody>
      </p:sp>
      <p:sp>
        <p:nvSpPr>
          <p:cNvPr id="69639" name="Rectangle 9">
            <a:extLst>
              <a:ext uri="{FF2B5EF4-FFF2-40B4-BE49-F238E27FC236}">
                <a16:creationId xmlns:a16="http://schemas.microsoft.com/office/drawing/2014/main" id="{F65CCCA1-B30A-408F-AA71-C7F8314CA921}"/>
              </a:ext>
            </a:extLst>
          </p:cNvPr>
          <p:cNvSpPr>
            <a:spLocks/>
          </p:cNvSpPr>
          <p:nvPr/>
        </p:nvSpPr>
        <p:spPr bwMode="auto">
          <a:xfrm>
            <a:off x="5048727" y="4909185"/>
            <a:ext cx="210312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US" altLang="en-US" sz="1620" b="1" u="sng">
                <a:solidFill>
                  <a:srgbClr val="93045E"/>
                </a:solidFill>
                <a:latin typeface="Times New Roman" panose="02020603050405020304" pitchFamily="18" charset="0"/>
              </a:rPr>
              <a:t>Adversity</a:t>
            </a:r>
          </a:p>
          <a:p>
            <a:pPr eaLnBrk="1" hangingPunct="1"/>
            <a:r>
              <a:rPr lang="en-US" altLang="en-US" sz="1260">
                <a:solidFill>
                  <a:srgbClr val="93045E"/>
                </a:solidFill>
                <a:latin typeface="Times New Roman" panose="02020603050405020304" pitchFamily="18" charset="0"/>
              </a:rPr>
              <a:t>* Life events/serious crises</a:t>
            </a:r>
          </a:p>
          <a:p>
            <a:pPr eaLnBrk="1" hangingPunct="1"/>
            <a:r>
              <a:rPr lang="en-US" altLang="en-US" sz="1260">
                <a:solidFill>
                  <a:srgbClr val="93045E"/>
                </a:solidFill>
                <a:latin typeface="Times New Roman" panose="02020603050405020304" pitchFamily="18" charset="0"/>
              </a:rPr>
              <a:t>* Illness loss/bereavement</a:t>
            </a:r>
          </a:p>
          <a:p>
            <a:pPr eaLnBrk="1" hangingPunct="1"/>
            <a:r>
              <a:rPr lang="en-US" altLang="en-US" sz="1260">
                <a:solidFill>
                  <a:srgbClr val="93045E"/>
                </a:solidFill>
                <a:latin typeface="Times New Roman" panose="02020603050405020304" pitchFamily="18" charset="0"/>
              </a:rPr>
              <a:t>* Separation/family breakdown</a:t>
            </a:r>
          </a:p>
          <a:p>
            <a:pPr eaLnBrk="1" hangingPunct="1"/>
            <a:r>
              <a:rPr lang="en-US" altLang="en-US" sz="1260">
                <a:solidFill>
                  <a:srgbClr val="93045E"/>
                </a:solidFill>
                <a:latin typeface="Times New Roman" panose="02020603050405020304" pitchFamily="18" charset="0"/>
              </a:rPr>
              <a:t>* Domestic violence</a:t>
            </a:r>
          </a:p>
          <a:p>
            <a:pPr eaLnBrk="1" hangingPunct="1"/>
            <a:r>
              <a:rPr lang="en-US" altLang="en-US" sz="1260">
                <a:solidFill>
                  <a:srgbClr val="93045E"/>
                </a:solidFill>
                <a:latin typeface="Times New Roman" panose="02020603050405020304" pitchFamily="18" charset="0"/>
              </a:rPr>
              <a:t>* Asylum seeking status</a:t>
            </a:r>
          </a:p>
          <a:p>
            <a:pPr eaLnBrk="1" hangingPunct="1"/>
            <a:r>
              <a:rPr lang="en-US" altLang="en-US" sz="1260">
                <a:solidFill>
                  <a:srgbClr val="93045E"/>
                </a:solidFill>
                <a:latin typeface="Times New Roman" panose="02020603050405020304" pitchFamily="18" charset="0"/>
              </a:rPr>
              <a:t>* Serious parental difficulties          eg drug abuse/alcohol misuse</a:t>
            </a:r>
          </a:p>
          <a:p>
            <a:pPr eaLnBrk="1" hangingPunct="1"/>
            <a:r>
              <a:rPr lang="en-US" altLang="en-US" sz="1260">
                <a:solidFill>
                  <a:srgbClr val="93045E"/>
                </a:solidFill>
                <a:latin typeface="Times New Roman" panose="02020603050405020304" pitchFamily="18" charset="0"/>
              </a:rPr>
              <a:t>* Parental mental illness</a:t>
            </a:r>
          </a:p>
        </p:txBody>
      </p:sp>
      <p:sp>
        <p:nvSpPr>
          <p:cNvPr id="69640" name="Rectangle 10">
            <a:extLst>
              <a:ext uri="{FF2B5EF4-FFF2-40B4-BE49-F238E27FC236}">
                <a16:creationId xmlns:a16="http://schemas.microsoft.com/office/drawing/2014/main" id="{2DE856B4-DB2C-46BC-AE93-680506E84986}"/>
              </a:ext>
            </a:extLst>
          </p:cNvPr>
          <p:cNvSpPr>
            <a:spLocks/>
          </p:cNvSpPr>
          <p:nvPr/>
        </p:nvSpPr>
        <p:spPr bwMode="auto">
          <a:xfrm>
            <a:off x="1646873" y="2896077"/>
            <a:ext cx="1977390" cy="250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US" altLang="en-US" sz="1620" b="1" u="sng">
                <a:solidFill>
                  <a:srgbClr val="930362"/>
                </a:solidFill>
                <a:latin typeface="Times New Roman" panose="02020603050405020304" pitchFamily="18" charset="0"/>
              </a:rPr>
              <a:t>Vulnerability</a:t>
            </a:r>
            <a:endParaRPr lang="en-US" altLang="en-US" sz="1260">
              <a:solidFill>
                <a:srgbClr val="930362"/>
              </a:solidFill>
              <a:latin typeface="Times New Roman" panose="02020603050405020304" pitchFamily="18" charset="0"/>
            </a:endParaRPr>
          </a:p>
          <a:p>
            <a:pPr eaLnBrk="1" hangingPunct="1"/>
            <a:r>
              <a:rPr lang="en-US" altLang="en-US" sz="1260">
                <a:solidFill>
                  <a:srgbClr val="930362"/>
                </a:solidFill>
                <a:latin typeface="Times New Roman" panose="02020603050405020304" pitchFamily="18" charset="0"/>
              </a:rPr>
              <a:t>* Poor attachment</a:t>
            </a:r>
          </a:p>
          <a:p>
            <a:pPr eaLnBrk="1" hangingPunct="1"/>
            <a:r>
              <a:rPr lang="en-US" altLang="en-US" sz="1260">
                <a:solidFill>
                  <a:srgbClr val="930362"/>
                </a:solidFill>
                <a:latin typeface="Times New Roman" panose="02020603050405020304" pitchFamily="18" charset="0"/>
              </a:rPr>
              <a:t>* Minority status</a:t>
            </a:r>
          </a:p>
          <a:p>
            <a:pPr eaLnBrk="1" hangingPunct="1"/>
            <a:r>
              <a:rPr lang="en-US" altLang="en-US" sz="1260">
                <a:solidFill>
                  <a:srgbClr val="930362"/>
                </a:solidFill>
                <a:latin typeface="Times New Roman" panose="02020603050405020304" pitchFamily="18" charset="0"/>
              </a:rPr>
              <a:t>* Young age</a:t>
            </a:r>
          </a:p>
          <a:p>
            <a:pPr eaLnBrk="1" hangingPunct="1"/>
            <a:r>
              <a:rPr lang="en-US" altLang="en-US" sz="1260">
                <a:solidFill>
                  <a:srgbClr val="930362"/>
                </a:solidFill>
                <a:latin typeface="Times New Roman" panose="02020603050405020304" pitchFamily="18" charset="0"/>
              </a:rPr>
              <a:t>* Disability</a:t>
            </a:r>
          </a:p>
          <a:p>
            <a:pPr eaLnBrk="1" hangingPunct="1"/>
            <a:r>
              <a:rPr lang="en-US" altLang="en-US" sz="1260">
                <a:solidFill>
                  <a:srgbClr val="930362"/>
                </a:solidFill>
                <a:latin typeface="Times New Roman" panose="02020603050405020304" pitchFamily="18" charset="0"/>
              </a:rPr>
              <a:t>* History of abuse</a:t>
            </a:r>
          </a:p>
          <a:p>
            <a:pPr eaLnBrk="1" hangingPunct="1"/>
            <a:r>
              <a:rPr lang="en-US" altLang="en-US" sz="1260">
                <a:solidFill>
                  <a:srgbClr val="930362"/>
                </a:solidFill>
                <a:latin typeface="Times New Roman" panose="02020603050405020304" pitchFamily="18" charset="0"/>
              </a:rPr>
              <a:t>* Innate characteristics in child/challenge</a:t>
            </a:r>
          </a:p>
          <a:p>
            <a:pPr eaLnBrk="1" hangingPunct="1"/>
            <a:r>
              <a:rPr lang="en-US" altLang="en-US" sz="1260">
                <a:solidFill>
                  <a:srgbClr val="930362"/>
                </a:solidFill>
                <a:latin typeface="Times New Roman" panose="02020603050405020304" pitchFamily="18" charset="0"/>
              </a:rPr>
              <a:t>* A loner/isolation</a:t>
            </a:r>
          </a:p>
          <a:p>
            <a:pPr eaLnBrk="1" hangingPunct="1"/>
            <a:r>
              <a:rPr lang="en-US" altLang="en-US" sz="1260">
                <a:solidFill>
                  <a:srgbClr val="930362"/>
                </a:solidFill>
                <a:latin typeface="Times New Roman" panose="02020603050405020304" pitchFamily="18" charset="0"/>
              </a:rPr>
              <a:t>* Institutional care</a:t>
            </a:r>
          </a:p>
          <a:p>
            <a:pPr eaLnBrk="1" hangingPunct="1"/>
            <a:r>
              <a:rPr lang="en-US" altLang="en-US" sz="1260">
                <a:solidFill>
                  <a:srgbClr val="930362"/>
                </a:solidFill>
                <a:latin typeface="Times New Roman" panose="02020603050405020304" pitchFamily="18" charset="0"/>
              </a:rPr>
              <a:t>* Early childhood trauma</a:t>
            </a:r>
          </a:p>
          <a:p>
            <a:pPr eaLnBrk="1" hangingPunct="1"/>
            <a:r>
              <a:rPr lang="en-US" altLang="en-US" sz="1260">
                <a:solidFill>
                  <a:srgbClr val="930362"/>
                </a:solidFill>
                <a:latin typeface="Times New Roman" panose="02020603050405020304" pitchFamily="18" charset="0"/>
              </a:rPr>
              <a:t>* Communication differences</a:t>
            </a:r>
          </a:p>
          <a:p>
            <a:pPr eaLnBrk="1" hangingPunct="1"/>
            <a:r>
              <a:rPr lang="en-US" altLang="en-US" sz="1260">
                <a:solidFill>
                  <a:srgbClr val="930362"/>
                </a:solidFill>
                <a:latin typeface="Times New Roman" panose="02020603050405020304" pitchFamily="18" charset="0"/>
              </a:rPr>
              <a:t>* Inconsistent/neglectful care</a:t>
            </a:r>
          </a:p>
        </p:txBody>
      </p:sp>
      <p:sp>
        <p:nvSpPr>
          <p:cNvPr id="69641" name="Rectangle 11">
            <a:extLst>
              <a:ext uri="{FF2B5EF4-FFF2-40B4-BE49-F238E27FC236}">
                <a16:creationId xmlns:a16="http://schemas.microsoft.com/office/drawing/2014/main" id="{08C3A99C-444E-4FD8-AD52-373239166E27}"/>
              </a:ext>
            </a:extLst>
          </p:cNvPr>
          <p:cNvSpPr>
            <a:spLocks/>
          </p:cNvSpPr>
          <p:nvPr/>
        </p:nvSpPr>
        <p:spPr bwMode="auto">
          <a:xfrm>
            <a:off x="8799195" y="3077394"/>
            <a:ext cx="1605915"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US" altLang="en-US" sz="1620" b="1" u="sng">
                <a:solidFill>
                  <a:srgbClr val="931164"/>
                </a:solidFill>
                <a:latin typeface="Times New Roman" panose="02020603050405020304" pitchFamily="18" charset="0"/>
              </a:rPr>
              <a:t>Resilience</a:t>
            </a:r>
          </a:p>
          <a:p>
            <a:pPr eaLnBrk="1" hangingPunct="1"/>
            <a:r>
              <a:rPr lang="en-US" altLang="en-US" sz="1260">
                <a:solidFill>
                  <a:srgbClr val="931164"/>
                </a:solidFill>
                <a:latin typeface="Times New Roman" panose="02020603050405020304" pitchFamily="18" charset="0"/>
              </a:rPr>
              <a:t>* Good attachment</a:t>
            </a:r>
          </a:p>
          <a:p>
            <a:pPr eaLnBrk="1" hangingPunct="1"/>
            <a:r>
              <a:rPr lang="en-US" altLang="en-US" sz="1260">
                <a:solidFill>
                  <a:srgbClr val="931164"/>
                </a:solidFill>
                <a:latin typeface="Times New Roman" panose="02020603050405020304" pitchFamily="18" charset="0"/>
              </a:rPr>
              <a:t>* Good self esteem</a:t>
            </a:r>
          </a:p>
          <a:p>
            <a:pPr eaLnBrk="1" hangingPunct="1"/>
            <a:r>
              <a:rPr lang="en-US" altLang="en-US" sz="1260">
                <a:solidFill>
                  <a:srgbClr val="931164"/>
                </a:solidFill>
                <a:latin typeface="Times New Roman" panose="02020603050405020304" pitchFamily="18" charset="0"/>
              </a:rPr>
              <a:t>* Sociability</a:t>
            </a:r>
          </a:p>
          <a:p>
            <a:pPr eaLnBrk="1" hangingPunct="1"/>
            <a:r>
              <a:rPr lang="en-US" altLang="en-US" sz="1260">
                <a:solidFill>
                  <a:srgbClr val="931164"/>
                </a:solidFill>
                <a:latin typeface="Times New Roman" panose="02020603050405020304" pitchFamily="18" charset="0"/>
              </a:rPr>
              <a:t>* Good level of ability</a:t>
            </a:r>
          </a:p>
          <a:p>
            <a:pPr eaLnBrk="1" hangingPunct="1"/>
            <a:r>
              <a:rPr lang="en-US" altLang="en-US" sz="1260">
                <a:solidFill>
                  <a:srgbClr val="931164"/>
                </a:solidFill>
                <a:latin typeface="Times New Roman" panose="02020603050405020304" pitchFamily="18" charset="0"/>
              </a:rPr>
              <a:t>* Flexible temperament</a:t>
            </a:r>
          </a:p>
          <a:p>
            <a:pPr eaLnBrk="1" hangingPunct="1"/>
            <a:r>
              <a:rPr lang="en-US" altLang="en-US" sz="1260">
                <a:solidFill>
                  <a:srgbClr val="931164"/>
                </a:solidFill>
                <a:latin typeface="Times New Roman" panose="02020603050405020304" pitchFamily="18" charset="0"/>
              </a:rPr>
              <a:t>* Problem solving skills</a:t>
            </a:r>
          </a:p>
          <a:p>
            <a:pPr eaLnBrk="1" hangingPunct="1"/>
            <a:r>
              <a:rPr lang="en-US" altLang="en-US" sz="1260">
                <a:solidFill>
                  <a:srgbClr val="931164"/>
                </a:solidFill>
                <a:latin typeface="Times New Roman" panose="02020603050405020304" pitchFamily="18" charset="0"/>
              </a:rPr>
              <a:t>* Positive parenting</a:t>
            </a:r>
          </a:p>
          <a:p>
            <a:pPr eaLnBrk="1" hangingPunct="1"/>
            <a:r>
              <a:rPr lang="en-US" altLang="en-US" sz="1260">
                <a:solidFill>
                  <a:srgbClr val="931164"/>
                </a:solidFill>
                <a:latin typeface="Times New Roman" panose="02020603050405020304" pitchFamily="18" charset="0"/>
              </a:rPr>
              <a:t>* Attractive</a:t>
            </a:r>
          </a:p>
        </p:txBody>
      </p:sp>
      <p:sp>
        <p:nvSpPr>
          <p:cNvPr id="69642" name="Rectangle 12">
            <a:extLst>
              <a:ext uri="{FF2B5EF4-FFF2-40B4-BE49-F238E27FC236}">
                <a16:creationId xmlns:a16="http://schemas.microsoft.com/office/drawing/2014/main" id="{8337D053-5D13-4F6F-9865-B48B98F7C027}"/>
              </a:ext>
            </a:extLst>
          </p:cNvPr>
          <p:cNvSpPr>
            <a:spLocks/>
          </p:cNvSpPr>
          <p:nvPr/>
        </p:nvSpPr>
        <p:spPr bwMode="auto">
          <a:xfrm>
            <a:off x="5004435" y="5715"/>
            <a:ext cx="2616042" cy="158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US" altLang="en-US" sz="1620" b="1" u="sng">
                <a:solidFill>
                  <a:srgbClr val="930660"/>
                </a:solidFill>
                <a:latin typeface="Times New Roman" panose="02020603050405020304" pitchFamily="18" charset="0"/>
              </a:rPr>
              <a:t>Protective Environment</a:t>
            </a:r>
            <a:endParaRPr lang="en-US" altLang="en-US" sz="1260">
              <a:solidFill>
                <a:srgbClr val="930660"/>
              </a:solidFill>
              <a:latin typeface="Times New Roman" panose="02020603050405020304" pitchFamily="18" charset="0"/>
            </a:endParaRPr>
          </a:p>
          <a:p>
            <a:pPr eaLnBrk="1" hangingPunct="1"/>
            <a:r>
              <a:rPr lang="en-US" altLang="en-US" sz="1260">
                <a:solidFill>
                  <a:srgbClr val="930660"/>
                </a:solidFill>
                <a:latin typeface="Times New Roman" panose="02020603050405020304" pitchFamily="18" charset="0"/>
              </a:rPr>
              <a:t>* Good school experience</a:t>
            </a:r>
          </a:p>
          <a:p>
            <a:pPr eaLnBrk="1" hangingPunct="1"/>
            <a:r>
              <a:rPr lang="en-US" altLang="en-US" sz="1260">
                <a:solidFill>
                  <a:srgbClr val="930660"/>
                </a:solidFill>
                <a:latin typeface="Times New Roman" panose="02020603050405020304" pitchFamily="18" charset="0"/>
              </a:rPr>
              <a:t>* One supportive adult</a:t>
            </a:r>
          </a:p>
          <a:p>
            <a:pPr eaLnBrk="1" hangingPunct="1"/>
            <a:r>
              <a:rPr lang="en-US" altLang="en-US" sz="1260">
                <a:solidFill>
                  <a:srgbClr val="930660"/>
                </a:solidFill>
                <a:latin typeface="Times New Roman" panose="02020603050405020304" pitchFamily="18" charset="0"/>
              </a:rPr>
              <a:t>* Special help addressing emotional/behavioural needs</a:t>
            </a:r>
          </a:p>
          <a:p>
            <a:pPr eaLnBrk="1" hangingPunct="1"/>
            <a:r>
              <a:rPr lang="en-US" altLang="en-US" sz="1260">
                <a:solidFill>
                  <a:srgbClr val="930660"/>
                </a:solidFill>
                <a:latin typeface="Times New Roman" panose="02020603050405020304" pitchFamily="18" charset="0"/>
              </a:rPr>
              <a:t>* Community networks</a:t>
            </a:r>
          </a:p>
          <a:p>
            <a:pPr eaLnBrk="1" hangingPunct="1"/>
            <a:r>
              <a:rPr lang="en-US" altLang="en-US" sz="1260">
                <a:solidFill>
                  <a:srgbClr val="930660"/>
                </a:solidFill>
                <a:latin typeface="Times New Roman" panose="02020603050405020304" pitchFamily="18" charset="0"/>
              </a:rPr>
              <a:t>* Leisure activities</a:t>
            </a:r>
          </a:p>
          <a:p>
            <a:pPr eaLnBrk="1" hangingPunct="1"/>
            <a:r>
              <a:rPr lang="en-US" altLang="en-US" sz="1260">
                <a:solidFill>
                  <a:srgbClr val="930660"/>
                </a:solidFill>
                <a:latin typeface="Times New Roman" panose="02020603050405020304" pitchFamily="18" charset="0"/>
              </a:rPr>
              <a:t>* Talents and interests</a:t>
            </a:r>
          </a:p>
        </p:txBody>
      </p:sp>
      <p:sp>
        <p:nvSpPr>
          <p:cNvPr id="69643" name="Rectangle 13">
            <a:extLst>
              <a:ext uri="{FF2B5EF4-FFF2-40B4-BE49-F238E27FC236}">
                <a16:creationId xmlns:a16="http://schemas.microsoft.com/office/drawing/2014/main" id="{DB763137-5C9E-4226-A494-950EA42AD777}"/>
              </a:ext>
            </a:extLst>
          </p:cNvPr>
          <p:cNvSpPr>
            <a:spLocks/>
          </p:cNvSpPr>
          <p:nvPr/>
        </p:nvSpPr>
        <p:spPr bwMode="auto">
          <a:xfrm>
            <a:off x="2961323" y="1931670"/>
            <a:ext cx="275463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algn="r" eaLnBrk="1" hangingPunct="1"/>
            <a:r>
              <a:rPr lang="en-US" altLang="en-US" sz="1620" b="1">
                <a:solidFill>
                  <a:schemeClr val="tx1"/>
                </a:solidFill>
                <a:latin typeface="Times New Roman" panose="02020603050405020304" pitchFamily="18" charset="0"/>
              </a:rPr>
              <a:t>Vulnerable Child</a:t>
            </a:r>
          </a:p>
          <a:p>
            <a:pPr algn="r" eaLnBrk="1" hangingPunct="1"/>
            <a:r>
              <a:rPr lang="en-US" altLang="en-US" sz="1620" b="1">
                <a:solidFill>
                  <a:schemeClr val="tx1"/>
                </a:solidFill>
                <a:latin typeface="Times New Roman" panose="02020603050405020304" pitchFamily="18" charset="0"/>
              </a:rPr>
              <a:t>Protective Environment</a:t>
            </a:r>
          </a:p>
        </p:txBody>
      </p:sp>
      <p:sp>
        <p:nvSpPr>
          <p:cNvPr id="69644" name="Rectangle 14">
            <a:extLst>
              <a:ext uri="{FF2B5EF4-FFF2-40B4-BE49-F238E27FC236}">
                <a16:creationId xmlns:a16="http://schemas.microsoft.com/office/drawing/2014/main" id="{2FAC37E4-797F-4C66-AF7B-285F321E8BF4}"/>
              </a:ext>
            </a:extLst>
          </p:cNvPr>
          <p:cNvSpPr>
            <a:spLocks/>
          </p:cNvSpPr>
          <p:nvPr/>
        </p:nvSpPr>
        <p:spPr bwMode="auto">
          <a:xfrm>
            <a:off x="4234167" y="3740486"/>
            <a:ext cx="1524648"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algn="r" eaLnBrk="1" hangingPunct="1"/>
            <a:r>
              <a:rPr lang="en-US" altLang="en-US" sz="1620" b="1">
                <a:solidFill>
                  <a:schemeClr val="tx1"/>
                </a:solidFill>
                <a:latin typeface="Times New Roman" panose="02020603050405020304" pitchFamily="18" charset="0"/>
              </a:rPr>
              <a:t>Vulnerable Child</a:t>
            </a:r>
          </a:p>
          <a:p>
            <a:pPr algn="r" eaLnBrk="1" hangingPunct="1"/>
            <a:r>
              <a:rPr lang="en-US" altLang="en-US" sz="1620" b="1">
                <a:solidFill>
                  <a:schemeClr val="tx1"/>
                </a:solidFill>
                <a:latin typeface="Times New Roman" panose="02020603050405020304" pitchFamily="18" charset="0"/>
              </a:rPr>
              <a:t>High Adversity</a:t>
            </a:r>
          </a:p>
        </p:txBody>
      </p:sp>
      <p:sp>
        <p:nvSpPr>
          <p:cNvPr id="69645" name="Rectangle 15">
            <a:extLst>
              <a:ext uri="{FF2B5EF4-FFF2-40B4-BE49-F238E27FC236}">
                <a16:creationId xmlns:a16="http://schemas.microsoft.com/office/drawing/2014/main" id="{EB486C62-48B7-4C9F-A32C-1C7B24D0F317}"/>
              </a:ext>
            </a:extLst>
          </p:cNvPr>
          <p:cNvSpPr>
            <a:spLocks/>
          </p:cNvSpPr>
          <p:nvPr/>
        </p:nvSpPr>
        <p:spPr bwMode="auto">
          <a:xfrm>
            <a:off x="6410325" y="3740486"/>
            <a:ext cx="1346266"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US" altLang="en-US" sz="1620" b="1">
                <a:solidFill>
                  <a:schemeClr val="tx1"/>
                </a:solidFill>
                <a:latin typeface="Times New Roman" panose="02020603050405020304" pitchFamily="18" charset="0"/>
              </a:rPr>
              <a:t>Resilient Child</a:t>
            </a:r>
          </a:p>
          <a:p>
            <a:pPr eaLnBrk="1" hangingPunct="1"/>
            <a:r>
              <a:rPr lang="en-US" altLang="en-US" sz="1620" b="1">
                <a:solidFill>
                  <a:schemeClr val="tx1"/>
                </a:solidFill>
                <a:latin typeface="Times New Roman" panose="02020603050405020304" pitchFamily="18" charset="0"/>
              </a:rPr>
              <a:t>High Adversity</a:t>
            </a:r>
          </a:p>
        </p:txBody>
      </p:sp>
      <p:sp>
        <p:nvSpPr>
          <p:cNvPr id="69646" name="Rectangle 16">
            <a:extLst>
              <a:ext uri="{FF2B5EF4-FFF2-40B4-BE49-F238E27FC236}">
                <a16:creationId xmlns:a16="http://schemas.microsoft.com/office/drawing/2014/main" id="{5EFC83CC-F0EE-4A4B-875E-0FE48CA1E450}"/>
              </a:ext>
            </a:extLst>
          </p:cNvPr>
          <p:cNvSpPr>
            <a:spLocks/>
          </p:cNvSpPr>
          <p:nvPr/>
        </p:nvSpPr>
        <p:spPr bwMode="auto">
          <a:xfrm>
            <a:off x="6353175" y="1957406"/>
            <a:ext cx="2124428"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a:defRPr sz="1200">
                <a:solidFill>
                  <a:srgbClr val="000000"/>
                </a:solidFill>
                <a:latin typeface="Palatino" charset="0"/>
                <a:sym typeface="Palatino" charset="0"/>
              </a:defRPr>
            </a:lvl1pPr>
            <a:lvl2pPr marL="742950" indent="-285750">
              <a:defRPr sz="1200">
                <a:solidFill>
                  <a:srgbClr val="000000"/>
                </a:solidFill>
                <a:latin typeface="Palatino" charset="0"/>
                <a:sym typeface="Palatino" charset="0"/>
              </a:defRPr>
            </a:lvl2pPr>
            <a:lvl3pPr marL="1143000" indent="-228600">
              <a:defRPr sz="1200">
                <a:solidFill>
                  <a:srgbClr val="000000"/>
                </a:solidFill>
                <a:latin typeface="Palatino" charset="0"/>
                <a:sym typeface="Palatino" charset="0"/>
              </a:defRPr>
            </a:lvl3pPr>
            <a:lvl4pPr marL="1600200" indent="-228600">
              <a:defRPr sz="1200">
                <a:solidFill>
                  <a:srgbClr val="000000"/>
                </a:solidFill>
                <a:latin typeface="Palatino" charset="0"/>
                <a:sym typeface="Palatino" charset="0"/>
              </a:defRPr>
            </a:lvl4pPr>
            <a:lvl5pPr marL="2057400" indent="-228600">
              <a:defRPr sz="1200">
                <a:solidFill>
                  <a:srgbClr val="000000"/>
                </a:solidFill>
                <a:latin typeface="Palatino" charset="0"/>
                <a:sym typeface="Palatino" charset="0"/>
              </a:defRPr>
            </a:lvl5pPr>
            <a:lvl6pPr marL="2514600" indent="-228600" eaLnBrk="0" fontAlgn="base" hangingPunct="0">
              <a:spcBef>
                <a:spcPct val="0"/>
              </a:spcBef>
              <a:spcAft>
                <a:spcPct val="0"/>
              </a:spcAft>
              <a:defRPr sz="1200">
                <a:solidFill>
                  <a:srgbClr val="000000"/>
                </a:solidFill>
                <a:latin typeface="Palatino" charset="0"/>
                <a:sym typeface="Palatino" charset="0"/>
              </a:defRPr>
            </a:lvl6pPr>
            <a:lvl7pPr marL="2971800" indent="-228600" eaLnBrk="0" fontAlgn="base" hangingPunct="0">
              <a:spcBef>
                <a:spcPct val="0"/>
              </a:spcBef>
              <a:spcAft>
                <a:spcPct val="0"/>
              </a:spcAft>
              <a:defRPr sz="1200">
                <a:solidFill>
                  <a:srgbClr val="000000"/>
                </a:solidFill>
                <a:latin typeface="Palatino" charset="0"/>
                <a:sym typeface="Palatino" charset="0"/>
              </a:defRPr>
            </a:lvl7pPr>
            <a:lvl8pPr marL="3429000" indent="-228600" eaLnBrk="0" fontAlgn="base" hangingPunct="0">
              <a:spcBef>
                <a:spcPct val="0"/>
              </a:spcBef>
              <a:spcAft>
                <a:spcPct val="0"/>
              </a:spcAft>
              <a:defRPr sz="1200">
                <a:solidFill>
                  <a:srgbClr val="000000"/>
                </a:solidFill>
                <a:latin typeface="Palatino" charset="0"/>
                <a:sym typeface="Palatino" charset="0"/>
              </a:defRPr>
            </a:lvl8pPr>
            <a:lvl9pPr marL="3886200" indent="-228600" eaLnBrk="0" fontAlgn="base" hangingPunct="0">
              <a:spcBef>
                <a:spcPct val="0"/>
              </a:spcBef>
              <a:spcAft>
                <a:spcPct val="0"/>
              </a:spcAft>
              <a:defRPr sz="1200">
                <a:solidFill>
                  <a:srgbClr val="000000"/>
                </a:solidFill>
                <a:latin typeface="Palatino" charset="0"/>
                <a:sym typeface="Palatino" charset="0"/>
              </a:defRPr>
            </a:lvl9pPr>
          </a:lstStyle>
          <a:p>
            <a:pPr eaLnBrk="1" hangingPunct="1"/>
            <a:r>
              <a:rPr lang="en-US" altLang="en-US" sz="1620" b="1">
                <a:solidFill>
                  <a:schemeClr val="tx1"/>
                </a:solidFill>
                <a:latin typeface="Times New Roman" panose="02020603050405020304" pitchFamily="18" charset="0"/>
              </a:rPr>
              <a:t>Resilient Child</a:t>
            </a:r>
          </a:p>
          <a:p>
            <a:pPr eaLnBrk="1" hangingPunct="1"/>
            <a:r>
              <a:rPr lang="en-US" altLang="en-US" sz="1620" b="1">
                <a:solidFill>
                  <a:schemeClr val="tx1"/>
                </a:solidFill>
                <a:latin typeface="Times New Roman" panose="02020603050405020304" pitchFamily="18" charset="0"/>
              </a:rPr>
              <a:t>Protective Environment</a:t>
            </a:r>
          </a:p>
        </p:txBody>
      </p:sp>
      <p:sp>
        <p:nvSpPr>
          <p:cNvPr id="69647" name="Line 17">
            <a:extLst>
              <a:ext uri="{FF2B5EF4-FFF2-40B4-BE49-F238E27FC236}">
                <a16:creationId xmlns:a16="http://schemas.microsoft.com/office/drawing/2014/main" id="{6F5CC0CC-877F-4248-9065-28357E16843F}"/>
              </a:ext>
            </a:extLst>
          </p:cNvPr>
          <p:cNvSpPr>
            <a:spLocks noChangeShapeType="1"/>
          </p:cNvSpPr>
          <p:nvPr/>
        </p:nvSpPr>
        <p:spPr bwMode="auto">
          <a:xfrm rot="10800000">
            <a:off x="4095750" y="3074670"/>
            <a:ext cx="3989070" cy="10002"/>
          </a:xfrm>
          <a:prstGeom prst="line">
            <a:avLst/>
          </a:prstGeom>
          <a:noFill/>
          <a:ln w="38100">
            <a:solidFill>
              <a:schemeClr val="tx1"/>
            </a:solidFill>
            <a:round/>
            <a:headEnd type="stealth" w="med" len="med"/>
            <a:tailEnd/>
          </a:ln>
          <a:extLst>
            <a:ext uri="{909E8E84-426E-40DD-AFC4-6F175D3DCCD1}">
              <a14:hiddenFill xmlns:a14="http://schemas.microsoft.com/office/drawing/2010/main">
                <a:noFill/>
              </a14:hiddenFill>
            </a:ext>
          </a:extLst>
        </p:spPr>
        <p:txBody>
          <a:bodyPr lIns="82295" rIns="82295"/>
          <a:lstStyle/>
          <a:p>
            <a:endParaRPr lang="en-GB" sz="1620"/>
          </a:p>
        </p:txBody>
      </p:sp>
      <p:sp>
        <p:nvSpPr>
          <p:cNvPr id="69648" name="Line 18">
            <a:extLst>
              <a:ext uri="{FF2B5EF4-FFF2-40B4-BE49-F238E27FC236}">
                <a16:creationId xmlns:a16="http://schemas.microsoft.com/office/drawing/2014/main" id="{26362882-9D1D-4993-8B01-918343D70434}"/>
              </a:ext>
            </a:extLst>
          </p:cNvPr>
          <p:cNvSpPr>
            <a:spLocks noChangeShapeType="1"/>
          </p:cNvSpPr>
          <p:nvPr/>
        </p:nvSpPr>
        <p:spPr bwMode="auto">
          <a:xfrm>
            <a:off x="6084570" y="1588770"/>
            <a:ext cx="34290" cy="3246120"/>
          </a:xfrm>
          <a:prstGeom prst="line">
            <a:avLst/>
          </a:prstGeom>
          <a:noFill/>
          <a:ln w="38100">
            <a:solidFill>
              <a:schemeClr val="tx1"/>
            </a:solidFill>
            <a:round/>
            <a:headEnd type="stealth" w="med" len="med"/>
            <a:tailEnd/>
          </a:ln>
          <a:extLst>
            <a:ext uri="{909E8E84-426E-40DD-AFC4-6F175D3DCCD1}">
              <a14:hiddenFill xmlns:a14="http://schemas.microsoft.com/office/drawing/2010/main">
                <a:noFill/>
              </a14:hiddenFill>
            </a:ext>
          </a:extLst>
        </p:spPr>
        <p:txBody>
          <a:bodyPr lIns="82295" rIns="82295"/>
          <a:lstStyle/>
          <a:p>
            <a:endParaRPr lang="en-GB" sz="162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bernc\AppData\Local\Microsoft\Windows\Temporary Internet Files\Content.IE5\UQ13YZ7G\blockpag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0588" y="3303589"/>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bernc\AppData\Local\Microsoft\Windows\Temporary Internet Files\Content.IE5\O2O98OVO\blockpag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475" y="3424238"/>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bernc\AppData\Local\Microsoft\Windows\Temporary Internet Files\Content.IE5\AZEVLF9V\blockpag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475" y="3424238"/>
            <a:ext cx="1905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5680" y="769336"/>
            <a:ext cx="6048672" cy="6088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6"/>
          <p:cNvSpPr>
            <a:spLocks noGrp="1"/>
          </p:cNvSpPr>
          <p:nvPr>
            <p:ph type="title"/>
          </p:nvPr>
        </p:nvSpPr>
        <p:spPr>
          <a:xfrm>
            <a:off x="1981200" y="274638"/>
            <a:ext cx="8229600" cy="850106"/>
          </a:xfrm>
        </p:spPr>
        <p:txBody>
          <a:bodyPr>
            <a:normAutofit/>
          </a:bodyPr>
          <a:lstStyle/>
          <a:p>
            <a:r>
              <a:rPr lang="en-GB" sz="3200" dirty="0"/>
              <a:t>Buffering – anything that helps build wellbeing</a:t>
            </a:r>
          </a:p>
        </p:txBody>
      </p:sp>
    </p:spTree>
    <p:extLst>
      <p:ext uri="{BB962C8B-B14F-4D97-AF65-F5344CB8AC3E}">
        <p14:creationId xmlns:p14="http://schemas.microsoft.com/office/powerpoint/2010/main" val="38163548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BA50B0AEA50A408B1CCE59390A0063" ma:contentTypeVersion="13" ma:contentTypeDescription="Create a new document." ma:contentTypeScope="" ma:versionID="ed36ef4cb06e8bb17654626cf1ca927a">
  <xsd:schema xmlns:xsd="http://www.w3.org/2001/XMLSchema" xmlns:xs="http://www.w3.org/2001/XMLSchema" xmlns:p="http://schemas.microsoft.com/office/2006/metadata/properties" xmlns:ns3="f208d9d4-ab53-4bb8-846a-65b2416c60b1" xmlns:ns4="67b068b7-2e2b-4052-af03-84bdb19f149d" targetNamespace="http://schemas.microsoft.com/office/2006/metadata/properties" ma:root="true" ma:fieldsID="9a8d3260c8b8b1b5579265ddd4e8fe86" ns3:_="" ns4:_="">
    <xsd:import namespace="f208d9d4-ab53-4bb8-846a-65b2416c60b1"/>
    <xsd:import namespace="67b068b7-2e2b-4052-af03-84bdb19f149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08d9d4-ab53-4bb8-846a-65b2416c60b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b068b7-2e2b-4052-af03-84bdb19f149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79D564-4842-4273-B738-3D585D629F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08d9d4-ab53-4bb8-846a-65b2416c60b1"/>
    <ds:schemaRef ds:uri="67b068b7-2e2b-4052-af03-84bdb19f14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142AAC-16A1-46A9-8F17-C357822921F1}">
  <ds:schemaRefs>
    <ds:schemaRef ds:uri="http://schemas.microsoft.com/sharepoint/v3/contenttype/forms"/>
  </ds:schemaRefs>
</ds:datastoreItem>
</file>

<file path=customXml/itemProps3.xml><?xml version="1.0" encoding="utf-8"?>
<ds:datastoreItem xmlns:ds="http://schemas.openxmlformats.org/officeDocument/2006/customXml" ds:itemID="{C1C817AA-28C1-48F9-9C33-C657E42E10D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250</TotalTime>
  <Words>7425</Words>
  <Application>Microsoft Office PowerPoint</Application>
  <PresentationFormat>Widescreen</PresentationFormat>
  <Paragraphs>472</Paragraphs>
  <Slides>30</Slides>
  <Notes>27</Notes>
  <HiddenSlides>0</HiddenSlides>
  <MMClips>1</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Promoting Positive Relationships and building Emotional Literacy in School Hubs</vt:lpstr>
      <vt:lpstr>Unusual Times</vt:lpstr>
      <vt:lpstr>Contents</vt:lpstr>
      <vt:lpstr>J. P. Comer</vt:lpstr>
      <vt:lpstr>ALL behaviour is COMMUNICATION</vt:lpstr>
      <vt:lpstr>PowerPoint Presentation</vt:lpstr>
      <vt:lpstr>The Importance of  Emotional Regulation</vt:lpstr>
      <vt:lpstr>The effect of Early Relationships</vt:lpstr>
      <vt:lpstr>PowerPoint Presentation</vt:lpstr>
      <vt:lpstr>The Core Conditions of Effective Relationships</vt:lpstr>
      <vt:lpstr>PowerPoint Presentation</vt:lpstr>
      <vt:lpstr>Model framework for  Emotional Literacy</vt:lpstr>
      <vt:lpstr>Emotional Coaching - A 5 step process to support the development of the key elements that build self esteem  (John Gottman)                                        </vt:lpstr>
      <vt:lpstr>The Emotional Coach</vt:lpstr>
      <vt:lpstr>PowerPoint Presentation</vt:lpstr>
      <vt:lpstr>Brain science and the stress response made simple</vt:lpstr>
      <vt:lpstr>PowerPoint Presentation</vt:lpstr>
      <vt:lpstr>This is NOT a choice!</vt:lpstr>
      <vt:lpstr>What this means …</vt:lpstr>
      <vt:lpstr>Trauma-aware</vt:lpstr>
      <vt:lpstr>Stress and trauma</vt:lpstr>
      <vt:lpstr> Ready for a world with adversity (adapted from traumasensitiveschools.org)</vt:lpstr>
      <vt:lpstr>What stress (fight, flight, freeze) looks like:</vt:lpstr>
      <vt:lpstr>Trauma and the effects on behaviour</vt:lpstr>
      <vt:lpstr>PowerPoint Presentation</vt:lpstr>
      <vt:lpstr>Resilience is…..</vt:lpstr>
      <vt:lpstr>3 Features of Resilient People</vt:lpstr>
      <vt:lpstr>Building Your Self Esteem and Resilience</vt:lpstr>
      <vt:lpstr>PowerPoint Presentation</vt:lpstr>
      <vt:lpstr>Buffering – anything that helps build wellbeing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Bernadette Cairns</dc:creator>
  <cp:lastModifiedBy>Bernadette Cairns</cp:lastModifiedBy>
  <cp:revision>22</cp:revision>
  <dcterms:created xsi:type="dcterms:W3CDTF">2020-04-01T10:33:49Z</dcterms:created>
  <dcterms:modified xsi:type="dcterms:W3CDTF">2020-04-06T08:02:38Z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0x01010045BA50B0AEA50A408B1CCE59390A0063</vt:lpwstr>
  </property>
</Properties>
</file>