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2"/>
  </p:notesMasterIdLst>
  <p:sldIdLst>
    <p:sldId id="256" r:id="rId5"/>
    <p:sldId id="448" r:id="rId6"/>
    <p:sldId id="257" r:id="rId7"/>
    <p:sldId id="339" r:id="rId8"/>
    <p:sldId id="337" r:id="rId9"/>
    <p:sldId id="338" r:id="rId10"/>
    <p:sldId id="340" r:id="rId11"/>
    <p:sldId id="501" r:id="rId12"/>
    <p:sldId id="354" r:id="rId13"/>
    <p:sldId id="504" r:id="rId14"/>
    <p:sldId id="341" r:id="rId15"/>
    <p:sldId id="503" r:id="rId16"/>
    <p:sldId id="342" r:id="rId17"/>
    <p:sldId id="502" r:id="rId18"/>
    <p:sldId id="505" r:id="rId19"/>
    <p:sldId id="343" r:id="rId20"/>
    <p:sldId id="508" r:id="rId21"/>
    <p:sldId id="506" r:id="rId22"/>
    <p:sldId id="381" r:id="rId23"/>
    <p:sldId id="391" r:id="rId24"/>
    <p:sldId id="509" r:id="rId25"/>
    <p:sldId id="345" r:id="rId26"/>
    <p:sldId id="512" r:id="rId27"/>
    <p:sldId id="524" r:id="rId28"/>
    <p:sldId id="300" r:id="rId29"/>
    <p:sldId id="513" r:id="rId30"/>
    <p:sldId id="347" r:id="rId31"/>
    <p:sldId id="516" r:id="rId32"/>
    <p:sldId id="514" r:id="rId33"/>
    <p:sldId id="515" r:id="rId34"/>
    <p:sldId id="517" r:id="rId35"/>
    <p:sldId id="349" r:id="rId36"/>
    <p:sldId id="520" r:id="rId37"/>
    <p:sldId id="518" r:id="rId38"/>
    <p:sldId id="521" r:id="rId39"/>
    <p:sldId id="523" r:id="rId40"/>
    <p:sldId id="52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61228" autoAdjust="0"/>
  </p:normalViewPr>
  <p:slideViewPr>
    <p:cSldViewPr snapToGrid="0">
      <p:cViewPr varScale="1">
        <p:scale>
          <a:sx n="38" d="100"/>
          <a:sy n="38" d="100"/>
        </p:scale>
        <p:origin x="1500" y="3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30B85A-A4C8-4DA4-8121-68D8927F3E4E}" type="doc">
      <dgm:prSet loTypeId="urn:microsoft.com/office/officeart/2005/8/layout/cycle6" loCatId="cycle" qsTypeId="urn:microsoft.com/office/officeart/2005/8/quickstyle/3d1" qsCatId="3D" csTypeId="urn:microsoft.com/office/officeart/2005/8/colors/accent1_4" csCatId="accent1" phldr="1"/>
      <dgm:spPr/>
      <dgm:t>
        <a:bodyPr/>
        <a:lstStyle/>
        <a:p>
          <a:endParaRPr lang="en-GB"/>
        </a:p>
      </dgm:t>
    </dgm:pt>
    <dgm:pt modelId="{B6625ACC-454C-44C5-BC10-65A312008ECA}">
      <dgm:prSet phldrT="[Text]" custT="1"/>
      <dgm:spPr/>
      <dgm:t>
        <a:bodyPr/>
        <a:lstStyle/>
        <a:p>
          <a:r>
            <a:rPr lang="en-GB" sz="2400" b="1" dirty="0">
              <a:effectLst/>
            </a:rPr>
            <a:t>Learning is understood developmentally</a:t>
          </a:r>
        </a:p>
      </dgm:t>
    </dgm:pt>
    <dgm:pt modelId="{BA426693-971B-406C-A659-D902434CE9C7}" type="parTrans" cxnId="{51033259-EBC5-4781-8D38-1A0311CF7882}">
      <dgm:prSet/>
      <dgm:spPr/>
      <dgm:t>
        <a:bodyPr/>
        <a:lstStyle/>
        <a:p>
          <a:endParaRPr lang="en-GB"/>
        </a:p>
      </dgm:t>
    </dgm:pt>
    <dgm:pt modelId="{87FB6CEF-2A0A-4898-96B7-323285014AFE}" type="sibTrans" cxnId="{51033259-EBC5-4781-8D38-1A0311CF7882}">
      <dgm:prSet/>
      <dgm:spPr/>
      <dgm:t>
        <a:bodyPr/>
        <a:lstStyle/>
        <a:p>
          <a:endParaRPr lang="en-GB"/>
        </a:p>
      </dgm:t>
    </dgm:pt>
    <dgm:pt modelId="{F425E96D-ABDA-46B2-B7BE-C8784F4012F2}">
      <dgm:prSet phldrT="[Text]" custT="1"/>
      <dgm:spPr/>
      <dgm:t>
        <a:bodyPr/>
        <a:lstStyle/>
        <a:p>
          <a:r>
            <a:rPr lang="en-GB" sz="2400" b="1" dirty="0">
              <a:effectLst>
                <a:outerShdw blurRad="38100" dist="38100" dir="2700000" algn="tl">
                  <a:srgbClr val="000000">
                    <a:alpha val="43137"/>
                  </a:srgbClr>
                </a:outerShdw>
              </a:effectLst>
            </a:rPr>
            <a:t>Nurture is important for Wellbeing</a:t>
          </a:r>
        </a:p>
      </dgm:t>
    </dgm:pt>
    <dgm:pt modelId="{D7F5CB65-19A0-48E2-843A-16E7E8A807EF}" type="parTrans" cxnId="{31C783D4-0A75-40E9-A0D9-6A3777C4CF3D}">
      <dgm:prSet/>
      <dgm:spPr/>
      <dgm:t>
        <a:bodyPr/>
        <a:lstStyle/>
        <a:p>
          <a:endParaRPr lang="en-GB"/>
        </a:p>
      </dgm:t>
    </dgm:pt>
    <dgm:pt modelId="{2F9D9AA1-2846-4F98-8121-43D218E4965D}" type="sibTrans" cxnId="{31C783D4-0A75-40E9-A0D9-6A3777C4CF3D}">
      <dgm:prSet/>
      <dgm:spPr/>
      <dgm:t>
        <a:bodyPr/>
        <a:lstStyle/>
        <a:p>
          <a:endParaRPr lang="en-GB"/>
        </a:p>
      </dgm:t>
    </dgm:pt>
    <dgm:pt modelId="{AC11BFE0-0A91-46E8-B7F6-9E1BAEF7520D}">
      <dgm:prSet phldrT="[Text]" custT="1"/>
      <dgm:spPr/>
      <dgm:t>
        <a:bodyPr/>
        <a:lstStyle/>
        <a:p>
          <a:r>
            <a:rPr lang="en-GB" sz="2400" b="1" dirty="0">
              <a:effectLst>
                <a:outerShdw blurRad="38100" dist="38100" dir="2700000" algn="tl">
                  <a:srgbClr val="000000">
                    <a:alpha val="43137"/>
                  </a:srgbClr>
                </a:outerShdw>
              </a:effectLst>
            </a:rPr>
            <a:t>Language is a vital means of communication</a:t>
          </a:r>
        </a:p>
      </dgm:t>
    </dgm:pt>
    <dgm:pt modelId="{A8304F04-3E9A-4150-9F41-57499B653062}" type="parTrans" cxnId="{0A108DD7-C1C8-4B79-832B-15F0CBD08FC4}">
      <dgm:prSet/>
      <dgm:spPr/>
      <dgm:t>
        <a:bodyPr/>
        <a:lstStyle/>
        <a:p>
          <a:endParaRPr lang="en-GB"/>
        </a:p>
      </dgm:t>
    </dgm:pt>
    <dgm:pt modelId="{E291AF21-AF75-4FCF-9693-7E65C59DC8E9}" type="sibTrans" cxnId="{0A108DD7-C1C8-4B79-832B-15F0CBD08FC4}">
      <dgm:prSet/>
      <dgm:spPr/>
      <dgm:t>
        <a:bodyPr/>
        <a:lstStyle/>
        <a:p>
          <a:endParaRPr lang="en-GB"/>
        </a:p>
      </dgm:t>
    </dgm:pt>
    <dgm:pt modelId="{CB809454-AA81-4319-94AD-74472D7B861E}">
      <dgm:prSet phldrT="[Text]" custT="1"/>
      <dgm:spPr/>
      <dgm:t>
        <a:bodyPr/>
        <a:lstStyle/>
        <a:p>
          <a:r>
            <a:rPr lang="en-GB" sz="2400" b="1" dirty="0">
              <a:effectLst>
                <a:outerShdw blurRad="38100" dist="38100" dir="2700000" algn="tl">
                  <a:srgbClr val="000000">
                    <a:alpha val="43137"/>
                  </a:srgbClr>
                </a:outerShdw>
              </a:effectLst>
            </a:rPr>
            <a:t>All behaviour is communication</a:t>
          </a:r>
        </a:p>
      </dgm:t>
    </dgm:pt>
    <dgm:pt modelId="{FA928E56-B351-4EFC-990A-62C4C84A39BE}" type="parTrans" cxnId="{8B29B8B2-726F-4697-B271-A084A634BFB3}">
      <dgm:prSet/>
      <dgm:spPr/>
      <dgm:t>
        <a:bodyPr/>
        <a:lstStyle/>
        <a:p>
          <a:endParaRPr lang="en-GB"/>
        </a:p>
      </dgm:t>
    </dgm:pt>
    <dgm:pt modelId="{4E8EB51A-0097-441A-9F75-D7F361C5E39F}" type="sibTrans" cxnId="{8B29B8B2-726F-4697-B271-A084A634BFB3}">
      <dgm:prSet/>
      <dgm:spPr/>
      <dgm:t>
        <a:bodyPr/>
        <a:lstStyle/>
        <a:p>
          <a:endParaRPr lang="en-GB"/>
        </a:p>
      </dgm:t>
    </dgm:pt>
    <dgm:pt modelId="{C103CFAE-BC32-4EF1-9612-37A9B6CD0DF5}">
      <dgm:prSet phldrT="[Text]" custT="1"/>
      <dgm:spPr/>
      <dgm:t>
        <a:bodyPr/>
        <a:lstStyle/>
        <a:p>
          <a:r>
            <a:rPr lang="en-GB" sz="2400" b="1" dirty="0">
              <a:effectLst>
                <a:outerShdw blurRad="38100" dist="38100" dir="2700000" algn="tl">
                  <a:srgbClr val="000000">
                    <a:alpha val="43137"/>
                  </a:srgbClr>
                </a:outerShdw>
              </a:effectLst>
            </a:rPr>
            <a:t>Transition are important in  children’s lives</a:t>
          </a:r>
        </a:p>
      </dgm:t>
    </dgm:pt>
    <dgm:pt modelId="{BF6FCA46-48D4-4CAA-8836-0D1927AE3377}" type="parTrans" cxnId="{0F0EB10C-A62F-4A28-9B35-E8DA4A40239B}">
      <dgm:prSet/>
      <dgm:spPr/>
      <dgm:t>
        <a:bodyPr/>
        <a:lstStyle/>
        <a:p>
          <a:endParaRPr lang="en-GB"/>
        </a:p>
      </dgm:t>
    </dgm:pt>
    <dgm:pt modelId="{0366B01B-103F-4B1D-8AE8-484243C7C4AE}" type="sibTrans" cxnId="{0F0EB10C-A62F-4A28-9B35-E8DA4A40239B}">
      <dgm:prSet/>
      <dgm:spPr/>
      <dgm:t>
        <a:bodyPr/>
        <a:lstStyle/>
        <a:p>
          <a:endParaRPr lang="en-GB"/>
        </a:p>
      </dgm:t>
    </dgm:pt>
    <dgm:pt modelId="{8BAC8F25-AFAD-4D9D-809C-863270012E90}">
      <dgm:prSet phldrT="[Text]" custT="1"/>
      <dgm:spPr/>
      <dgm:t>
        <a:bodyPr/>
        <a:lstStyle/>
        <a:p>
          <a:r>
            <a:rPr lang="en-GB" sz="2400" b="1">
              <a:effectLst>
                <a:outerShdw blurRad="38100" dist="38100" dir="2700000" algn="tl">
                  <a:srgbClr val="000000">
                    <a:alpha val="43137"/>
                  </a:srgbClr>
                </a:outerShdw>
              </a:effectLst>
            </a:rPr>
            <a:t>Environment offers </a:t>
          </a:r>
          <a:r>
            <a:rPr lang="en-GB" sz="2400" b="1" dirty="0">
              <a:effectLst>
                <a:outerShdw blurRad="38100" dist="38100" dir="2700000" algn="tl">
                  <a:srgbClr val="000000">
                    <a:alpha val="43137"/>
                  </a:srgbClr>
                </a:outerShdw>
              </a:effectLst>
            </a:rPr>
            <a:t>a Safe Base</a:t>
          </a:r>
        </a:p>
      </dgm:t>
    </dgm:pt>
    <dgm:pt modelId="{EB895593-639E-488E-996C-132844B94E73}" type="parTrans" cxnId="{AD492329-4C5F-4844-8F91-B8C9614AD3DC}">
      <dgm:prSet/>
      <dgm:spPr/>
      <dgm:t>
        <a:bodyPr/>
        <a:lstStyle/>
        <a:p>
          <a:endParaRPr lang="en-GB"/>
        </a:p>
      </dgm:t>
    </dgm:pt>
    <dgm:pt modelId="{46AB17BF-9C91-41DF-8FE2-257DD0EF238F}" type="sibTrans" cxnId="{AD492329-4C5F-4844-8F91-B8C9614AD3DC}">
      <dgm:prSet/>
      <dgm:spPr/>
      <dgm:t>
        <a:bodyPr/>
        <a:lstStyle/>
        <a:p>
          <a:endParaRPr lang="en-GB"/>
        </a:p>
      </dgm:t>
    </dgm:pt>
    <dgm:pt modelId="{B3F96416-D786-4AAA-9A0E-FA9DFE6F6A90}" type="pres">
      <dgm:prSet presAssocID="{1130B85A-A4C8-4DA4-8121-68D8927F3E4E}" presName="cycle" presStyleCnt="0">
        <dgm:presLayoutVars>
          <dgm:dir/>
          <dgm:resizeHandles val="exact"/>
        </dgm:presLayoutVars>
      </dgm:prSet>
      <dgm:spPr/>
    </dgm:pt>
    <dgm:pt modelId="{C68DADF6-9DC3-4BFD-AB74-A793799D47EB}" type="pres">
      <dgm:prSet presAssocID="{B6625ACC-454C-44C5-BC10-65A312008ECA}" presName="node" presStyleLbl="node1" presStyleIdx="0" presStyleCnt="6" custScaleX="214431" custScaleY="126862">
        <dgm:presLayoutVars>
          <dgm:bulletEnabled val="1"/>
        </dgm:presLayoutVars>
      </dgm:prSet>
      <dgm:spPr/>
    </dgm:pt>
    <dgm:pt modelId="{C746AF62-7D34-41CD-B15F-73186F7B6E2B}" type="pres">
      <dgm:prSet presAssocID="{B6625ACC-454C-44C5-BC10-65A312008ECA}" presName="spNode" presStyleCnt="0"/>
      <dgm:spPr/>
    </dgm:pt>
    <dgm:pt modelId="{C343F0D3-0BB2-490C-B882-E7551C54FAC2}" type="pres">
      <dgm:prSet presAssocID="{87FB6CEF-2A0A-4898-96B7-323285014AFE}" presName="sibTrans" presStyleLbl="sibTrans1D1" presStyleIdx="0" presStyleCnt="6"/>
      <dgm:spPr/>
    </dgm:pt>
    <dgm:pt modelId="{EB5EA2F8-4077-4753-BE0B-AC3561C2716E}" type="pres">
      <dgm:prSet presAssocID="{8BAC8F25-AFAD-4D9D-809C-863270012E90}" presName="node" presStyleLbl="node1" presStyleIdx="1" presStyleCnt="6" custScaleX="214431" custScaleY="126862" custRadScaleRad="112659" custRadScaleInc="47017">
        <dgm:presLayoutVars>
          <dgm:bulletEnabled val="1"/>
        </dgm:presLayoutVars>
      </dgm:prSet>
      <dgm:spPr/>
    </dgm:pt>
    <dgm:pt modelId="{FC42ACF6-3A52-4A20-8391-58AE22106E37}" type="pres">
      <dgm:prSet presAssocID="{8BAC8F25-AFAD-4D9D-809C-863270012E90}" presName="spNode" presStyleCnt="0"/>
      <dgm:spPr/>
    </dgm:pt>
    <dgm:pt modelId="{F6BAC05A-81DB-40FA-BD14-91AA1D393645}" type="pres">
      <dgm:prSet presAssocID="{46AB17BF-9C91-41DF-8FE2-257DD0EF238F}" presName="sibTrans" presStyleLbl="sibTrans1D1" presStyleIdx="1" presStyleCnt="6"/>
      <dgm:spPr/>
    </dgm:pt>
    <dgm:pt modelId="{7106C235-78A8-4523-8F6A-BC92A88F6424}" type="pres">
      <dgm:prSet presAssocID="{F425E96D-ABDA-46B2-B7BE-C8784F4012F2}" presName="node" presStyleLbl="node1" presStyleIdx="2" presStyleCnt="6" custScaleX="214431" custScaleY="126862" custRadScaleRad="112331" custRadScaleInc="-49270">
        <dgm:presLayoutVars>
          <dgm:bulletEnabled val="1"/>
        </dgm:presLayoutVars>
      </dgm:prSet>
      <dgm:spPr/>
    </dgm:pt>
    <dgm:pt modelId="{688A8D08-E32E-4673-B2CE-B1DFED1918EB}" type="pres">
      <dgm:prSet presAssocID="{F425E96D-ABDA-46B2-B7BE-C8784F4012F2}" presName="spNode" presStyleCnt="0"/>
      <dgm:spPr/>
    </dgm:pt>
    <dgm:pt modelId="{8DA443BB-4005-40A7-B509-EE5295592D74}" type="pres">
      <dgm:prSet presAssocID="{2F9D9AA1-2846-4F98-8121-43D218E4965D}" presName="sibTrans" presStyleLbl="sibTrans1D1" presStyleIdx="2" presStyleCnt="6"/>
      <dgm:spPr/>
    </dgm:pt>
    <dgm:pt modelId="{FABDB350-04CE-422A-BD4F-008E6D52BBC1}" type="pres">
      <dgm:prSet presAssocID="{AC11BFE0-0A91-46E8-B7F6-9E1BAEF7520D}" presName="node" presStyleLbl="node1" presStyleIdx="3" presStyleCnt="6" custScaleX="214431" custScaleY="126862">
        <dgm:presLayoutVars>
          <dgm:bulletEnabled val="1"/>
        </dgm:presLayoutVars>
      </dgm:prSet>
      <dgm:spPr/>
    </dgm:pt>
    <dgm:pt modelId="{209F91B0-2F12-4061-B6BF-0B3F79A5F4B3}" type="pres">
      <dgm:prSet presAssocID="{AC11BFE0-0A91-46E8-B7F6-9E1BAEF7520D}" presName="spNode" presStyleCnt="0"/>
      <dgm:spPr/>
    </dgm:pt>
    <dgm:pt modelId="{21C9B6AB-9C03-42A0-BDDC-DC7F6913C93C}" type="pres">
      <dgm:prSet presAssocID="{E291AF21-AF75-4FCF-9693-7E65C59DC8E9}" presName="sibTrans" presStyleLbl="sibTrans1D1" presStyleIdx="3" presStyleCnt="6"/>
      <dgm:spPr/>
    </dgm:pt>
    <dgm:pt modelId="{FEBDD8ED-F778-48F1-BC9B-CAA0DB1500C3}" type="pres">
      <dgm:prSet presAssocID="{CB809454-AA81-4319-94AD-74472D7B861E}" presName="node" presStyleLbl="node1" presStyleIdx="4" presStyleCnt="6" custScaleX="214431" custScaleY="126862" custRadScaleRad="112331" custRadScaleInc="49270">
        <dgm:presLayoutVars>
          <dgm:bulletEnabled val="1"/>
        </dgm:presLayoutVars>
      </dgm:prSet>
      <dgm:spPr/>
    </dgm:pt>
    <dgm:pt modelId="{E035E4CF-7875-4D19-9318-A77183E5DD95}" type="pres">
      <dgm:prSet presAssocID="{CB809454-AA81-4319-94AD-74472D7B861E}" presName="spNode" presStyleCnt="0"/>
      <dgm:spPr/>
    </dgm:pt>
    <dgm:pt modelId="{334A7E5A-5A78-45AE-99C4-E2E97BAE125A}" type="pres">
      <dgm:prSet presAssocID="{4E8EB51A-0097-441A-9F75-D7F361C5E39F}" presName="sibTrans" presStyleLbl="sibTrans1D1" presStyleIdx="4" presStyleCnt="6"/>
      <dgm:spPr/>
    </dgm:pt>
    <dgm:pt modelId="{5295F659-5B9E-4F8D-9277-E336C629477D}" type="pres">
      <dgm:prSet presAssocID="{C103CFAE-BC32-4EF1-9612-37A9B6CD0DF5}" presName="node" presStyleLbl="node1" presStyleIdx="5" presStyleCnt="6" custScaleX="214431" custScaleY="126862" custRadScaleRad="112659" custRadScaleInc="-47017">
        <dgm:presLayoutVars>
          <dgm:bulletEnabled val="1"/>
        </dgm:presLayoutVars>
      </dgm:prSet>
      <dgm:spPr/>
    </dgm:pt>
    <dgm:pt modelId="{A6D36598-5FF9-46E6-B7AC-C50414CFF12C}" type="pres">
      <dgm:prSet presAssocID="{C103CFAE-BC32-4EF1-9612-37A9B6CD0DF5}" presName="spNode" presStyleCnt="0"/>
      <dgm:spPr/>
    </dgm:pt>
    <dgm:pt modelId="{74CDDC9C-A576-44FF-A0E1-DDFF0532F437}" type="pres">
      <dgm:prSet presAssocID="{0366B01B-103F-4B1D-8AE8-484243C7C4AE}" presName="sibTrans" presStyleLbl="sibTrans1D1" presStyleIdx="5" presStyleCnt="6"/>
      <dgm:spPr/>
    </dgm:pt>
  </dgm:ptLst>
  <dgm:cxnLst>
    <dgm:cxn modelId="{2D23BA02-485B-476F-A133-56A620386C60}" type="presOf" srcId="{E291AF21-AF75-4FCF-9693-7E65C59DC8E9}" destId="{21C9B6AB-9C03-42A0-BDDC-DC7F6913C93C}" srcOrd="0" destOrd="0" presId="urn:microsoft.com/office/officeart/2005/8/layout/cycle6"/>
    <dgm:cxn modelId="{B7312104-126F-4B74-9DF8-B05B213F726F}" type="presOf" srcId="{2F9D9AA1-2846-4F98-8121-43D218E4965D}" destId="{8DA443BB-4005-40A7-B509-EE5295592D74}" srcOrd="0" destOrd="0" presId="urn:microsoft.com/office/officeart/2005/8/layout/cycle6"/>
    <dgm:cxn modelId="{0F0EB10C-A62F-4A28-9B35-E8DA4A40239B}" srcId="{1130B85A-A4C8-4DA4-8121-68D8927F3E4E}" destId="{C103CFAE-BC32-4EF1-9612-37A9B6CD0DF5}" srcOrd="5" destOrd="0" parTransId="{BF6FCA46-48D4-4CAA-8836-0D1927AE3377}" sibTransId="{0366B01B-103F-4B1D-8AE8-484243C7C4AE}"/>
    <dgm:cxn modelId="{AD492329-4C5F-4844-8F91-B8C9614AD3DC}" srcId="{1130B85A-A4C8-4DA4-8121-68D8927F3E4E}" destId="{8BAC8F25-AFAD-4D9D-809C-863270012E90}" srcOrd="1" destOrd="0" parTransId="{EB895593-639E-488E-996C-132844B94E73}" sibTransId="{46AB17BF-9C91-41DF-8FE2-257DD0EF238F}"/>
    <dgm:cxn modelId="{D0B69642-6CE5-4862-9210-1328D31A29B9}" type="presOf" srcId="{C103CFAE-BC32-4EF1-9612-37A9B6CD0DF5}" destId="{5295F659-5B9E-4F8D-9277-E336C629477D}" srcOrd="0" destOrd="0" presId="urn:microsoft.com/office/officeart/2005/8/layout/cycle6"/>
    <dgm:cxn modelId="{81EF4752-C634-4F11-B863-A7D183F50DC4}" type="presOf" srcId="{8BAC8F25-AFAD-4D9D-809C-863270012E90}" destId="{EB5EA2F8-4077-4753-BE0B-AC3561C2716E}" srcOrd="0" destOrd="0" presId="urn:microsoft.com/office/officeart/2005/8/layout/cycle6"/>
    <dgm:cxn modelId="{6B181376-F9B1-4642-9513-92609E46621F}" type="presOf" srcId="{4E8EB51A-0097-441A-9F75-D7F361C5E39F}" destId="{334A7E5A-5A78-45AE-99C4-E2E97BAE125A}" srcOrd="0" destOrd="0" presId="urn:microsoft.com/office/officeart/2005/8/layout/cycle6"/>
    <dgm:cxn modelId="{51033259-EBC5-4781-8D38-1A0311CF7882}" srcId="{1130B85A-A4C8-4DA4-8121-68D8927F3E4E}" destId="{B6625ACC-454C-44C5-BC10-65A312008ECA}" srcOrd="0" destOrd="0" parTransId="{BA426693-971B-406C-A659-D902434CE9C7}" sibTransId="{87FB6CEF-2A0A-4898-96B7-323285014AFE}"/>
    <dgm:cxn modelId="{97F1B77A-6554-4443-85DB-749C2212D6CA}" type="presOf" srcId="{CB809454-AA81-4319-94AD-74472D7B861E}" destId="{FEBDD8ED-F778-48F1-BC9B-CAA0DB1500C3}" srcOrd="0" destOrd="0" presId="urn:microsoft.com/office/officeart/2005/8/layout/cycle6"/>
    <dgm:cxn modelId="{40982B81-FDF0-415D-99DF-CDD6E89D5A30}" type="presOf" srcId="{87FB6CEF-2A0A-4898-96B7-323285014AFE}" destId="{C343F0D3-0BB2-490C-B882-E7551C54FAC2}" srcOrd="0" destOrd="0" presId="urn:microsoft.com/office/officeart/2005/8/layout/cycle6"/>
    <dgm:cxn modelId="{60389092-F7B0-4EC4-B024-25DAB8E2B13B}" type="presOf" srcId="{F425E96D-ABDA-46B2-B7BE-C8784F4012F2}" destId="{7106C235-78A8-4523-8F6A-BC92A88F6424}" srcOrd="0" destOrd="0" presId="urn:microsoft.com/office/officeart/2005/8/layout/cycle6"/>
    <dgm:cxn modelId="{8B29B8B2-726F-4697-B271-A084A634BFB3}" srcId="{1130B85A-A4C8-4DA4-8121-68D8927F3E4E}" destId="{CB809454-AA81-4319-94AD-74472D7B861E}" srcOrd="4" destOrd="0" parTransId="{FA928E56-B351-4EFC-990A-62C4C84A39BE}" sibTransId="{4E8EB51A-0097-441A-9F75-D7F361C5E39F}"/>
    <dgm:cxn modelId="{CC34FBB3-7020-49C1-884F-8D22117DCE34}" type="presOf" srcId="{AC11BFE0-0A91-46E8-B7F6-9E1BAEF7520D}" destId="{FABDB350-04CE-422A-BD4F-008E6D52BBC1}" srcOrd="0" destOrd="0" presId="urn:microsoft.com/office/officeart/2005/8/layout/cycle6"/>
    <dgm:cxn modelId="{1B9383CC-4AE9-40E8-ACDD-4ECF0CC1EBED}" type="presOf" srcId="{0366B01B-103F-4B1D-8AE8-484243C7C4AE}" destId="{74CDDC9C-A576-44FF-A0E1-DDFF0532F437}" srcOrd="0" destOrd="0" presId="urn:microsoft.com/office/officeart/2005/8/layout/cycle6"/>
    <dgm:cxn modelId="{239655CD-A5E9-49DF-9713-32583CB8A4B0}" type="presOf" srcId="{1130B85A-A4C8-4DA4-8121-68D8927F3E4E}" destId="{B3F96416-D786-4AAA-9A0E-FA9DFE6F6A90}" srcOrd="0" destOrd="0" presId="urn:microsoft.com/office/officeart/2005/8/layout/cycle6"/>
    <dgm:cxn modelId="{31C783D4-0A75-40E9-A0D9-6A3777C4CF3D}" srcId="{1130B85A-A4C8-4DA4-8121-68D8927F3E4E}" destId="{F425E96D-ABDA-46B2-B7BE-C8784F4012F2}" srcOrd="2" destOrd="0" parTransId="{D7F5CB65-19A0-48E2-843A-16E7E8A807EF}" sibTransId="{2F9D9AA1-2846-4F98-8121-43D218E4965D}"/>
    <dgm:cxn modelId="{0A108DD7-C1C8-4B79-832B-15F0CBD08FC4}" srcId="{1130B85A-A4C8-4DA4-8121-68D8927F3E4E}" destId="{AC11BFE0-0A91-46E8-B7F6-9E1BAEF7520D}" srcOrd="3" destOrd="0" parTransId="{A8304F04-3E9A-4150-9F41-57499B653062}" sibTransId="{E291AF21-AF75-4FCF-9693-7E65C59DC8E9}"/>
    <dgm:cxn modelId="{4FF6DAE7-6752-490A-BC4A-0BB8E35065D4}" type="presOf" srcId="{B6625ACC-454C-44C5-BC10-65A312008ECA}" destId="{C68DADF6-9DC3-4BFD-AB74-A793799D47EB}" srcOrd="0" destOrd="0" presId="urn:microsoft.com/office/officeart/2005/8/layout/cycle6"/>
    <dgm:cxn modelId="{659456F5-64CB-4684-B1D4-B05D209165BD}" type="presOf" srcId="{46AB17BF-9C91-41DF-8FE2-257DD0EF238F}" destId="{F6BAC05A-81DB-40FA-BD14-91AA1D393645}" srcOrd="0" destOrd="0" presId="urn:microsoft.com/office/officeart/2005/8/layout/cycle6"/>
    <dgm:cxn modelId="{A46D0E96-3636-4366-963D-6465B1439C0F}" type="presParOf" srcId="{B3F96416-D786-4AAA-9A0E-FA9DFE6F6A90}" destId="{C68DADF6-9DC3-4BFD-AB74-A793799D47EB}" srcOrd="0" destOrd="0" presId="urn:microsoft.com/office/officeart/2005/8/layout/cycle6"/>
    <dgm:cxn modelId="{69C70B0D-D741-4D27-829E-585F9516353D}" type="presParOf" srcId="{B3F96416-D786-4AAA-9A0E-FA9DFE6F6A90}" destId="{C746AF62-7D34-41CD-B15F-73186F7B6E2B}" srcOrd="1" destOrd="0" presId="urn:microsoft.com/office/officeart/2005/8/layout/cycle6"/>
    <dgm:cxn modelId="{9B938FCB-B841-41A9-B9C2-15B26CF390AF}" type="presParOf" srcId="{B3F96416-D786-4AAA-9A0E-FA9DFE6F6A90}" destId="{C343F0D3-0BB2-490C-B882-E7551C54FAC2}" srcOrd="2" destOrd="0" presId="urn:microsoft.com/office/officeart/2005/8/layout/cycle6"/>
    <dgm:cxn modelId="{2A3A14F0-0622-496F-B917-6B5243591379}" type="presParOf" srcId="{B3F96416-D786-4AAA-9A0E-FA9DFE6F6A90}" destId="{EB5EA2F8-4077-4753-BE0B-AC3561C2716E}" srcOrd="3" destOrd="0" presId="urn:microsoft.com/office/officeart/2005/8/layout/cycle6"/>
    <dgm:cxn modelId="{15718296-7A59-47C8-BED9-A491F6BB7224}" type="presParOf" srcId="{B3F96416-D786-4AAA-9A0E-FA9DFE6F6A90}" destId="{FC42ACF6-3A52-4A20-8391-58AE22106E37}" srcOrd="4" destOrd="0" presId="urn:microsoft.com/office/officeart/2005/8/layout/cycle6"/>
    <dgm:cxn modelId="{851B1C00-E487-404A-ABC3-9628E4246B89}" type="presParOf" srcId="{B3F96416-D786-4AAA-9A0E-FA9DFE6F6A90}" destId="{F6BAC05A-81DB-40FA-BD14-91AA1D393645}" srcOrd="5" destOrd="0" presId="urn:microsoft.com/office/officeart/2005/8/layout/cycle6"/>
    <dgm:cxn modelId="{1C6DA058-8133-4CF1-897B-94186AA734D9}" type="presParOf" srcId="{B3F96416-D786-4AAA-9A0E-FA9DFE6F6A90}" destId="{7106C235-78A8-4523-8F6A-BC92A88F6424}" srcOrd="6" destOrd="0" presId="urn:microsoft.com/office/officeart/2005/8/layout/cycle6"/>
    <dgm:cxn modelId="{D4DAEAAF-A462-4EE2-A969-7A8054AC6A77}" type="presParOf" srcId="{B3F96416-D786-4AAA-9A0E-FA9DFE6F6A90}" destId="{688A8D08-E32E-4673-B2CE-B1DFED1918EB}" srcOrd="7" destOrd="0" presId="urn:microsoft.com/office/officeart/2005/8/layout/cycle6"/>
    <dgm:cxn modelId="{4FCDDA20-17F8-475E-A38D-E272B1E1E611}" type="presParOf" srcId="{B3F96416-D786-4AAA-9A0E-FA9DFE6F6A90}" destId="{8DA443BB-4005-40A7-B509-EE5295592D74}" srcOrd="8" destOrd="0" presId="urn:microsoft.com/office/officeart/2005/8/layout/cycle6"/>
    <dgm:cxn modelId="{FA1B500C-48B8-4FF5-AEB8-98DD65C0FE03}" type="presParOf" srcId="{B3F96416-D786-4AAA-9A0E-FA9DFE6F6A90}" destId="{FABDB350-04CE-422A-BD4F-008E6D52BBC1}" srcOrd="9" destOrd="0" presId="urn:microsoft.com/office/officeart/2005/8/layout/cycle6"/>
    <dgm:cxn modelId="{1DB8955D-6D2C-4D7B-A5F7-44BC63ECF906}" type="presParOf" srcId="{B3F96416-D786-4AAA-9A0E-FA9DFE6F6A90}" destId="{209F91B0-2F12-4061-B6BF-0B3F79A5F4B3}" srcOrd="10" destOrd="0" presId="urn:microsoft.com/office/officeart/2005/8/layout/cycle6"/>
    <dgm:cxn modelId="{32473FA5-C409-4963-9426-AD11FD813D9E}" type="presParOf" srcId="{B3F96416-D786-4AAA-9A0E-FA9DFE6F6A90}" destId="{21C9B6AB-9C03-42A0-BDDC-DC7F6913C93C}" srcOrd="11" destOrd="0" presId="urn:microsoft.com/office/officeart/2005/8/layout/cycle6"/>
    <dgm:cxn modelId="{1FE9BAD5-7EDD-46CA-9F7E-9B8B21AEFCB7}" type="presParOf" srcId="{B3F96416-D786-4AAA-9A0E-FA9DFE6F6A90}" destId="{FEBDD8ED-F778-48F1-BC9B-CAA0DB1500C3}" srcOrd="12" destOrd="0" presId="urn:microsoft.com/office/officeart/2005/8/layout/cycle6"/>
    <dgm:cxn modelId="{C3D61244-B964-4A0B-862A-D778BA5293EA}" type="presParOf" srcId="{B3F96416-D786-4AAA-9A0E-FA9DFE6F6A90}" destId="{E035E4CF-7875-4D19-9318-A77183E5DD95}" srcOrd="13" destOrd="0" presId="urn:microsoft.com/office/officeart/2005/8/layout/cycle6"/>
    <dgm:cxn modelId="{F1F0676E-DD07-4374-BD6D-DA14C9C0844E}" type="presParOf" srcId="{B3F96416-D786-4AAA-9A0E-FA9DFE6F6A90}" destId="{334A7E5A-5A78-45AE-99C4-E2E97BAE125A}" srcOrd="14" destOrd="0" presId="urn:microsoft.com/office/officeart/2005/8/layout/cycle6"/>
    <dgm:cxn modelId="{FC5D0B9C-F514-4897-9795-4CF885AE7400}" type="presParOf" srcId="{B3F96416-D786-4AAA-9A0E-FA9DFE6F6A90}" destId="{5295F659-5B9E-4F8D-9277-E336C629477D}" srcOrd="15" destOrd="0" presId="urn:microsoft.com/office/officeart/2005/8/layout/cycle6"/>
    <dgm:cxn modelId="{84EA1B06-0941-4AA6-B226-A94C67BD339B}" type="presParOf" srcId="{B3F96416-D786-4AAA-9A0E-FA9DFE6F6A90}" destId="{A6D36598-5FF9-46E6-B7AC-C50414CFF12C}" srcOrd="16" destOrd="0" presId="urn:microsoft.com/office/officeart/2005/8/layout/cycle6"/>
    <dgm:cxn modelId="{EBA44426-DA0D-45B8-8F14-EB2EE77F11C5}" type="presParOf" srcId="{B3F96416-D786-4AAA-9A0E-FA9DFE6F6A90}" destId="{74CDDC9C-A576-44FF-A0E1-DDFF0532F437}" srcOrd="17" destOrd="0" presId="urn:microsoft.com/office/officeart/2005/8/layout/cycle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F90B79-6B24-452E-B764-4F9A8D81ECFE}" type="doc">
      <dgm:prSet loTypeId="urn:microsoft.com/office/officeart/2005/8/layout/cycle8" loCatId="cycle" qsTypeId="urn:microsoft.com/office/officeart/2005/8/quickstyle/simple1" qsCatId="simple" csTypeId="urn:microsoft.com/office/officeart/2005/8/colors/accent1_2" csCatId="accent1" phldr="1"/>
      <dgm:spPr/>
    </dgm:pt>
    <dgm:pt modelId="{9CB0E5E6-7B3D-4FBC-AA7E-1240BF7FABD7}">
      <dgm:prSet phldrT="[Text]"/>
      <dgm:spPr/>
      <dgm:t>
        <a:bodyPr/>
        <a:lstStyle/>
        <a:p>
          <a:r>
            <a:rPr lang="en-GB" dirty="0"/>
            <a:t>Sense of self</a:t>
          </a:r>
        </a:p>
      </dgm:t>
    </dgm:pt>
    <dgm:pt modelId="{4633D460-7CDF-40B8-AAD7-F5E9282ECD68}" type="parTrans" cxnId="{3029A234-B143-45C3-B7F1-CF8FDA4E74B1}">
      <dgm:prSet/>
      <dgm:spPr/>
      <dgm:t>
        <a:bodyPr/>
        <a:lstStyle/>
        <a:p>
          <a:endParaRPr lang="en-GB"/>
        </a:p>
      </dgm:t>
    </dgm:pt>
    <dgm:pt modelId="{E91EDECB-D28D-4F9B-A344-56CC1C4FBDC5}" type="sibTrans" cxnId="{3029A234-B143-45C3-B7F1-CF8FDA4E74B1}">
      <dgm:prSet/>
      <dgm:spPr/>
      <dgm:t>
        <a:bodyPr/>
        <a:lstStyle/>
        <a:p>
          <a:endParaRPr lang="en-GB"/>
        </a:p>
      </dgm:t>
    </dgm:pt>
    <dgm:pt modelId="{3A20910B-1644-4415-8CA3-92BB9D4177AE}">
      <dgm:prSet phldrT="[Text]"/>
      <dgm:spPr/>
      <dgm:t>
        <a:bodyPr/>
        <a:lstStyle/>
        <a:p>
          <a:r>
            <a:rPr lang="en-GB" dirty="0"/>
            <a:t>Sense of personal power</a:t>
          </a:r>
        </a:p>
      </dgm:t>
    </dgm:pt>
    <dgm:pt modelId="{5DC42F4B-E1A6-43E4-ADF9-B3B376FB9B40}" type="parTrans" cxnId="{15A648C4-D951-49F7-AABF-7B1A04C937CD}">
      <dgm:prSet/>
      <dgm:spPr/>
      <dgm:t>
        <a:bodyPr/>
        <a:lstStyle/>
        <a:p>
          <a:endParaRPr lang="en-GB"/>
        </a:p>
      </dgm:t>
    </dgm:pt>
    <dgm:pt modelId="{02316D51-47A6-41D2-89D2-606D71CE09CE}" type="sibTrans" cxnId="{15A648C4-D951-49F7-AABF-7B1A04C937CD}">
      <dgm:prSet/>
      <dgm:spPr/>
      <dgm:t>
        <a:bodyPr/>
        <a:lstStyle/>
        <a:p>
          <a:endParaRPr lang="en-GB"/>
        </a:p>
      </dgm:t>
    </dgm:pt>
    <dgm:pt modelId="{BE3FD9BF-7511-4ED4-8A65-54D374D0EF42}">
      <dgm:prSet phldrT="[Text]"/>
      <dgm:spPr/>
      <dgm:t>
        <a:bodyPr/>
        <a:lstStyle/>
        <a:p>
          <a:r>
            <a:rPr lang="en-GB" dirty="0"/>
            <a:t>Sense of belonging</a:t>
          </a:r>
        </a:p>
      </dgm:t>
    </dgm:pt>
    <dgm:pt modelId="{B20EFFEE-8C58-4B2F-90ED-38FDA08674A3}" type="parTrans" cxnId="{F70F5C73-7544-4F0B-9E84-A1BBEC0B0B5F}">
      <dgm:prSet/>
      <dgm:spPr/>
      <dgm:t>
        <a:bodyPr/>
        <a:lstStyle/>
        <a:p>
          <a:endParaRPr lang="en-GB"/>
        </a:p>
      </dgm:t>
    </dgm:pt>
    <dgm:pt modelId="{14B7EC14-11EF-4BCF-AEE9-14FE5EEB0C57}" type="sibTrans" cxnId="{F70F5C73-7544-4F0B-9E84-A1BBEC0B0B5F}">
      <dgm:prSet/>
      <dgm:spPr/>
      <dgm:t>
        <a:bodyPr/>
        <a:lstStyle/>
        <a:p>
          <a:endParaRPr lang="en-GB"/>
        </a:p>
      </dgm:t>
    </dgm:pt>
    <dgm:pt modelId="{68D21525-2F93-4494-BBB8-473E370F5931}" type="pres">
      <dgm:prSet presAssocID="{E4F90B79-6B24-452E-B764-4F9A8D81ECFE}" presName="compositeShape" presStyleCnt="0">
        <dgm:presLayoutVars>
          <dgm:chMax val="7"/>
          <dgm:dir/>
          <dgm:resizeHandles val="exact"/>
        </dgm:presLayoutVars>
      </dgm:prSet>
      <dgm:spPr/>
    </dgm:pt>
    <dgm:pt modelId="{0EB4323C-9090-47A9-8C01-CC85747DC52F}" type="pres">
      <dgm:prSet presAssocID="{E4F90B79-6B24-452E-B764-4F9A8D81ECFE}" presName="wedge1" presStyleLbl="node1" presStyleIdx="0" presStyleCnt="3"/>
      <dgm:spPr/>
    </dgm:pt>
    <dgm:pt modelId="{5B621805-F0F9-47DC-ADB8-9DE70DE514D0}" type="pres">
      <dgm:prSet presAssocID="{E4F90B79-6B24-452E-B764-4F9A8D81ECFE}" presName="dummy1a" presStyleCnt="0"/>
      <dgm:spPr/>
    </dgm:pt>
    <dgm:pt modelId="{20566A0B-7E9E-4DAD-B3D0-BEDC90639A8B}" type="pres">
      <dgm:prSet presAssocID="{E4F90B79-6B24-452E-B764-4F9A8D81ECFE}" presName="dummy1b" presStyleCnt="0"/>
      <dgm:spPr/>
    </dgm:pt>
    <dgm:pt modelId="{09D14CF0-E24B-4B0C-802A-F28F6B7C9095}" type="pres">
      <dgm:prSet presAssocID="{E4F90B79-6B24-452E-B764-4F9A8D81ECFE}" presName="wedge1Tx" presStyleLbl="node1" presStyleIdx="0" presStyleCnt="3">
        <dgm:presLayoutVars>
          <dgm:chMax val="0"/>
          <dgm:chPref val="0"/>
          <dgm:bulletEnabled val="1"/>
        </dgm:presLayoutVars>
      </dgm:prSet>
      <dgm:spPr/>
    </dgm:pt>
    <dgm:pt modelId="{984701F4-AD2B-474B-A07D-5BAED4A10EE0}" type="pres">
      <dgm:prSet presAssocID="{E4F90B79-6B24-452E-B764-4F9A8D81ECFE}" presName="wedge2" presStyleLbl="node1" presStyleIdx="1" presStyleCnt="3"/>
      <dgm:spPr/>
    </dgm:pt>
    <dgm:pt modelId="{0F1DF145-050F-4FB7-8B32-CA274836B7A7}" type="pres">
      <dgm:prSet presAssocID="{E4F90B79-6B24-452E-B764-4F9A8D81ECFE}" presName="dummy2a" presStyleCnt="0"/>
      <dgm:spPr/>
    </dgm:pt>
    <dgm:pt modelId="{8198F064-6A1E-4CA1-A18A-C9F394C04F5B}" type="pres">
      <dgm:prSet presAssocID="{E4F90B79-6B24-452E-B764-4F9A8D81ECFE}" presName="dummy2b" presStyleCnt="0"/>
      <dgm:spPr/>
    </dgm:pt>
    <dgm:pt modelId="{F2FA0F66-F6C1-4A00-93A3-7B329DBC8056}" type="pres">
      <dgm:prSet presAssocID="{E4F90B79-6B24-452E-B764-4F9A8D81ECFE}" presName="wedge2Tx" presStyleLbl="node1" presStyleIdx="1" presStyleCnt="3">
        <dgm:presLayoutVars>
          <dgm:chMax val="0"/>
          <dgm:chPref val="0"/>
          <dgm:bulletEnabled val="1"/>
        </dgm:presLayoutVars>
      </dgm:prSet>
      <dgm:spPr/>
    </dgm:pt>
    <dgm:pt modelId="{0BDF5006-2A5D-425F-8960-FB77BC3F9278}" type="pres">
      <dgm:prSet presAssocID="{E4F90B79-6B24-452E-B764-4F9A8D81ECFE}" presName="wedge3" presStyleLbl="node1" presStyleIdx="2" presStyleCnt="3"/>
      <dgm:spPr/>
    </dgm:pt>
    <dgm:pt modelId="{C8F02D0A-1847-45E0-A15D-A34CB046B271}" type="pres">
      <dgm:prSet presAssocID="{E4F90B79-6B24-452E-B764-4F9A8D81ECFE}" presName="dummy3a" presStyleCnt="0"/>
      <dgm:spPr/>
    </dgm:pt>
    <dgm:pt modelId="{1E62BCF1-F111-43F3-BAA9-381029F4FC5C}" type="pres">
      <dgm:prSet presAssocID="{E4F90B79-6B24-452E-B764-4F9A8D81ECFE}" presName="dummy3b" presStyleCnt="0"/>
      <dgm:spPr/>
    </dgm:pt>
    <dgm:pt modelId="{0E175181-37BB-4358-BEED-8460EFE12AB5}" type="pres">
      <dgm:prSet presAssocID="{E4F90B79-6B24-452E-B764-4F9A8D81ECFE}" presName="wedge3Tx" presStyleLbl="node1" presStyleIdx="2" presStyleCnt="3">
        <dgm:presLayoutVars>
          <dgm:chMax val="0"/>
          <dgm:chPref val="0"/>
          <dgm:bulletEnabled val="1"/>
        </dgm:presLayoutVars>
      </dgm:prSet>
      <dgm:spPr/>
    </dgm:pt>
    <dgm:pt modelId="{D051112F-858E-4B63-9E8F-59103161722B}" type="pres">
      <dgm:prSet presAssocID="{E91EDECB-D28D-4F9B-A344-56CC1C4FBDC5}" presName="arrowWedge1" presStyleLbl="fgSibTrans2D1" presStyleIdx="0" presStyleCnt="3"/>
      <dgm:spPr/>
    </dgm:pt>
    <dgm:pt modelId="{375D1C9A-D906-426C-80B9-7D24A66EC332}" type="pres">
      <dgm:prSet presAssocID="{02316D51-47A6-41D2-89D2-606D71CE09CE}" presName="arrowWedge2" presStyleLbl="fgSibTrans2D1" presStyleIdx="1" presStyleCnt="3"/>
      <dgm:spPr/>
    </dgm:pt>
    <dgm:pt modelId="{8798A9E5-2F21-41CE-A9F5-4A61655BB674}" type="pres">
      <dgm:prSet presAssocID="{14B7EC14-11EF-4BCF-AEE9-14FE5EEB0C57}" presName="arrowWedge3" presStyleLbl="fgSibTrans2D1" presStyleIdx="2" presStyleCnt="3"/>
      <dgm:spPr/>
    </dgm:pt>
  </dgm:ptLst>
  <dgm:cxnLst>
    <dgm:cxn modelId="{3029A234-B143-45C3-B7F1-CF8FDA4E74B1}" srcId="{E4F90B79-6B24-452E-B764-4F9A8D81ECFE}" destId="{9CB0E5E6-7B3D-4FBC-AA7E-1240BF7FABD7}" srcOrd="0" destOrd="0" parTransId="{4633D460-7CDF-40B8-AAD7-F5E9282ECD68}" sibTransId="{E91EDECB-D28D-4F9B-A344-56CC1C4FBDC5}"/>
    <dgm:cxn modelId="{0240743A-9D7B-4E09-B741-991F8B70D46A}" type="presOf" srcId="{BE3FD9BF-7511-4ED4-8A65-54D374D0EF42}" destId="{0BDF5006-2A5D-425F-8960-FB77BC3F9278}" srcOrd="0" destOrd="0" presId="urn:microsoft.com/office/officeart/2005/8/layout/cycle8"/>
    <dgm:cxn modelId="{1757D45E-BB90-418C-AFCE-A1CCE0519335}" type="presOf" srcId="{9CB0E5E6-7B3D-4FBC-AA7E-1240BF7FABD7}" destId="{09D14CF0-E24B-4B0C-802A-F28F6B7C9095}" srcOrd="1" destOrd="0" presId="urn:microsoft.com/office/officeart/2005/8/layout/cycle8"/>
    <dgm:cxn modelId="{F70F5C73-7544-4F0B-9E84-A1BBEC0B0B5F}" srcId="{E4F90B79-6B24-452E-B764-4F9A8D81ECFE}" destId="{BE3FD9BF-7511-4ED4-8A65-54D374D0EF42}" srcOrd="2" destOrd="0" parTransId="{B20EFFEE-8C58-4B2F-90ED-38FDA08674A3}" sibTransId="{14B7EC14-11EF-4BCF-AEE9-14FE5EEB0C57}"/>
    <dgm:cxn modelId="{37E90F91-076B-49CC-A207-BFCC9B3D3AD4}" type="presOf" srcId="{E4F90B79-6B24-452E-B764-4F9A8D81ECFE}" destId="{68D21525-2F93-4494-BBB8-473E370F5931}" srcOrd="0" destOrd="0" presId="urn:microsoft.com/office/officeart/2005/8/layout/cycle8"/>
    <dgm:cxn modelId="{8F52F3A5-9E8F-4D4B-AC63-F144983B494B}" type="presOf" srcId="{9CB0E5E6-7B3D-4FBC-AA7E-1240BF7FABD7}" destId="{0EB4323C-9090-47A9-8C01-CC85747DC52F}" srcOrd="0" destOrd="0" presId="urn:microsoft.com/office/officeart/2005/8/layout/cycle8"/>
    <dgm:cxn modelId="{3AF20EA6-0C94-4658-9E7A-BC7A76DE637C}" type="presOf" srcId="{BE3FD9BF-7511-4ED4-8A65-54D374D0EF42}" destId="{0E175181-37BB-4358-BEED-8460EFE12AB5}" srcOrd="1" destOrd="0" presId="urn:microsoft.com/office/officeart/2005/8/layout/cycle8"/>
    <dgm:cxn modelId="{15A648C4-D951-49F7-AABF-7B1A04C937CD}" srcId="{E4F90B79-6B24-452E-B764-4F9A8D81ECFE}" destId="{3A20910B-1644-4415-8CA3-92BB9D4177AE}" srcOrd="1" destOrd="0" parTransId="{5DC42F4B-E1A6-43E4-ADF9-B3B376FB9B40}" sibTransId="{02316D51-47A6-41D2-89D2-606D71CE09CE}"/>
    <dgm:cxn modelId="{E03C39C8-8FED-4BE0-9299-CB2A450E98E3}" type="presOf" srcId="{3A20910B-1644-4415-8CA3-92BB9D4177AE}" destId="{984701F4-AD2B-474B-A07D-5BAED4A10EE0}" srcOrd="0" destOrd="0" presId="urn:microsoft.com/office/officeart/2005/8/layout/cycle8"/>
    <dgm:cxn modelId="{466074EE-E8BA-46A5-9BFE-AACF92203CDF}" type="presOf" srcId="{3A20910B-1644-4415-8CA3-92BB9D4177AE}" destId="{F2FA0F66-F6C1-4A00-93A3-7B329DBC8056}" srcOrd="1" destOrd="0" presId="urn:microsoft.com/office/officeart/2005/8/layout/cycle8"/>
    <dgm:cxn modelId="{F1DF3DA8-1913-4625-9B08-BF474A435A34}" type="presParOf" srcId="{68D21525-2F93-4494-BBB8-473E370F5931}" destId="{0EB4323C-9090-47A9-8C01-CC85747DC52F}" srcOrd="0" destOrd="0" presId="urn:microsoft.com/office/officeart/2005/8/layout/cycle8"/>
    <dgm:cxn modelId="{3EE20414-6754-49BF-9A2E-FEB1937386F4}" type="presParOf" srcId="{68D21525-2F93-4494-BBB8-473E370F5931}" destId="{5B621805-F0F9-47DC-ADB8-9DE70DE514D0}" srcOrd="1" destOrd="0" presId="urn:microsoft.com/office/officeart/2005/8/layout/cycle8"/>
    <dgm:cxn modelId="{FFC5F011-D161-41BE-B6D6-AEC31C61FDA3}" type="presParOf" srcId="{68D21525-2F93-4494-BBB8-473E370F5931}" destId="{20566A0B-7E9E-4DAD-B3D0-BEDC90639A8B}" srcOrd="2" destOrd="0" presId="urn:microsoft.com/office/officeart/2005/8/layout/cycle8"/>
    <dgm:cxn modelId="{B532CF53-09EC-47F7-B4D4-D358292E19B6}" type="presParOf" srcId="{68D21525-2F93-4494-BBB8-473E370F5931}" destId="{09D14CF0-E24B-4B0C-802A-F28F6B7C9095}" srcOrd="3" destOrd="0" presId="urn:microsoft.com/office/officeart/2005/8/layout/cycle8"/>
    <dgm:cxn modelId="{55864344-5609-4E99-926E-98E9C1A4C046}" type="presParOf" srcId="{68D21525-2F93-4494-BBB8-473E370F5931}" destId="{984701F4-AD2B-474B-A07D-5BAED4A10EE0}" srcOrd="4" destOrd="0" presId="urn:microsoft.com/office/officeart/2005/8/layout/cycle8"/>
    <dgm:cxn modelId="{544F2D12-614C-4A03-A216-509EFE7F0FA8}" type="presParOf" srcId="{68D21525-2F93-4494-BBB8-473E370F5931}" destId="{0F1DF145-050F-4FB7-8B32-CA274836B7A7}" srcOrd="5" destOrd="0" presId="urn:microsoft.com/office/officeart/2005/8/layout/cycle8"/>
    <dgm:cxn modelId="{73CB1C6E-FCB3-4837-94A2-63EB95522876}" type="presParOf" srcId="{68D21525-2F93-4494-BBB8-473E370F5931}" destId="{8198F064-6A1E-4CA1-A18A-C9F394C04F5B}" srcOrd="6" destOrd="0" presId="urn:microsoft.com/office/officeart/2005/8/layout/cycle8"/>
    <dgm:cxn modelId="{8F173CBF-2C28-45FB-BC31-5253DE6999CE}" type="presParOf" srcId="{68D21525-2F93-4494-BBB8-473E370F5931}" destId="{F2FA0F66-F6C1-4A00-93A3-7B329DBC8056}" srcOrd="7" destOrd="0" presId="urn:microsoft.com/office/officeart/2005/8/layout/cycle8"/>
    <dgm:cxn modelId="{33B95415-5825-4727-9C55-52E161556142}" type="presParOf" srcId="{68D21525-2F93-4494-BBB8-473E370F5931}" destId="{0BDF5006-2A5D-425F-8960-FB77BC3F9278}" srcOrd="8" destOrd="0" presId="urn:microsoft.com/office/officeart/2005/8/layout/cycle8"/>
    <dgm:cxn modelId="{1C929219-89BE-4600-A8E7-968D3A3F7017}" type="presParOf" srcId="{68D21525-2F93-4494-BBB8-473E370F5931}" destId="{C8F02D0A-1847-45E0-A15D-A34CB046B271}" srcOrd="9" destOrd="0" presId="urn:microsoft.com/office/officeart/2005/8/layout/cycle8"/>
    <dgm:cxn modelId="{F8344559-CFFD-47EF-BB8D-A25045E73461}" type="presParOf" srcId="{68D21525-2F93-4494-BBB8-473E370F5931}" destId="{1E62BCF1-F111-43F3-BAA9-381029F4FC5C}" srcOrd="10" destOrd="0" presId="urn:microsoft.com/office/officeart/2005/8/layout/cycle8"/>
    <dgm:cxn modelId="{4DD77D1E-1F6E-4251-B7A4-162EB01C2F20}" type="presParOf" srcId="{68D21525-2F93-4494-BBB8-473E370F5931}" destId="{0E175181-37BB-4358-BEED-8460EFE12AB5}" srcOrd="11" destOrd="0" presId="urn:microsoft.com/office/officeart/2005/8/layout/cycle8"/>
    <dgm:cxn modelId="{C374F5A7-7199-4483-BB68-9D7FFB0E5BD4}" type="presParOf" srcId="{68D21525-2F93-4494-BBB8-473E370F5931}" destId="{D051112F-858E-4B63-9E8F-59103161722B}" srcOrd="12" destOrd="0" presId="urn:microsoft.com/office/officeart/2005/8/layout/cycle8"/>
    <dgm:cxn modelId="{F6C121D1-6F40-431C-AD64-7A207261FCE8}" type="presParOf" srcId="{68D21525-2F93-4494-BBB8-473E370F5931}" destId="{375D1C9A-D906-426C-80B9-7D24A66EC332}" srcOrd="13" destOrd="0" presId="urn:microsoft.com/office/officeart/2005/8/layout/cycle8"/>
    <dgm:cxn modelId="{8A0E52EE-092A-418F-8E9F-E89B0D4768F2}" type="presParOf" srcId="{68D21525-2F93-4494-BBB8-473E370F5931}" destId="{8798A9E5-2F21-41CE-A9F5-4A61655BB674}" srcOrd="14" destOrd="0" presId="urn:microsoft.com/office/officeart/2005/8/layout/cycle8"/>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8DADF6-9DC3-4BFD-AB74-A793799D47EB}">
      <dsp:nvSpPr>
        <dsp:cNvPr id="0" name=""/>
        <dsp:cNvSpPr/>
      </dsp:nvSpPr>
      <dsp:spPr>
        <a:xfrm>
          <a:off x="4342516" y="-115400"/>
          <a:ext cx="2882552" cy="1108497"/>
        </a:xfrm>
        <a:prstGeom prst="roundRect">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rPr>
            <a:t>Learning is understood developmentally</a:t>
          </a:r>
        </a:p>
      </dsp:txBody>
      <dsp:txXfrm>
        <a:off x="4396628" y="-61288"/>
        <a:ext cx="2774328" cy="1000273"/>
      </dsp:txXfrm>
    </dsp:sp>
    <dsp:sp modelId="{C343F0D3-0BB2-490C-B882-E7551C54FAC2}">
      <dsp:nvSpPr>
        <dsp:cNvPr id="0" name=""/>
        <dsp:cNvSpPr/>
      </dsp:nvSpPr>
      <dsp:spPr>
        <a:xfrm>
          <a:off x="3788751" y="784556"/>
          <a:ext cx="4120172" cy="4120172"/>
        </a:xfrm>
        <a:custGeom>
          <a:avLst/>
          <a:gdLst/>
          <a:ahLst/>
          <a:cxnLst/>
          <a:rect l="0" t="0" r="0" b="0"/>
          <a:pathLst>
            <a:path>
              <a:moveTo>
                <a:pt x="2965709" y="209734"/>
              </a:moveTo>
              <a:arcTo wR="2060086" hR="2060086" stAng="17764719" swAng="445179"/>
            </a:path>
          </a:pathLst>
        </a:custGeom>
        <a:noFill/>
        <a:ln w="6350" cap="flat" cmpd="sng" algn="ctr">
          <a:solidFill>
            <a:schemeClr val="accent1">
              <a:shade val="90000"/>
              <a:hueOff val="0"/>
              <a:satOff val="0"/>
              <a:lumOff val="0"/>
              <a:alphaOff val="0"/>
            </a:schemeClr>
          </a:solidFill>
          <a:prstDash val="solid"/>
          <a:miter lim="800000"/>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EB5EA2F8-4077-4753-BE0B-AC3561C2716E}">
      <dsp:nvSpPr>
        <dsp:cNvPr id="0" name=""/>
        <dsp:cNvSpPr/>
      </dsp:nvSpPr>
      <dsp:spPr>
        <a:xfrm>
          <a:off x="6515039" y="1128235"/>
          <a:ext cx="2882552" cy="1108497"/>
        </a:xfrm>
        <a:prstGeom prst="roundRect">
          <a:avLst/>
        </a:prstGeom>
        <a:gradFill rotWithShape="0">
          <a:gsLst>
            <a:gs pos="0">
              <a:schemeClr val="accent1">
                <a:shade val="50000"/>
                <a:hueOff val="134164"/>
                <a:satOff val="-3267"/>
                <a:lumOff val="14299"/>
                <a:alphaOff val="0"/>
                <a:satMod val="103000"/>
                <a:lumMod val="102000"/>
                <a:tint val="94000"/>
              </a:schemeClr>
            </a:gs>
            <a:gs pos="50000">
              <a:schemeClr val="accent1">
                <a:shade val="50000"/>
                <a:hueOff val="134164"/>
                <a:satOff val="-3267"/>
                <a:lumOff val="14299"/>
                <a:alphaOff val="0"/>
                <a:satMod val="110000"/>
                <a:lumMod val="100000"/>
                <a:shade val="100000"/>
              </a:schemeClr>
            </a:gs>
            <a:gs pos="100000">
              <a:schemeClr val="accent1">
                <a:shade val="50000"/>
                <a:hueOff val="134164"/>
                <a:satOff val="-3267"/>
                <a:lumOff val="1429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a:effectLst>
                <a:outerShdw blurRad="38100" dist="38100" dir="2700000" algn="tl">
                  <a:srgbClr val="000000">
                    <a:alpha val="43137"/>
                  </a:srgbClr>
                </a:outerShdw>
              </a:effectLst>
            </a:rPr>
            <a:t>Environment offers </a:t>
          </a:r>
          <a:r>
            <a:rPr lang="en-GB" sz="2400" b="1" kern="1200" dirty="0">
              <a:effectLst>
                <a:outerShdw blurRad="38100" dist="38100" dir="2700000" algn="tl">
                  <a:srgbClr val="000000">
                    <a:alpha val="43137"/>
                  </a:srgbClr>
                </a:outerShdw>
              </a:effectLst>
            </a:rPr>
            <a:t>a Safe Base</a:t>
          </a:r>
        </a:p>
      </dsp:txBody>
      <dsp:txXfrm>
        <a:off x="6569151" y="1182347"/>
        <a:ext cx="2774328" cy="1000273"/>
      </dsp:txXfrm>
    </dsp:sp>
    <dsp:sp modelId="{F6BAC05A-81DB-40FA-BD14-91AA1D393645}">
      <dsp:nvSpPr>
        <dsp:cNvPr id="0" name=""/>
        <dsp:cNvSpPr/>
      </dsp:nvSpPr>
      <dsp:spPr>
        <a:xfrm>
          <a:off x="3982919" y="410232"/>
          <a:ext cx="4120172" cy="4120172"/>
        </a:xfrm>
        <a:custGeom>
          <a:avLst/>
          <a:gdLst/>
          <a:ahLst/>
          <a:cxnLst/>
          <a:rect l="0" t="0" r="0" b="0"/>
          <a:pathLst>
            <a:path>
              <a:moveTo>
                <a:pt x="4107453" y="1831517"/>
              </a:moveTo>
              <a:arcTo wR="2060086" hR="2060086" stAng="21217791" swAng="827963"/>
            </a:path>
          </a:pathLst>
        </a:custGeom>
        <a:noFill/>
        <a:ln w="6350" cap="flat" cmpd="sng" algn="ctr">
          <a:solidFill>
            <a:schemeClr val="accent1">
              <a:shade val="90000"/>
              <a:hueOff val="138475"/>
              <a:satOff val="-2957"/>
              <a:lumOff val="11036"/>
              <a:alphaOff val="0"/>
            </a:schemeClr>
          </a:solidFill>
          <a:prstDash val="solid"/>
          <a:miter lim="800000"/>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7106C235-78A8-4523-8F6A-BC92A88F6424}">
      <dsp:nvSpPr>
        <dsp:cNvPr id="0" name=""/>
        <dsp:cNvSpPr/>
      </dsp:nvSpPr>
      <dsp:spPr>
        <a:xfrm>
          <a:off x="6515049" y="2741698"/>
          <a:ext cx="2882552" cy="1108497"/>
        </a:xfrm>
        <a:prstGeom prst="roundRect">
          <a:avLst/>
        </a:prstGeom>
        <a:gradFill rotWithShape="0">
          <a:gsLst>
            <a:gs pos="0">
              <a:schemeClr val="accent1">
                <a:shade val="50000"/>
                <a:hueOff val="268329"/>
                <a:satOff val="-6535"/>
                <a:lumOff val="28597"/>
                <a:alphaOff val="0"/>
                <a:satMod val="103000"/>
                <a:lumMod val="102000"/>
                <a:tint val="94000"/>
              </a:schemeClr>
            </a:gs>
            <a:gs pos="50000">
              <a:schemeClr val="accent1">
                <a:shade val="50000"/>
                <a:hueOff val="268329"/>
                <a:satOff val="-6535"/>
                <a:lumOff val="28597"/>
                <a:alphaOff val="0"/>
                <a:satMod val="110000"/>
                <a:lumMod val="100000"/>
                <a:shade val="100000"/>
              </a:schemeClr>
            </a:gs>
            <a:gs pos="100000">
              <a:schemeClr val="accent1">
                <a:shade val="50000"/>
                <a:hueOff val="268329"/>
                <a:satOff val="-6535"/>
                <a:lumOff val="2859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Nurture is important for Wellbeing</a:t>
          </a:r>
        </a:p>
      </dsp:txBody>
      <dsp:txXfrm>
        <a:off x="6569161" y="2795810"/>
        <a:ext cx="2774328" cy="1000273"/>
      </dsp:txXfrm>
    </dsp:sp>
    <dsp:sp modelId="{8DA443BB-4005-40A7-B509-EE5295592D74}">
      <dsp:nvSpPr>
        <dsp:cNvPr id="0" name=""/>
        <dsp:cNvSpPr/>
      </dsp:nvSpPr>
      <dsp:spPr>
        <a:xfrm>
          <a:off x="3777436" y="91396"/>
          <a:ext cx="4120172" cy="4120172"/>
        </a:xfrm>
        <a:custGeom>
          <a:avLst/>
          <a:gdLst/>
          <a:ahLst/>
          <a:cxnLst/>
          <a:rect l="0" t="0" r="0" b="0"/>
          <a:pathLst>
            <a:path>
              <a:moveTo>
                <a:pt x="3223024" y="3760537"/>
              </a:moveTo>
              <a:arcTo wR="2060086" hR="2060086" stAng="3337907" swAng="503428"/>
            </a:path>
          </a:pathLst>
        </a:custGeom>
        <a:noFill/>
        <a:ln w="6350" cap="flat" cmpd="sng" algn="ctr">
          <a:solidFill>
            <a:schemeClr val="accent1">
              <a:shade val="90000"/>
              <a:hueOff val="276951"/>
              <a:satOff val="-5914"/>
              <a:lumOff val="22073"/>
              <a:alphaOff val="0"/>
            </a:schemeClr>
          </a:solidFill>
          <a:prstDash val="solid"/>
          <a:miter lim="800000"/>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FABDB350-04CE-422A-BD4F-008E6D52BBC1}">
      <dsp:nvSpPr>
        <dsp:cNvPr id="0" name=""/>
        <dsp:cNvSpPr/>
      </dsp:nvSpPr>
      <dsp:spPr>
        <a:xfrm>
          <a:off x="4342516" y="4004772"/>
          <a:ext cx="2882552" cy="1108497"/>
        </a:xfrm>
        <a:prstGeom prst="roundRect">
          <a:avLst/>
        </a:prstGeom>
        <a:gradFill rotWithShape="0">
          <a:gsLst>
            <a:gs pos="0">
              <a:schemeClr val="accent1">
                <a:shade val="50000"/>
                <a:hueOff val="402493"/>
                <a:satOff val="-9802"/>
                <a:lumOff val="42896"/>
                <a:alphaOff val="0"/>
                <a:satMod val="103000"/>
                <a:lumMod val="102000"/>
                <a:tint val="94000"/>
              </a:schemeClr>
            </a:gs>
            <a:gs pos="50000">
              <a:schemeClr val="accent1">
                <a:shade val="50000"/>
                <a:hueOff val="402493"/>
                <a:satOff val="-9802"/>
                <a:lumOff val="42896"/>
                <a:alphaOff val="0"/>
                <a:satMod val="110000"/>
                <a:lumMod val="100000"/>
                <a:shade val="100000"/>
              </a:schemeClr>
            </a:gs>
            <a:gs pos="100000">
              <a:schemeClr val="accent1">
                <a:shade val="50000"/>
                <a:hueOff val="402493"/>
                <a:satOff val="-9802"/>
                <a:lumOff val="4289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Language is a vital means of communication</a:t>
          </a:r>
        </a:p>
      </dsp:txBody>
      <dsp:txXfrm>
        <a:off x="4396628" y="4058884"/>
        <a:ext cx="2774328" cy="1000273"/>
      </dsp:txXfrm>
    </dsp:sp>
    <dsp:sp modelId="{21C9B6AB-9C03-42A0-BDDC-DC7F6913C93C}">
      <dsp:nvSpPr>
        <dsp:cNvPr id="0" name=""/>
        <dsp:cNvSpPr/>
      </dsp:nvSpPr>
      <dsp:spPr>
        <a:xfrm>
          <a:off x="3669975" y="91396"/>
          <a:ext cx="4120172" cy="4120172"/>
        </a:xfrm>
        <a:custGeom>
          <a:avLst/>
          <a:gdLst/>
          <a:ahLst/>
          <a:cxnLst/>
          <a:rect l="0" t="0" r="0" b="0"/>
          <a:pathLst>
            <a:path>
              <a:moveTo>
                <a:pt x="1157723" y="3912030"/>
              </a:moveTo>
              <a:arcTo wR="2060086" hR="2060086" stAng="6958665" swAng="503428"/>
            </a:path>
          </a:pathLst>
        </a:custGeom>
        <a:noFill/>
        <a:ln w="6350" cap="flat" cmpd="sng" algn="ctr">
          <a:solidFill>
            <a:schemeClr val="accent1">
              <a:shade val="90000"/>
              <a:hueOff val="415426"/>
              <a:satOff val="-8871"/>
              <a:lumOff val="33109"/>
              <a:alphaOff val="0"/>
            </a:schemeClr>
          </a:solidFill>
          <a:prstDash val="solid"/>
          <a:miter lim="800000"/>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FEBDD8ED-F778-48F1-BC9B-CAA0DB1500C3}">
      <dsp:nvSpPr>
        <dsp:cNvPr id="0" name=""/>
        <dsp:cNvSpPr/>
      </dsp:nvSpPr>
      <dsp:spPr>
        <a:xfrm>
          <a:off x="2169982" y="2741698"/>
          <a:ext cx="2882552" cy="1108497"/>
        </a:xfrm>
        <a:prstGeom prst="roundRect">
          <a:avLst/>
        </a:prstGeom>
        <a:gradFill rotWithShape="0">
          <a:gsLst>
            <a:gs pos="0">
              <a:schemeClr val="accent1">
                <a:shade val="50000"/>
                <a:hueOff val="268329"/>
                <a:satOff val="-6535"/>
                <a:lumOff val="28597"/>
                <a:alphaOff val="0"/>
                <a:satMod val="103000"/>
                <a:lumMod val="102000"/>
                <a:tint val="94000"/>
              </a:schemeClr>
            </a:gs>
            <a:gs pos="50000">
              <a:schemeClr val="accent1">
                <a:shade val="50000"/>
                <a:hueOff val="268329"/>
                <a:satOff val="-6535"/>
                <a:lumOff val="28597"/>
                <a:alphaOff val="0"/>
                <a:satMod val="110000"/>
                <a:lumMod val="100000"/>
                <a:shade val="100000"/>
              </a:schemeClr>
            </a:gs>
            <a:gs pos="100000">
              <a:schemeClr val="accent1">
                <a:shade val="50000"/>
                <a:hueOff val="268329"/>
                <a:satOff val="-6535"/>
                <a:lumOff val="2859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All behaviour is communication</a:t>
          </a:r>
        </a:p>
      </dsp:txBody>
      <dsp:txXfrm>
        <a:off x="2224094" y="2795810"/>
        <a:ext cx="2774328" cy="1000273"/>
      </dsp:txXfrm>
    </dsp:sp>
    <dsp:sp modelId="{334A7E5A-5A78-45AE-99C4-E2E97BAE125A}">
      <dsp:nvSpPr>
        <dsp:cNvPr id="0" name=""/>
        <dsp:cNvSpPr/>
      </dsp:nvSpPr>
      <dsp:spPr>
        <a:xfrm>
          <a:off x="3464492" y="410232"/>
          <a:ext cx="4120172" cy="4120172"/>
        </a:xfrm>
        <a:custGeom>
          <a:avLst/>
          <a:gdLst/>
          <a:ahLst/>
          <a:cxnLst/>
          <a:rect l="0" t="0" r="0" b="0"/>
          <a:pathLst>
            <a:path>
              <a:moveTo>
                <a:pt x="17293" y="2326459"/>
              </a:moveTo>
              <a:arcTo wR="2060086" hR="2060086" stAng="10354245" swAng="827963"/>
            </a:path>
          </a:pathLst>
        </a:custGeom>
        <a:noFill/>
        <a:ln w="6350" cap="flat" cmpd="sng" algn="ctr">
          <a:solidFill>
            <a:schemeClr val="accent1">
              <a:shade val="90000"/>
              <a:hueOff val="276951"/>
              <a:satOff val="-5914"/>
              <a:lumOff val="22073"/>
              <a:alphaOff val="0"/>
            </a:schemeClr>
          </a:solidFill>
          <a:prstDash val="solid"/>
          <a:miter lim="800000"/>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5295F659-5B9E-4F8D-9277-E336C629477D}">
      <dsp:nvSpPr>
        <dsp:cNvPr id="0" name=""/>
        <dsp:cNvSpPr/>
      </dsp:nvSpPr>
      <dsp:spPr>
        <a:xfrm>
          <a:off x="2169992" y="1128235"/>
          <a:ext cx="2882552" cy="1108497"/>
        </a:xfrm>
        <a:prstGeom prst="roundRect">
          <a:avLst/>
        </a:prstGeom>
        <a:gradFill rotWithShape="0">
          <a:gsLst>
            <a:gs pos="0">
              <a:schemeClr val="accent1">
                <a:shade val="50000"/>
                <a:hueOff val="134164"/>
                <a:satOff val="-3267"/>
                <a:lumOff val="14299"/>
                <a:alphaOff val="0"/>
                <a:satMod val="103000"/>
                <a:lumMod val="102000"/>
                <a:tint val="94000"/>
              </a:schemeClr>
            </a:gs>
            <a:gs pos="50000">
              <a:schemeClr val="accent1">
                <a:shade val="50000"/>
                <a:hueOff val="134164"/>
                <a:satOff val="-3267"/>
                <a:lumOff val="14299"/>
                <a:alphaOff val="0"/>
                <a:satMod val="110000"/>
                <a:lumMod val="100000"/>
                <a:shade val="100000"/>
              </a:schemeClr>
            </a:gs>
            <a:gs pos="100000">
              <a:schemeClr val="accent1">
                <a:shade val="50000"/>
                <a:hueOff val="134164"/>
                <a:satOff val="-3267"/>
                <a:lumOff val="1429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Transition are important in  children’s lives</a:t>
          </a:r>
        </a:p>
      </dsp:txBody>
      <dsp:txXfrm>
        <a:off x="2224104" y="1182347"/>
        <a:ext cx="2774328" cy="1000273"/>
      </dsp:txXfrm>
    </dsp:sp>
    <dsp:sp modelId="{74CDDC9C-A576-44FF-A0E1-DDFF0532F437}">
      <dsp:nvSpPr>
        <dsp:cNvPr id="0" name=""/>
        <dsp:cNvSpPr/>
      </dsp:nvSpPr>
      <dsp:spPr>
        <a:xfrm>
          <a:off x="3658660" y="784556"/>
          <a:ext cx="4120172" cy="4120172"/>
        </a:xfrm>
        <a:custGeom>
          <a:avLst/>
          <a:gdLst/>
          <a:ahLst/>
          <a:cxnLst/>
          <a:rect l="0" t="0" r="0" b="0"/>
          <a:pathLst>
            <a:path>
              <a:moveTo>
                <a:pt x="923099" y="342175"/>
              </a:moveTo>
              <a:arcTo wR="2060086" hR="2060086" stAng="14190102" swAng="445179"/>
            </a:path>
          </a:pathLst>
        </a:custGeom>
        <a:noFill/>
        <a:ln w="6350" cap="flat" cmpd="sng" algn="ctr">
          <a:solidFill>
            <a:schemeClr val="accent1">
              <a:shade val="90000"/>
              <a:hueOff val="138475"/>
              <a:satOff val="-2957"/>
              <a:lumOff val="11036"/>
              <a:alphaOff val="0"/>
            </a:schemeClr>
          </a:solidFill>
          <a:prstDash val="solid"/>
          <a:miter lim="800000"/>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B4323C-9090-47A9-8C01-CC85747DC52F}">
      <dsp:nvSpPr>
        <dsp:cNvPr id="0" name=""/>
        <dsp:cNvSpPr/>
      </dsp:nvSpPr>
      <dsp:spPr>
        <a:xfrm>
          <a:off x="1411427" y="264159"/>
          <a:ext cx="3413760" cy="3413760"/>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Sense of self</a:t>
          </a:r>
        </a:p>
      </dsp:txBody>
      <dsp:txXfrm>
        <a:off x="3210560" y="987551"/>
        <a:ext cx="1219200" cy="1016000"/>
      </dsp:txXfrm>
    </dsp:sp>
    <dsp:sp modelId="{984701F4-AD2B-474B-A07D-5BAED4A10EE0}">
      <dsp:nvSpPr>
        <dsp:cNvPr id="0" name=""/>
        <dsp:cNvSpPr/>
      </dsp:nvSpPr>
      <dsp:spPr>
        <a:xfrm>
          <a:off x="1341120" y="386079"/>
          <a:ext cx="3413760" cy="3413760"/>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Sense of personal power</a:t>
          </a:r>
        </a:p>
      </dsp:txBody>
      <dsp:txXfrm>
        <a:off x="2153920" y="2600960"/>
        <a:ext cx="1828800" cy="894080"/>
      </dsp:txXfrm>
    </dsp:sp>
    <dsp:sp modelId="{0BDF5006-2A5D-425F-8960-FB77BC3F9278}">
      <dsp:nvSpPr>
        <dsp:cNvPr id="0" name=""/>
        <dsp:cNvSpPr/>
      </dsp:nvSpPr>
      <dsp:spPr>
        <a:xfrm>
          <a:off x="1270812" y="264159"/>
          <a:ext cx="3413760" cy="3413760"/>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Sense of belonging</a:t>
          </a:r>
        </a:p>
      </dsp:txBody>
      <dsp:txXfrm>
        <a:off x="1666240" y="987551"/>
        <a:ext cx="1219200" cy="1016000"/>
      </dsp:txXfrm>
    </dsp:sp>
    <dsp:sp modelId="{D051112F-858E-4B63-9E8F-59103161722B}">
      <dsp:nvSpPr>
        <dsp:cNvPr id="0" name=""/>
        <dsp:cNvSpPr/>
      </dsp:nvSpPr>
      <dsp:spPr>
        <a:xfrm>
          <a:off x="1200380" y="52831"/>
          <a:ext cx="3836416" cy="3836416"/>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5D1C9A-D906-426C-80B9-7D24A66EC332}">
      <dsp:nvSpPr>
        <dsp:cNvPr id="0" name=""/>
        <dsp:cNvSpPr/>
      </dsp:nvSpPr>
      <dsp:spPr>
        <a:xfrm>
          <a:off x="1129792" y="174536"/>
          <a:ext cx="3836416" cy="3836416"/>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798A9E5-2F21-41CE-A9F5-4A61655BB674}">
      <dsp:nvSpPr>
        <dsp:cNvPr id="0" name=""/>
        <dsp:cNvSpPr/>
      </dsp:nvSpPr>
      <dsp:spPr>
        <a:xfrm>
          <a:off x="1059203" y="52831"/>
          <a:ext cx="3836416" cy="3836416"/>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D70B0B-6A2A-45FD-8657-999BB7674EBA}" type="datetimeFigureOut">
              <a:rPr lang="en-GB" smtClean="0"/>
              <a:t>03/04/2020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865A32-9B4A-4F27-8898-8BEF1D4E3A37}" type="slidenum">
              <a:rPr lang="en-GB" smtClean="0"/>
              <a:t>‹#›</a:t>
            </a:fld>
            <a:endParaRPr lang="en-GB"/>
          </a:p>
        </p:txBody>
      </p:sp>
    </p:spTree>
    <p:extLst>
      <p:ext uri="{BB962C8B-B14F-4D97-AF65-F5344CB8AC3E}">
        <p14:creationId xmlns:p14="http://schemas.microsoft.com/office/powerpoint/2010/main" val="243079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Click, ‘slide show’ tab and then ‘from beginning’. You will be able to pause to explore resources. </a:t>
            </a:r>
          </a:p>
        </p:txBody>
      </p:sp>
      <p:sp>
        <p:nvSpPr>
          <p:cNvPr id="4" name="Slide Number Placeholder 3"/>
          <p:cNvSpPr>
            <a:spLocks noGrp="1"/>
          </p:cNvSpPr>
          <p:nvPr>
            <p:ph type="sldNum" sz="quarter" idx="5"/>
          </p:nvPr>
        </p:nvSpPr>
        <p:spPr/>
        <p:txBody>
          <a:bodyPr/>
          <a:lstStyle/>
          <a:p>
            <a:fld id="{E7865A32-9B4A-4F27-8898-8BEF1D4E3A37}" type="slidenum">
              <a:rPr lang="en-GB" smtClean="0"/>
              <a:t>1</a:t>
            </a:fld>
            <a:endParaRPr lang="en-GB"/>
          </a:p>
        </p:txBody>
      </p:sp>
    </p:spTree>
    <p:extLst>
      <p:ext uri="{BB962C8B-B14F-4D97-AF65-F5344CB8AC3E}">
        <p14:creationId xmlns:p14="http://schemas.microsoft.com/office/powerpoint/2010/main" val="2442742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3</a:t>
            </a:fld>
            <a:endParaRPr lang="en-GB"/>
          </a:p>
        </p:txBody>
      </p:sp>
    </p:spTree>
    <p:extLst>
      <p:ext uri="{BB962C8B-B14F-4D97-AF65-F5344CB8AC3E}">
        <p14:creationId xmlns:p14="http://schemas.microsoft.com/office/powerpoint/2010/main" val="1929471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4</a:t>
            </a:fld>
            <a:endParaRPr lang="en-GB"/>
          </a:p>
        </p:txBody>
      </p:sp>
    </p:spTree>
    <p:extLst>
      <p:ext uri="{BB962C8B-B14F-4D97-AF65-F5344CB8AC3E}">
        <p14:creationId xmlns:p14="http://schemas.microsoft.com/office/powerpoint/2010/main" val="3168650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83F299D-C9DC-468B-A6A9-54C8B46C38A7}" type="slidenum">
              <a:rPr lang="en-GB" smtClean="0"/>
              <a:t>5</a:t>
            </a:fld>
            <a:endParaRPr lang="en-GB"/>
          </a:p>
        </p:txBody>
      </p:sp>
    </p:spTree>
    <p:extLst>
      <p:ext uri="{BB962C8B-B14F-4D97-AF65-F5344CB8AC3E}">
        <p14:creationId xmlns:p14="http://schemas.microsoft.com/office/powerpoint/2010/main" val="441404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6</a:t>
            </a:fld>
            <a:endParaRPr lang="en-GB"/>
          </a:p>
        </p:txBody>
      </p:sp>
    </p:spTree>
    <p:extLst>
      <p:ext uri="{BB962C8B-B14F-4D97-AF65-F5344CB8AC3E}">
        <p14:creationId xmlns:p14="http://schemas.microsoft.com/office/powerpoint/2010/main" val="1350408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7</a:t>
            </a:fld>
            <a:endParaRPr lang="en-GB"/>
          </a:p>
        </p:txBody>
      </p:sp>
    </p:spTree>
    <p:extLst>
      <p:ext uri="{BB962C8B-B14F-4D97-AF65-F5344CB8AC3E}">
        <p14:creationId xmlns:p14="http://schemas.microsoft.com/office/powerpoint/2010/main" val="3292572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8</a:t>
            </a:fld>
            <a:endParaRPr lang="en-GB"/>
          </a:p>
        </p:txBody>
      </p:sp>
    </p:spTree>
    <p:extLst>
      <p:ext uri="{BB962C8B-B14F-4D97-AF65-F5344CB8AC3E}">
        <p14:creationId xmlns:p14="http://schemas.microsoft.com/office/powerpoint/2010/main" val="282484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3013"/>
            <a:ext cx="5964238" cy="33543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9</a:t>
            </a:fld>
            <a:endParaRPr lang="en-GB"/>
          </a:p>
        </p:txBody>
      </p:sp>
    </p:spTree>
    <p:extLst>
      <p:ext uri="{BB962C8B-B14F-4D97-AF65-F5344CB8AC3E}">
        <p14:creationId xmlns:p14="http://schemas.microsoft.com/office/powerpoint/2010/main" val="3269408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10</a:t>
            </a:fld>
            <a:endParaRPr lang="en-GB"/>
          </a:p>
        </p:txBody>
      </p:sp>
    </p:spTree>
    <p:extLst>
      <p:ext uri="{BB962C8B-B14F-4D97-AF65-F5344CB8AC3E}">
        <p14:creationId xmlns:p14="http://schemas.microsoft.com/office/powerpoint/2010/main" val="1332492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11</a:t>
            </a:fld>
            <a:endParaRPr lang="en-GB"/>
          </a:p>
        </p:txBody>
      </p:sp>
    </p:spTree>
    <p:extLst>
      <p:ext uri="{BB962C8B-B14F-4D97-AF65-F5344CB8AC3E}">
        <p14:creationId xmlns:p14="http://schemas.microsoft.com/office/powerpoint/2010/main" val="1661845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13</a:t>
            </a:fld>
            <a:endParaRPr lang="en-GB"/>
          </a:p>
        </p:txBody>
      </p:sp>
    </p:spTree>
    <p:extLst>
      <p:ext uri="{BB962C8B-B14F-4D97-AF65-F5344CB8AC3E}">
        <p14:creationId xmlns:p14="http://schemas.microsoft.com/office/powerpoint/2010/main" val="3743630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14</a:t>
            </a:fld>
            <a:endParaRPr lang="en-GB"/>
          </a:p>
        </p:txBody>
      </p:sp>
    </p:spTree>
    <p:extLst>
      <p:ext uri="{BB962C8B-B14F-4D97-AF65-F5344CB8AC3E}">
        <p14:creationId xmlns:p14="http://schemas.microsoft.com/office/powerpoint/2010/main" val="1594650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15</a:t>
            </a:fld>
            <a:endParaRPr lang="en-GB"/>
          </a:p>
        </p:txBody>
      </p:sp>
    </p:spTree>
    <p:extLst>
      <p:ext uri="{BB962C8B-B14F-4D97-AF65-F5344CB8AC3E}">
        <p14:creationId xmlns:p14="http://schemas.microsoft.com/office/powerpoint/2010/main" val="1306387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16</a:t>
            </a:fld>
            <a:endParaRPr lang="en-GB"/>
          </a:p>
        </p:txBody>
      </p:sp>
    </p:spTree>
    <p:extLst>
      <p:ext uri="{BB962C8B-B14F-4D97-AF65-F5344CB8AC3E}">
        <p14:creationId xmlns:p14="http://schemas.microsoft.com/office/powerpoint/2010/main" val="35333380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17</a:t>
            </a:fld>
            <a:endParaRPr lang="en-GB"/>
          </a:p>
        </p:txBody>
      </p:sp>
    </p:spTree>
    <p:extLst>
      <p:ext uri="{BB962C8B-B14F-4D97-AF65-F5344CB8AC3E}">
        <p14:creationId xmlns:p14="http://schemas.microsoft.com/office/powerpoint/2010/main" val="25848010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18</a:t>
            </a:fld>
            <a:endParaRPr lang="en-GB"/>
          </a:p>
        </p:txBody>
      </p:sp>
    </p:spTree>
    <p:extLst>
      <p:ext uri="{BB962C8B-B14F-4D97-AF65-F5344CB8AC3E}">
        <p14:creationId xmlns:p14="http://schemas.microsoft.com/office/powerpoint/2010/main" val="1333612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CC1499E-3D46-4F36-BD3D-86560903F4CD}" type="slidenum">
              <a:rPr lang="en-GB" smtClean="0"/>
              <a:t>19</a:t>
            </a:fld>
            <a:endParaRPr lang="en-GB"/>
          </a:p>
        </p:txBody>
      </p:sp>
    </p:spTree>
    <p:extLst>
      <p:ext uri="{BB962C8B-B14F-4D97-AF65-F5344CB8AC3E}">
        <p14:creationId xmlns:p14="http://schemas.microsoft.com/office/powerpoint/2010/main" val="2676440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51150" indent="-288904" eaLnBrk="0" hangingPunct="0">
              <a:defRPr>
                <a:solidFill>
                  <a:schemeClr val="tx1"/>
                </a:solidFill>
                <a:latin typeface="Arial" pitchFamily="34" charset="0"/>
                <a:cs typeface="Arial" pitchFamily="34" charset="0"/>
              </a:defRPr>
            </a:lvl2pPr>
            <a:lvl3pPr marL="1155615" indent="-231123" eaLnBrk="0" hangingPunct="0">
              <a:defRPr>
                <a:solidFill>
                  <a:schemeClr val="tx1"/>
                </a:solidFill>
                <a:latin typeface="Arial" pitchFamily="34" charset="0"/>
                <a:cs typeface="Arial" pitchFamily="34" charset="0"/>
              </a:defRPr>
            </a:lvl3pPr>
            <a:lvl4pPr marL="1617861" indent="-231123" eaLnBrk="0" hangingPunct="0">
              <a:defRPr>
                <a:solidFill>
                  <a:schemeClr val="tx1"/>
                </a:solidFill>
                <a:latin typeface="Arial" pitchFamily="34" charset="0"/>
                <a:cs typeface="Arial" pitchFamily="34" charset="0"/>
              </a:defRPr>
            </a:lvl4pPr>
            <a:lvl5pPr marL="2080107" indent="-231123" eaLnBrk="0" hangingPunct="0">
              <a:defRPr>
                <a:solidFill>
                  <a:schemeClr val="tx1"/>
                </a:solidFill>
                <a:latin typeface="Arial" pitchFamily="34" charset="0"/>
                <a:cs typeface="Arial" pitchFamily="34" charset="0"/>
              </a:defRPr>
            </a:lvl5pPr>
            <a:lvl6pPr marL="2542354" indent="-231123" eaLnBrk="0" fontAlgn="base" hangingPunct="0">
              <a:spcBef>
                <a:spcPct val="0"/>
              </a:spcBef>
              <a:spcAft>
                <a:spcPct val="0"/>
              </a:spcAft>
              <a:defRPr>
                <a:solidFill>
                  <a:schemeClr val="tx1"/>
                </a:solidFill>
                <a:latin typeface="Arial" pitchFamily="34" charset="0"/>
                <a:cs typeface="Arial" pitchFamily="34" charset="0"/>
              </a:defRPr>
            </a:lvl6pPr>
            <a:lvl7pPr marL="3004600" indent="-231123" eaLnBrk="0" fontAlgn="base" hangingPunct="0">
              <a:spcBef>
                <a:spcPct val="0"/>
              </a:spcBef>
              <a:spcAft>
                <a:spcPct val="0"/>
              </a:spcAft>
              <a:defRPr>
                <a:solidFill>
                  <a:schemeClr val="tx1"/>
                </a:solidFill>
                <a:latin typeface="Arial" pitchFamily="34" charset="0"/>
                <a:cs typeface="Arial" pitchFamily="34" charset="0"/>
              </a:defRPr>
            </a:lvl7pPr>
            <a:lvl8pPr marL="3466845" indent="-231123" eaLnBrk="0" fontAlgn="base" hangingPunct="0">
              <a:spcBef>
                <a:spcPct val="0"/>
              </a:spcBef>
              <a:spcAft>
                <a:spcPct val="0"/>
              </a:spcAft>
              <a:defRPr>
                <a:solidFill>
                  <a:schemeClr val="tx1"/>
                </a:solidFill>
                <a:latin typeface="Arial" pitchFamily="34" charset="0"/>
                <a:cs typeface="Arial" pitchFamily="34" charset="0"/>
              </a:defRPr>
            </a:lvl8pPr>
            <a:lvl9pPr marL="3929093" indent="-23112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38DA4D4-F3DB-4672-917A-777476BACA35}" type="slidenum">
              <a:rPr lang="en-GB" smtClean="0">
                <a:solidFill>
                  <a:prstClr val="black"/>
                </a:solidFill>
              </a:rPr>
              <a:pPr eaLnBrk="1" hangingPunct="1"/>
              <a:t>20</a:t>
            </a:fld>
            <a:endParaRPr lang="en-GB">
              <a:solidFill>
                <a:prstClr val="black"/>
              </a:solidFill>
            </a:endParaRPr>
          </a:p>
        </p:txBody>
      </p:sp>
      <p:sp>
        <p:nvSpPr>
          <p:cNvPr id="53251" name="Rectangle 7"/>
          <p:cNvSpPr txBox="1">
            <a:spLocks noGrp="1" noChangeArrowheads="1"/>
          </p:cNvSpPr>
          <p:nvPr/>
        </p:nvSpPr>
        <p:spPr bwMode="auto">
          <a:xfrm>
            <a:off x="3868927" y="10338337"/>
            <a:ext cx="2955801"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14" tIns="47359" rIns="94714" bIns="47359" anchor="b"/>
          <a:lstStyle>
            <a:lvl1pPr defTabSz="931863" eaLnBrk="0" hangingPunct="0">
              <a:defRPr>
                <a:solidFill>
                  <a:schemeClr val="tx1"/>
                </a:solidFill>
                <a:latin typeface="Arial" pitchFamily="34" charset="0"/>
                <a:cs typeface="Arial" pitchFamily="34" charset="0"/>
              </a:defRPr>
            </a:lvl1pPr>
            <a:lvl2pPr marL="742950" indent="-285750" defTabSz="931863" eaLnBrk="0" hangingPunct="0">
              <a:defRPr>
                <a:solidFill>
                  <a:schemeClr val="tx1"/>
                </a:solidFill>
                <a:latin typeface="Arial" pitchFamily="34" charset="0"/>
                <a:cs typeface="Arial" pitchFamily="34" charset="0"/>
              </a:defRPr>
            </a:lvl2pPr>
            <a:lvl3pPr marL="1143000" indent="-228600" defTabSz="931863" eaLnBrk="0" hangingPunct="0">
              <a:defRPr>
                <a:solidFill>
                  <a:schemeClr val="tx1"/>
                </a:solidFill>
                <a:latin typeface="Arial" pitchFamily="34" charset="0"/>
                <a:cs typeface="Arial" pitchFamily="34" charset="0"/>
              </a:defRPr>
            </a:lvl3pPr>
            <a:lvl4pPr marL="1600200" indent="-228600" defTabSz="931863" eaLnBrk="0" hangingPunct="0">
              <a:defRPr>
                <a:solidFill>
                  <a:schemeClr val="tx1"/>
                </a:solidFill>
                <a:latin typeface="Arial" pitchFamily="34" charset="0"/>
                <a:cs typeface="Arial" pitchFamily="34" charset="0"/>
              </a:defRPr>
            </a:lvl4pPr>
            <a:lvl5pPr marL="2057400" indent="-228600" defTabSz="931863" eaLnBrk="0" hangingPunct="0">
              <a:defRPr>
                <a:solidFill>
                  <a:schemeClr val="tx1"/>
                </a:solidFill>
                <a:latin typeface="Arial" pitchFamily="34" charset="0"/>
                <a:cs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cs typeface="Arial" pitchFamily="34" charset="0"/>
              </a:defRPr>
            </a:lvl9pPr>
          </a:lstStyle>
          <a:p>
            <a:pPr algn="r"/>
            <a:fld id="{D8748DA3-28C4-4C64-BB97-28E7E9C9ED23}" type="slidenum">
              <a:rPr lang="en-GB" sz="1200">
                <a:solidFill>
                  <a:prstClr val="black"/>
                </a:solidFill>
                <a:latin typeface="Times New Roman" pitchFamily="18" charset="0"/>
              </a:rPr>
              <a:pPr algn="r"/>
              <a:t>20</a:t>
            </a:fld>
            <a:endParaRPr lang="en-GB" sz="1200">
              <a:solidFill>
                <a:prstClr val="black"/>
              </a:solidFill>
              <a:latin typeface="Times New Roman" pitchFamily="18" charset="0"/>
            </a:endParaRPr>
          </a:p>
        </p:txBody>
      </p:sp>
      <p:sp>
        <p:nvSpPr>
          <p:cNvPr id="53252" name="Rectangle 2"/>
          <p:cNvSpPr>
            <a:spLocks noGrp="1" noRot="1" noChangeAspect="1" noChangeArrowheads="1" noTextEdit="1"/>
          </p:cNvSpPr>
          <p:nvPr>
            <p:ph type="sldImg"/>
          </p:nvPr>
        </p:nvSpPr>
        <p:spPr bwMode="auto">
          <a:xfrm>
            <a:off x="-215900" y="815975"/>
            <a:ext cx="7254875" cy="4081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3" name="Rectangle 3"/>
          <p:cNvSpPr>
            <a:spLocks noGrp="1" noChangeArrowheads="1"/>
          </p:cNvSpPr>
          <p:nvPr>
            <p:ph type="body" idx="1"/>
          </p:nvPr>
        </p:nvSpPr>
        <p:spPr bwMode="auto">
          <a:xfrm>
            <a:off x="908387" y="5171060"/>
            <a:ext cx="5007959" cy="48952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14" tIns="47359" rIns="94714" bIns="47359" numCol="1" anchor="t" anchorCtr="0" compatLnSpc="1">
            <a:prstTxWarp prst="textNoShape">
              <a:avLst/>
            </a:prstTxWarp>
          </a:bodyPr>
          <a:lstStyle/>
          <a:p>
            <a:pPr eaLnBrk="1" hangingPunct="1">
              <a:spcBef>
                <a:spcPct val="0"/>
              </a:spcBef>
            </a:pPr>
            <a:endParaRPr lang="en-US" b="0" dirty="0"/>
          </a:p>
        </p:txBody>
      </p:sp>
    </p:spTree>
    <p:extLst>
      <p:ext uri="{BB962C8B-B14F-4D97-AF65-F5344CB8AC3E}">
        <p14:creationId xmlns:p14="http://schemas.microsoft.com/office/powerpoint/2010/main" val="838787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21</a:t>
            </a:fld>
            <a:endParaRPr lang="en-GB"/>
          </a:p>
        </p:txBody>
      </p:sp>
    </p:spTree>
    <p:extLst>
      <p:ext uri="{BB962C8B-B14F-4D97-AF65-F5344CB8AC3E}">
        <p14:creationId xmlns:p14="http://schemas.microsoft.com/office/powerpoint/2010/main" val="40735986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22</a:t>
            </a:fld>
            <a:endParaRPr lang="en-GB"/>
          </a:p>
        </p:txBody>
      </p:sp>
    </p:spTree>
    <p:extLst>
      <p:ext uri="{BB962C8B-B14F-4D97-AF65-F5344CB8AC3E}">
        <p14:creationId xmlns:p14="http://schemas.microsoft.com/office/powerpoint/2010/main" val="979485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23</a:t>
            </a:fld>
            <a:endParaRPr lang="en-GB"/>
          </a:p>
        </p:txBody>
      </p:sp>
    </p:spTree>
    <p:extLst>
      <p:ext uri="{BB962C8B-B14F-4D97-AF65-F5344CB8AC3E}">
        <p14:creationId xmlns:p14="http://schemas.microsoft.com/office/powerpoint/2010/main" val="804539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24</a:t>
            </a:fld>
            <a:endParaRPr lang="en-GB"/>
          </a:p>
        </p:txBody>
      </p:sp>
    </p:spTree>
    <p:extLst>
      <p:ext uri="{BB962C8B-B14F-4D97-AF65-F5344CB8AC3E}">
        <p14:creationId xmlns:p14="http://schemas.microsoft.com/office/powerpoint/2010/main" val="31849740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A820A37-2517-4AA1-A718-607EEE028200}" type="slidenum">
              <a:rPr lang="en-GB" smtClean="0"/>
              <a:t>25</a:t>
            </a:fld>
            <a:endParaRPr lang="en-GB"/>
          </a:p>
        </p:txBody>
      </p:sp>
    </p:spTree>
    <p:extLst>
      <p:ext uri="{BB962C8B-B14F-4D97-AF65-F5344CB8AC3E}">
        <p14:creationId xmlns:p14="http://schemas.microsoft.com/office/powerpoint/2010/main" val="3015334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28</a:t>
            </a:fld>
            <a:endParaRPr lang="en-GB"/>
          </a:p>
        </p:txBody>
      </p:sp>
    </p:spTree>
    <p:extLst>
      <p:ext uri="{BB962C8B-B14F-4D97-AF65-F5344CB8AC3E}">
        <p14:creationId xmlns:p14="http://schemas.microsoft.com/office/powerpoint/2010/main" val="3652386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29</a:t>
            </a:fld>
            <a:endParaRPr lang="en-GB"/>
          </a:p>
        </p:txBody>
      </p:sp>
    </p:spTree>
    <p:extLst>
      <p:ext uri="{BB962C8B-B14F-4D97-AF65-F5344CB8AC3E}">
        <p14:creationId xmlns:p14="http://schemas.microsoft.com/office/powerpoint/2010/main" val="31638351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do we work to ensure our body language is calm and in tune with our language?</a:t>
            </a:r>
          </a:p>
          <a:p>
            <a:endParaRPr lang="en-GB" dirty="0"/>
          </a:p>
          <a:p>
            <a:r>
              <a:rPr lang="en-GB" dirty="0"/>
              <a:t>Remembering this is something many young people will hone in on </a:t>
            </a:r>
          </a:p>
          <a:p>
            <a:r>
              <a:rPr lang="en-GB" dirty="0"/>
              <a:t>Ensure our self awareness of this? </a:t>
            </a:r>
          </a:p>
          <a:p>
            <a:endParaRPr lang="en-GB" dirty="0"/>
          </a:p>
          <a:p>
            <a:r>
              <a:rPr lang="en-GB" dirty="0"/>
              <a:t>How much of communication is non-verbal ?</a:t>
            </a:r>
          </a:p>
          <a:p>
            <a:endParaRPr lang="en-GB" dirty="0"/>
          </a:p>
          <a:p>
            <a:r>
              <a:rPr lang="en-GB" baseline="0" dirty="0"/>
              <a:t>What language gets used that conveys the opposite message?</a:t>
            </a:r>
            <a:endParaRPr lang="en-GB" dirty="0"/>
          </a:p>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31</a:t>
            </a:fld>
            <a:endParaRPr lang="en-GB"/>
          </a:p>
        </p:txBody>
      </p:sp>
    </p:spTree>
    <p:extLst>
      <p:ext uri="{BB962C8B-B14F-4D97-AF65-F5344CB8AC3E}">
        <p14:creationId xmlns:p14="http://schemas.microsoft.com/office/powerpoint/2010/main" val="1588565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Often staff will have a routine at lunch time, maybe they eat in the staff room, an implicit understanding of whose seat is whose. Reflect on how you feel when a visitor takes your seat?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Transition as a developmental pathway – this means it can change the developmental trajectory.  </a:t>
            </a:r>
            <a:r>
              <a:rPr lang="en-GB" dirty="0">
                <a:latin typeface="Arial" pitchFamily="34" charset="0"/>
              </a:rPr>
              <a:t>Resilience literature has highlighted transition as a developmental pathway-meaning it can be a point that decides where a child’s life takes one trajectory or another, and is there are risks around for a person and it goes badly push further down a negative pathways, and if it goes well the opposite</a:t>
            </a:r>
          </a:p>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32</a:t>
            </a:fld>
            <a:endParaRPr lang="en-GB"/>
          </a:p>
        </p:txBody>
      </p:sp>
    </p:spTree>
    <p:extLst>
      <p:ext uri="{BB962C8B-B14F-4D97-AF65-F5344CB8AC3E}">
        <p14:creationId xmlns:p14="http://schemas.microsoft.com/office/powerpoint/2010/main" val="28713342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33</a:t>
            </a:fld>
            <a:endParaRPr lang="en-GB"/>
          </a:p>
        </p:txBody>
      </p:sp>
    </p:spTree>
    <p:extLst>
      <p:ext uri="{BB962C8B-B14F-4D97-AF65-F5344CB8AC3E}">
        <p14:creationId xmlns:p14="http://schemas.microsoft.com/office/powerpoint/2010/main" val="3605280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34</a:t>
            </a:fld>
            <a:endParaRPr lang="en-GB"/>
          </a:p>
        </p:txBody>
      </p:sp>
    </p:spTree>
    <p:extLst>
      <p:ext uri="{BB962C8B-B14F-4D97-AF65-F5344CB8AC3E}">
        <p14:creationId xmlns:p14="http://schemas.microsoft.com/office/powerpoint/2010/main" val="14723850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GB" altLang="en-US" dirty="0">
                <a:latin typeface="Arial" charset="0"/>
              </a:rPr>
              <a:t>There should be routines which are simple and easily understood by staff, parents and children.  Transition should be slow moving and have a clear time structure so establishing a secure base.</a:t>
            </a:r>
          </a:p>
          <a:p>
            <a:pPr eaLnBrk="1" hangingPunct="1">
              <a:buFontTx/>
              <a:buChar char="•"/>
            </a:pPr>
            <a:r>
              <a:rPr lang="en-GB" altLang="en-US" dirty="0">
                <a:latin typeface="Arial" charset="0"/>
              </a:rPr>
              <a:t>Any changes to routine such as teacher absence and visitors should be prepared for where possible.  And there should be clear procedures in the your establishment for this.</a:t>
            </a:r>
          </a:p>
          <a:p>
            <a:pPr eaLnBrk="1" hangingPunct="1">
              <a:buFontTx/>
              <a:buChar char="•"/>
            </a:pPr>
            <a:r>
              <a:rPr lang="en-GB" altLang="en-US" dirty="0">
                <a:latin typeface="Arial" charset="0"/>
              </a:rPr>
              <a:t>Simple changes in routine and environment are prepared for in detail so as to accustom children to change but in a supporting and affirming manner.</a:t>
            </a:r>
          </a:p>
          <a:p>
            <a:pPr eaLnBrk="1" hangingPunct="1">
              <a:buFontTx/>
              <a:buChar char="•"/>
            </a:pPr>
            <a:r>
              <a:rPr lang="en-GB" altLang="en-US" dirty="0">
                <a:latin typeface="Arial" charset="0"/>
              </a:rPr>
              <a:t>Some children may be unable to sustain achievements due to a variety of reasons however this should not detract from their initial achievement.  Also during times of stress, most children (and adults) need additional support.  Therefore links with parents are vital to ensure that any stressors can be accounted for and plans of action devised.</a:t>
            </a:r>
          </a:p>
          <a:p>
            <a:pPr eaLnBrk="1" hangingPunct="1">
              <a:buFontTx/>
              <a:buChar char="•"/>
            </a:pPr>
            <a:r>
              <a:rPr lang="en-GB" altLang="en-US" dirty="0">
                <a:latin typeface="Arial" charset="0"/>
              </a:rPr>
              <a:t>Staff can make use of transitional objects to help a child separate.  However this should be used with clear boundaries for the child.</a:t>
            </a:r>
            <a:endParaRPr lang="en-US" altLang="en-US" dirty="0">
              <a:latin typeface="Arial"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E7865A32-9B4A-4F27-8898-8BEF1D4E3A37}" type="slidenum">
              <a:rPr lang="en-GB" smtClean="0"/>
              <a:t>35</a:t>
            </a:fld>
            <a:endParaRPr lang="en-GB"/>
          </a:p>
        </p:txBody>
      </p:sp>
    </p:spTree>
    <p:extLst>
      <p:ext uri="{BB962C8B-B14F-4D97-AF65-F5344CB8AC3E}">
        <p14:creationId xmlns:p14="http://schemas.microsoft.com/office/powerpoint/2010/main" val="17732848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See handout titled Nurturing Principles Practical Strategies. </a:t>
            </a:r>
          </a:p>
        </p:txBody>
      </p:sp>
      <p:sp>
        <p:nvSpPr>
          <p:cNvPr id="4" name="Slide Number Placeholder 3"/>
          <p:cNvSpPr>
            <a:spLocks noGrp="1"/>
          </p:cNvSpPr>
          <p:nvPr>
            <p:ph type="sldNum" sz="quarter" idx="5"/>
          </p:nvPr>
        </p:nvSpPr>
        <p:spPr/>
        <p:txBody>
          <a:bodyPr/>
          <a:lstStyle/>
          <a:p>
            <a:fld id="{E7865A32-9B4A-4F27-8898-8BEF1D4E3A37}" type="slidenum">
              <a:rPr lang="en-GB" smtClean="0"/>
              <a:t>36</a:t>
            </a:fld>
            <a:endParaRPr lang="en-GB"/>
          </a:p>
        </p:txBody>
      </p:sp>
    </p:spTree>
    <p:extLst>
      <p:ext uri="{BB962C8B-B14F-4D97-AF65-F5344CB8AC3E}">
        <p14:creationId xmlns:p14="http://schemas.microsoft.com/office/powerpoint/2010/main" val="848498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EAD24-92E3-4B5B-A5D7-0EDEC6070C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7F0544D-C27E-427B-A497-B11F0676F5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6E846A6-CA40-45A7-92CE-33FA1E233AE2}"/>
              </a:ext>
            </a:extLst>
          </p:cNvPr>
          <p:cNvSpPr>
            <a:spLocks noGrp="1"/>
          </p:cNvSpPr>
          <p:nvPr>
            <p:ph type="dt" sz="half" idx="10"/>
          </p:nvPr>
        </p:nvSpPr>
        <p:spPr/>
        <p:txBody>
          <a:bodyPr/>
          <a:lstStyle/>
          <a:p>
            <a:fld id="{C0CEBDFD-1EB1-4983-8574-38B07BF0B05A}" type="datetime1">
              <a:rPr lang="en-GB" smtClean="0"/>
              <a:t>03/04/2020</a:t>
            </a:fld>
            <a:endParaRPr lang="en-GB"/>
          </a:p>
        </p:txBody>
      </p:sp>
      <p:sp>
        <p:nvSpPr>
          <p:cNvPr id="5" name="Footer Placeholder 4">
            <a:extLst>
              <a:ext uri="{FF2B5EF4-FFF2-40B4-BE49-F238E27FC236}">
                <a16:creationId xmlns:a16="http://schemas.microsoft.com/office/drawing/2014/main" id="{596D5E6C-38AC-432A-97BA-9B4C8BDB9AAD}"/>
              </a:ext>
            </a:extLst>
          </p:cNvPr>
          <p:cNvSpPr>
            <a:spLocks noGrp="1"/>
          </p:cNvSpPr>
          <p:nvPr>
            <p:ph type="ftr" sz="quarter" idx="11"/>
          </p:nvPr>
        </p:nvSpPr>
        <p:spPr/>
        <p:txBody>
          <a:bodyPr/>
          <a:lstStyle/>
          <a:p>
            <a:r>
              <a:rPr lang="en-GB"/>
              <a:t>Highland Council AHPs, Psychological Service and Primary Mental Health Worker Service</a:t>
            </a:r>
          </a:p>
        </p:txBody>
      </p:sp>
      <p:sp>
        <p:nvSpPr>
          <p:cNvPr id="6" name="Slide Number Placeholder 5">
            <a:extLst>
              <a:ext uri="{FF2B5EF4-FFF2-40B4-BE49-F238E27FC236}">
                <a16:creationId xmlns:a16="http://schemas.microsoft.com/office/drawing/2014/main" id="{330311C2-CF5E-4D9D-BF80-5C7428BA20DC}"/>
              </a:ext>
            </a:extLst>
          </p:cNvPr>
          <p:cNvSpPr>
            <a:spLocks noGrp="1"/>
          </p:cNvSpPr>
          <p:nvPr>
            <p:ph type="sldNum" sz="quarter" idx="12"/>
          </p:nvPr>
        </p:nvSpPr>
        <p:spPr/>
        <p:txBody>
          <a:bodyPr/>
          <a:lstStyle/>
          <a:p>
            <a:fld id="{2CE1C14A-C2B6-497A-8263-F5CF3A8B2FA6}" type="slidenum">
              <a:rPr lang="en-GB" smtClean="0"/>
              <a:t>‹#›</a:t>
            </a:fld>
            <a:endParaRPr lang="en-GB"/>
          </a:p>
        </p:txBody>
      </p:sp>
    </p:spTree>
    <p:extLst>
      <p:ext uri="{BB962C8B-B14F-4D97-AF65-F5344CB8AC3E}">
        <p14:creationId xmlns:p14="http://schemas.microsoft.com/office/powerpoint/2010/main" val="4275556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B0DB4-3EFD-4B45-96E8-C3298B43087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759619-CB43-49E3-902D-245292D0309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1E2297-3FF0-48CF-89E8-7C0C65D1ADDF}"/>
              </a:ext>
            </a:extLst>
          </p:cNvPr>
          <p:cNvSpPr>
            <a:spLocks noGrp="1"/>
          </p:cNvSpPr>
          <p:nvPr>
            <p:ph type="dt" sz="half" idx="10"/>
          </p:nvPr>
        </p:nvSpPr>
        <p:spPr/>
        <p:txBody>
          <a:bodyPr/>
          <a:lstStyle/>
          <a:p>
            <a:fld id="{27E3C272-4784-4EE4-BB78-51EAE4F6EE2D}" type="datetime1">
              <a:rPr lang="en-GB" smtClean="0"/>
              <a:t>03/04/2020</a:t>
            </a:fld>
            <a:endParaRPr lang="en-GB"/>
          </a:p>
        </p:txBody>
      </p:sp>
      <p:sp>
        <p:nvSpPr>
          <p:cNvPr id="5" name="Footer Placeholder 4">
            <a:extLst>
              <a:ext uri="{FF2B5EF4-FFF2-40B4-BE49-F238E27FC236}">
                <a16:creationId xmlns:a16="http://schemas.microsoft.com/office/drawing/2014/main" id="{0DA8FA9B-6F47-4C06-8655-F969BDB6E912}"/>
              </a:ext>
            </a:extLst>
          </p:cNvPr>
          <p:cNvSpPr>
            <a:spLocks noGrp="1"/>
          </p:cNvSpPr>
          <p:nvPr>
            <p:ph type="ftr" sz="quarter" idx="11"/>
          </p:nvPr>
        </p:nvSpPr>
        <p:spPr/>
        <p:txBody>
          <a:bodyPr/>
          <a:lstStyle/>
          <a:p>
            <a:r>
              <a:rPr lang="en-GB"/>
              <a:t>Highland Council AHPs, Psychological Service and Primary Mental Health Worker Service</a:t>
            </a:r>
          </a:p>
        </p:txBody>
      </p:sp>
      <p:sp>
        <p:nvSpPr>
          <p:cNvPr id="6" name="Slide Number Placeholder 5">
            <a:extLst>
              <a:ext uri="{FF2B5EF4-FFF2-40B4-BE49-F238E27FC236}">
                <a16:creationId xmlns:a16="http://schemas.microsoft.com/office/drawing/2014/main" id="{0DACD9A6-C239-4411-97E0-76D5D4904583}"/>
              </a:ext>
            </a:extLst>
          </p:cNvPr>
          <p:cNvSpPr>
            <a:spLocks noGrp="1"/>
          </p:cNvSpPr>
          <p:nvPr>
            <p:ph type="sldNum" sz="quarter" idx="12"/>
          </p:nvPr>
        </p:nvSpPr>
        <p:spPr/>
        <p:txBody>
          <a:bodyPr/>
          <a:lstStyle/>
          <a:p>
            <a:fld id="{2CE1C14A-C2B6-497A-8263-F5CF3A8B2FA6}" type="slidenum">
              <a:rPr lang="en-GB" smtClean="0"/>
              <a:t>‹#›</a:t>
            </a:fld>
            <a:endParaRPr lang="en-GB"/>
          </a:p>
        </p:txBody>
      </p:sp>
    </p:spTree>
    <p:extLst>
      <p:ext uri="{BB962C8B-B14F-4D97-AF65-F5344CB8AC3E}">
        <p14:creationId xmlns:p14="http://schemas.microsoft.com/office/powerpoint/2010/main" val="759519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4F87A-94CB-4294-ACF7-0A78475AB3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9AB76F6-01B2-474F-8EF0-9E80A0C313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B7FD7A0-EFFC-40C5-BB63-25F2010528D6}"/>
              </a:ext>
            </a:extLst>
          </p:cNvPr>
          <p:cNvSpPr>
            <a:spLocks noGrp="1"/>
          </p:cNvSpPr>
          <p:nvPr>
            <p:ph type="dt" sz="half" idx="10"/>
          </p:nvPr>
        </p:nvSpPr>
        <p:spPr/>
        <p:txBody>
          <a:bodyPr/>
          <a:lstStyle/>
          <a:p>
            <a:fld id="{C54B1950-254C-4332-B77F-DA52B8B314CC}" type="datetime1">
              <a:rPr lang="en-GB" smtClean="0"/>
              <a:t>03/04/2020</a:t>
            </a:fld>
            <a:endParaRPr lang="en-GB"/>
          </a:p>
        </p:txBody>
      </p:sp>
      <p:sp>
        <p:nvSpPr>
          <p:cNvPr id="5" name="Footer Placeholder 4">
            <a:extLst>
              <a:ext uri="{FF2B5EF4-FFF2-40B4-BE49-F238E27FC236}">
                <a16:creationId xmlns:a16="http://schemas.microsoft.com/office/drawing/2014/main" id="{2666EDF4-C837-4F38-98F7-016BE5E2BD9D}"/>
              </a:ext>
            </a:extLst>
          </p:cNvPr>
          <p:cNvSpPr>
            <a:spLocks noGrp="1"/>
          </p:cNvSpPr>
          <p:nvPr>
            <p:ph type="ftr" sz="quarter" idx="11"/>
          </p:nvPr>
        </p:nvSpPr>
        <p:spPr/>
        <p:txBody>
          <a:bodyPr/>
          <a:lstStyle/>
          <a:p>
            <a:r>
              <a:rPr lang="en-GB"/>
              <a:t>Highland Council AHPs, Psychological Service and Primary Mental Health Worker Service</a:t>
            </a:r>
          </a:p>
        </p:txBody>
      </p:sp>
      <p:sp>
        <p:nvSpPr>
          <p:cNvPr id="6" name="Slide Number Placeholder 5">
            <a:extLst>
              <a:ext uri="{FF2B5EF4-FFF2-40B4-BE49-F238E27FC236}">
                <a16:creationId xmlns:a16="http://schemas.microsoft.com/office/drawing/2014/main" id="{5DF93D50-CDA6-46AB-B451-E4B8C8F8AA85}"/>
              </a:ext>
            </a:extLst>
          </p:cNvPr>
          <p:cNvSpPr>
            <a:spLocks noGrp="1"/>
          </p:cNvSpPr>
          <p:nvPr>
            <p:ph type="sldNum" sz="quarter" idx="12"/>
          </p:nvPr>
        </p:nvSpPr>
        <p:spPr/>
        <p:txBody>
          <a:bodyPr/>
          <a:lstStyle/>
          <a:p>
            <a:fld id="{2CE1C14A-C2B6-497A-8263-F5CF3A8B2FA6}" type="slidenum">
              <a:rPr lang="en-GB" smtClean="0"/>
              <a:t>‹#›</a:t>
            </a:fld>
            <a:endParaRPr lang="en-GB"/>
          </a:p>
        </p:txBody>
      </p:sp>
    </p:spTree>
    <p:extLst>
      <p:ext uri="{BB962C8B-B14F-4D97-AF65-F5344CB8AC3E}">
        <p14:creationId xmlns:p14="http://schemas.microsoft.com/office/powerpoint/2010/main" val="1273503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532E-AD8B-42DB-8560-CEE8CD2A217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21A55B-6715-4D23-8226-36C20CB8C85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6228C5F-43AD-4E21-B90B-5A1FAA9071E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9B1A518-7B64-404D-8CB1-87818551453B}"/>
              </a:ext>
            </a:extLst>
          </p:cNvPr>
          <p:cNvSpPr>
            <a:spLocks noGrp="1"/>
          </p:cNvSpPr>
          <p:nvPr>
            <p:ph type="dt" sz="half" idx="10"/>
          </p:nvPr>
        </p:nvSpPr>
        <p:spPr/>
        <p:txBody>
          <a:bodyPr/>
          <a:lstStyle/>
          <a:p>
            <a:fld id="{744F0F2C-BF33-4308-AC7C-CF0AE1E45B2B}" type="datetime1">
              <a:rPr lang="en-GB" smtClean="0"/>
              <a:t>03/04/2020</a:t>
            </a:fld>
            <a:endParaRPr lang="en-GB"/>
          </a:p>
        </p:txBody>
      </p:sp>
      <p:sp>
        <p:nvSpPr>
          <p:cNvPr id="6" name="Footer Placeholder 5">
            <a:extLst>
              <a:ext uri="{FF2B5EF4-FFF2-40B4-BE49-F238E27FC236}">
                <a16:creationId xmlns:a16="http://schemas.microsoft.com/office/drawing/2014/main" id="{8F70130A-79E6-4DDE-8F12-F9A730AB4533}"/>
              </a:ext>
            </a:extLst>
          </p:cNvPr>
          <p:cNvSpPr>
            <a:spLocks noGrp="1"/>
          </p:cNvSpPr>
          <p:nvPr>
            <p:ph type="ftr" sz="quarter" idx="11"/>
          </p:nvPr>
        </p:nvSpPr>
        <p:spPr/>
        <p:txBody>
          <a:bodyPr/>
          <a:lstStyle/>
          <a:p>
            <a:r>
              <a:rPr lang="en-GB"/>
              <a:t>Highland Council AHPs, Psychological Service and Primary Mental Health Worker Service</a:t>
            </a:r>
          </a:p>
        </p:txBody>
      </p:sp>
      <p:sp>
        <p:nvSpPr>
          <p:cNvPr id="7" name="Slide Number Placeholder 6">
            <a:extLst>
              <a:ext uri="{FF2B5EF4-FFF2-40B4-BE49-F238E27FC236}">
                <a16:creationId xmlns:a16="http://schemas.microsoft.com/office/drawing/2014/main" id="{5688A45F-6F74-4165-B5D3-27CAC2AA20C5}"/>
              </a:ext>
            </a:extLst>
          </p:cNvPr>
          <p:cNvSpPr>
            <a:spLocks noGrp="1"/>
          </p:cNvSpPr>
          <p:nvPr>
            <p:ph type="sldNum" sz="quarter" idx="12"/>
          </p:nvPr>
        </p:nvSpPr>
        <p:spPr/>
        <p:txBody>
          <a:bodyPr/>
          <a:lstStyle/>
          <a:p>
            <a:fld id="{2CE1C14A-C2B6-497A-8263-F5CF3A8B2FA6}" type="slidenum">
              <a:rPr lang="en-GB" smtClean="0"/>
              <a:t>‹#›</a:t>
            </a:fld>
            <a:endParaRPr lang="en-GB"/>
          </a:p>
        </p:txBody>
      </p:sp>
    </p:spTree>
    <p:extLst>
      <p:ext uri="{BB962C8B-B14F-4D97-AF65-F5344CB8AC3E}">
        <p14:creationId xmlns:p14="http://schemas.microsoft.com/office/powerpoint/2010/main" val="1681075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BB65F-5C9A-4734-BFEB-C6B5D21EC70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DBFFC8-1525-42E8-AE7F-95FF50C47F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90E22BF-7F21-4834-958D-19F00E41227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AE930BD-DB6A-40E7-B03A-17242CAEDC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296AE4A-F153-4C31-88FE-5A951C51A19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3441892-E820-4FE3-8153-A7C4A4C6DBE7}"/>
              </a:ext>
            </a:extLst>
          </p:cNvPr>
          <p:cNvSpPr>
            <a:spLocks noGrp="1"/>
          </p:cNvSpPr>
          <p:nvPr>
            <p:ph type="dt" sz="half" idx="10"/>
          </p:nvPr>
        </p:nvSpPr>
        <p:spPr/>
        <p:txBody>
          <a:bodyPr/>
          <a:lstStyle/>
          <a:p>
            <a:fld id="{D32F8A7C-D399-455A-A4CB-BF24A7BCD998}" type="datetime1">
              <a:rPr lang="en-GB" smtClean="0"/>
              <a:t>03/04/2020</a:t>
            </a:fld>
            <a:endParaRPr lang="en-GB"/>
          </a:p>
        </p:txBody>
      </p:sp>
      <p:sp>
        <p:nvSpPr>
          <p:cNvPr id="8" name="Footer Placeholder 7">
            <a:extLst>
              <a:ext uri="{FF2B5EF4-FFF2-40B4-BE49-F238E27FC236}">
                <a16:creationId xmlns:a16="http://schemas.microsoft.com/office/drawing/2014/main" id="{60EA74B6-FBE8-48DD-8670-DA37ADD8E2DF}"/>
              </a:ext>
            </a:extLst>
          </p:cNvPr>
          <p:cNvSpPr>
            <a:spLocks noGrp="1"/>
          </p:cNvSpPr>
          <p:nvPr>
            <p:ph type="ftr" sz="quarter" idx="11"/>
          </p:nvPr>
        </p:nvSpPr>
        <p:spPr/>
        <p:txBody>
          <a:bodyPr/>
          <a:lstStyle/>
          <a:p>
            <a:r>
              <a:rPr lang="en-GB"/>
              <a:t>Highland Council AHPs, Psychological Service and Primary Mental Health Worker Service</a:t>
            </a:r>
          </a:p>
        </p:txBody>
      </p:sp>
      <p:sp>
        <p:nvSpPr>
          <p:cNvPr id="9" name="Slide Number Placeholder 8">
            <a:extLst>
              <a:ext uri="{FF2B5EF4-FFF2-40B4-BE49-F238E27FC236}">
                <a16:creationId xmlns:a16="http://schemas.microsoft.com/office/drawing/2014/main" id="{C72F09CA-4567-42A9-8BFB-5736E9F0D742}"/>
              </a:ext>
            </a:extLst>
          </p:cNvPr>
          <p:cNvSpPr>
            <a:spLocks noGrp="1"/>
          </p:cNvSpPr>
          <p:nvPr>
            <p:ph type="sldNum" sz="quarter" idx="12"/>
          </p:nvPr>
        </p:nvSpPr>
        <p:spPr/>
        <p:txBody>
          <a:bodyPr/>
          <a:lstStyle/>
          <a:p>
            <a:fld id="{2CE1C14A-C2B6-497A-8263-F5CF3A8B2FA6}" type="slidenum">
              <a:rPr lang="en-GB" smtClean="0"/>
              <a:t>‹#›</a:t>
            </a:fld>
            <a:endParaRPr lang="en-GB"/>
          </a:p>
        </p:txBody>
      </p:sp>
    </p:spTree>
    <p:extLst>
      <p:ext uri="{BB962C8B-B14F-4D97-AF65-F5344CB8AC3E}">
        <p14:creationId xmlns:p14="http://schemas.microsoft.com/office/powerpoint/2010/main" val="1791227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9D0B7-3703-409A-9BE8-6A7EBB87E7B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DA32292-4A03-4FA6-A772-02536068B750}"/>
              </a:ext>
            </a:extLst>
          </p:cNvPr>
          <p:cNvSpPr>
            <a:spLocks noGrp="1"/>
          </p:cNvSpPr>
          <p:nvPr>
            <p:ph type="dt" sz="half" idx="10"/>
          </p:nvPr>
        </p:nvSpPr>
        <p:spPr/>
        <p:txBody>
          <a:bodyPr/>
          <a:lstStyle/>
          <a:p>
            <a:fld id="{216F4251-3463-4CEE-A631-948036199B2D}" type="datetime1">
              <a:rPr lang="en-GB" smtClean="0"/>
              <a:t>03/04/2020</a:t>
            </a:fld>
            <a:endParaRPr lang="en-GB"/>
          </a:p>
        </p:txBody>
      </p:sp>
      <p:sp>
        <p:nvSpPr>
          <p:cNvPr id="4" name="Footer Placeholder 3">
            <a:extLst>
              <a:ext uri="{FF2B5EF4-FFF2-40B4-BE49-F238E27FC236}">
                <a16:creationId xmlns:a16="http://schemas.microsoft.com/office/drawing/2014/main" id="{752A921F-6024-4243-93D5-57FAECF7736B}"/>
              </a:ext>
            </a:extLst>
          </p:cNvPr>
          <p:cNvSpPr>
            <a:spLocks noGrp="1"/>
          </p:cNvSpPr>
          <p:nvPr>
            <p:ph type="ftr" sz="quarter" idx="11"/>
          </p:nvPr>
        </p:nvSpPr>
        <p:spPr/>
        <p:txBody>
          <a:bodyPr/>
          <a:lstStyle/>
          <a:p>
            <a:r>
              <a:rPr lang="en-GB"/>
              <a:t>Highland Council AHPs, Psychological Service and Primary Mental Health Worker Service</a:t>
            </a:r>
          </a:p>
        </p:txBody>
      </p:sp>
      <p:sp>
        <p:nvSpPr>
          <p:cNvPr id="5" name="Slide Number Placeholder 4">
            <a:extLst>
              <a:ext uri="{FF2B5EF4-FFF2-40B4-BE49-F238E27FC236}">
                <a16:creationId xmlns:a16="http://schemas.microsoft.com/office/drawing/2014/main" id="{CA9D7701-F8AE-4CD6-A39A-69E48F95B602}"/>
              </a:ext>
            </a:extLst>
          </p:cNvPr>
          <p:cNvSpPr>
            <a:spLocks noGrp="1"/>
          </p:cNvSpPr>
          <p:nvPr>
            <p:ph type="sldNum" sz="quarter" idx="12"/>
          </p:nvPr>
        </p:nvSpPr>
        <p:spPr/>
        <p:txBody>
          <a:bodyPr/>
          <a:lstStyle/>
          <a:p>
            <a:fld id="{2CE1C14A-C2B6-497A-8263-F5CF3A8B2FA6}" type="slidenum">
              <a:rPr lang="en-GB" smtClean="0"/>
              <a:t>‹#›</a:t>
            </a:fld>
            <a:endParaRPr lang="en-GB"/>
          </a:p>
        </p:txBody>
      </p:sp>
    </p:spTree>
    <p:extLst>
      <p:ext uri="{BB962C8B-B14F-4D97-AF65-F5344CB8AC3E}">
        <p14:creationId xmlns:p14="http://schemas.microsoft.com/office/powerpoint/2010/main" val="2460538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4BDA2A-FF03-4F04-89F9-98BB850DF28E}"/>
              </a:ext>
            </a:extLst>
          </p:cNvPr>
          <p:cNvSpPr>
            <a:spLocks noGrp="1"/>
          </p:cNvSpPr>
          <p:nvPr>
            <p:ph type="dt" sz="half" idx="10"/>
          </p:nvPr>
        </p:nvSpPr>
        <p:spPr/>
        <p:txBody>
          <a:bodyPr/>
          <a:lstStyle/>
          <a:p>
            <a:fld id="{BF245F2A-657E-4F75-964A-414A7AB56868}" type="datetime1">
              <a:rPr lang="en-GB" smtClean="0"/>
              <a:t>03/04/2020</a:t>
            </a:fld>
            <a:endParaRPr lang="en-GB"/>
          </a:p>
        </p:txBody>
      </p:sp>
      <p:sp>
        <p:nvSpPr>
          <p:cNvPr id="3" name="Footer Placeholder 2">
            <a:extLst>
              <a:ext uri="{FF2B5EF4-FFF2-40B4-BE49-F238E27FC236}">
                <a16:creationId xmlns:a16="http://schemas.microsoft.com/office/drawing/2014/main" id="{4EEA7A8A-3474-423C-8D57-67D3540FB68E}"/>
              </a:ext>
            </a:extLst>
          </p:cNvPr>
          <p:cNvSpPr>
            <a:spLocks noGrp="1"/>
          </p:cNvSpPr>
          <p:nvPr>
            <p:ph type="ftr" sz="quarter" idx="11"/>
          </p:nvPr>
        </p:nvSpPr>
        <p:spPr/>
        <p:txBody>
          <a:bodyPr/>
          <a:lstStyle/>
          <a:p>
            <a:r>
              <a:rPr lang="en-GB"/>
              <a:t>Highland Council AHPs, Psychological Service and Primary Mental Health Worker Service</a:t>
            </a:r>
          </a:p>
        </p:txBody>
      </p:sp>
      <p:sp>
        <p:nvSpPr>
          <p:cNvPr id="4" name="Slide Number Placeholder 3">
            <a:extLst>
              <a:ext uri="{FF2B5EF4-FFF2-40B4-BE49-F238E27FC236}">
                <a16:creationId xmlns:a16="http://schemas.microsoft.com/office/drawing/2014/main" id="{D295A87C-D9FD-4A78-A3AE-68CAA64886FD}"/>
              </a:ext>
            </a:extLst>
          </p:cNvPr>
          <p:cNvSpPr>
            <a:spLocks noGrp="1"/>
          </p:cNvSpPr>
          <p:nvPr>
            <p:ph type="sldNum" sz="quarter" idx="12"/>
          </p:nvPr>
        </p:nvSpPr>
        <p:spPr/>
        <p:txBody>
          <a:bodyPr/>
          <a:lstStyle/>
          <a:p>
            <a:fld id="{2CE1C14A-C2B6-497A-8263-F5CF3A8B2FA6}" type="slidenum">
              <a:rPr lang="en-GB" smtClean="0"/>
              <a:t>‹#›</a:t>
            </a:fld>
            <a:endParaRPr lang="en-GB"/>
          </a:p>
        </p:txBody>
      </p:sp>
    </p:spTree>
    <p:extLst>
      <p:ext uri="{BB962C8B-B14F-4D97-AF65-F5344CB8AC3E}">
        <p14:creationId xmlns:p14="http://schemas.microsoft.com/office/powerpoint/2010/main" val="1903167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CDBF0-5932-48CB-A8BA-B818DCB374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AEB3C54-C56A-4217-8245-130E3C696E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9E50807-D060-483E-85B2-98636345C0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7E0ED1E-7652-4FE5-BDDE-307331FCC16F}"/>
              </a:ext>
            </a:extLst>
          </p:cNvPr>
          <p:cNvSpPr>
            <a:spLocks noGrp="1"/>
          </p:cNvSpPr>
          <p:nvPr>
            <p:ph type="dt" sz="half" idx="10"/>
          </p:nvPr>
        </p:nvSpPr>
        <p:spPr/>
        <p:txBody>
          <a:bodyPr/>
          <a:lstStyle/>
          <a:p>
            <a:fld id="{18C3433E-67CB-41D3-AC3B-33E792E7166A}" type="datetime1">
              <a:rPr lang="en-GB" smtClean="0"/>
              <a:t>03/04/2020</a:t>
            </a:fld>
            <a:endParaRPr lang="en-GB"/>
          </a:p>
        </p:txBody>
      </p:sp>
      <p:sp>
        <p:nvSpPr>
          <p:cNvPr id="6" name="Footer Placeholder 5">
            <a:extLst>
              <a:ext uri="{FF2B5EF4-FFF2-40B4-BE49-F238E27FC236}">
                <a16:creationId xmlns:a16="http://schemas.microsoft.com/office/drawing/2014/main" id="{36C9A575-A7EA-43BD-A268-E963C9615109}"/>
              </a:ext>
            </a:extLst>
          </p:cNvPr>
          <p:cNvSpPr>
            <a:spLocks noGrp="1"/>
          </p:cNvSpPr>
          <p:nvPr>
            <p:ph type="ftr" sz="quarter" idx="11"/>
          </p:nvPr>
        </p:nvSpPr>
        <p:spPr/>
        <p:txBody>
          <a:bodyPr/>
          <a:lstStyle/>
          <a:p>
            <a:r>
              <a:rPr lang="en-GB"/>
              <a:t>Highland Council AHPs, Psychological Service and Primary Mental Health Worker Service</a:t>
            </a:r>
          </a:p>
        </p:txBody>
      </p:sp>
      <p:sp>
        <p:nvSpPr>
          <p:cNvPr id="7" name="Slide Number Placeholder 6">
            <a:extLst>
              <a:ext uri="{FF2B5EF4-FFF2-40B4-BE49-F238E27FC236}">
                <a16:creationId xmlns:a16="http://schemas.microsoft.com/office/drawing/2014/main" id="{734F215C-01A2-4AA5-9294-37F5676FE3F5}"/>
              </a:ext>
            </a:extLst>
          </p:cNvPr>
          <p:cNvSpPr>
            <a:spLocks noGrp="1"/>
          </p:cNvSpPr>
          <p:nvPr>
            <p:ph type="sldNum" sz="quarter" idx="12"/>
          </p:nvPr>
        </p:nvSpPr>
        <p:spPr/>
        <p:txBody>
          <a:bodyPr/>
          <a:lstStyle/>
          <a:p>
            <a:fld id="{2CE1C14A-C2B6-497A-8263-F5CF3A8B2FA6}" type="slidenum">
              <a:rPr lang="en-GB" smtClean="0"/>
              <a:t>‹#›</a:t>
            </a:fld>
            <a:endParaRPr lang="en-GB"/>
          </a:p>
        </p:txBody>
      </p:sp>
    </p:spTree>
    <p:extLst>
      <p:ext uri="{BB962C8B-B14F-4D97-AF65-F5344CB8AC3E}">
        <p14:creationId xmlns:p14="http://schemas.microsoft.com/office/powerpoint/2010/main" val="2993211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084E-3831-45C5-8D18-7DC7BD96E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41E97CE-78D3-4457-AC0A-583BC24498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5A7A44D-1E50-4A8E-96FD-F69502F341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D4C1C33-9D92-44A6-8A98-3872E5E63B67}"/>
              </a:ext>
            </a:extLst>
          </p:cNvPr>
          <p:cNvSpPr>
            <a:spLocks noGrp="1"/>
          </p:cNvSpPr>
          <p:nvPr>
            <p:ph type="dt" sz="half" idx="10"/>
          </p:nvPr>
        </p:nvSpPr>
        <p:spPr/>
        <p:txBody>
          <a:bodyPr/>
          <a:lstStyle/>
          <a:p>
            <a:fld id="{792094EA-D3B2-4355-BBE0-F57FCB750822}" type="datetime1">
              <a:rPr lang="en-GB" smtClean="0"/>
              <a:t>03/04/2020</a:t>
            </a:fld>
            <a:endParaRPr lang="en-GB"/>
          </a:p>
        </p:txBody>
      </p:sp>
      <p:sp>
        <p:nvSpPr>
          <p:cNvPr id="6" name="Footer Placeholder 5">
            <a:extLst>
              <a:ext uri="{FF2B5EF4-FFF2-40B4-BE49-F238E27FC236}">
                <a16:creationId xmlns:a16="http://schemas.microsoft.com/office/drawing/2014/main" id="{4116ACA0-70F9-4BBD-93E3-FD347FE5D9EC}"/>
              </a:ext>
            </a:extLst>
          </p:cNvPr>
          <p:cNvSpPr>
            <a:spLocks noGrp="1"/>
          </p:cNvSpPr>
          <p:nvPr>
            <p:ph type="ftr" sz="quarter" idx="11"/>
          </p:nvPr>
        </p:nvSpPr>
        <p:spPr/>
        <p:txBody>
          <a:bodyPr/>
          <a:lstStyle/>
          <a:p>
            <a:r>
              <a:rPr lang="en-GB"/>
              <a:t>Highland Council AHPs, Psychological Service and Primary Mental Health Worker Service</a:t>
            </a:r>
          </a:p>
        </p:txBody>
      </p:sp>
      <p:sp>
        <p:nvSpPr>
          <p:cNvPr id="7" name="Slide Number Placeholder 6">
            <a:extLst>
              <a:ext uri="{FF2B5EF4-FFF2-40B4-BE49-F238E27FC236}">
                <a16:creationId xmlns:a16="http://schemas.microsoft.com/office/drawing/2014/main" id="{C3ACD366-5027-4796-B2BA-5BAEADBE343B}"/>
              </a:ext>
            </a:extLst>
          </p:cNvPr>
          <p:cNvSpPr>
            <a:spLocks noGrp="1"/>
          </p:cNvSpPr>
          <p:nvPr>
            <p:ph type="sldNum" sz="quarter" idx="12"/>
          </p:nvPr>
        </p:nvSpPr>
        <p:spPr/>
        <p:txBody>
          <a:bodyPr/>
          <a:lstStyle/>
          <a:p>
            <a:fld id="{2CE1C14A-C2B6-497A-8263-F5CF3A8B2FA6}" type="slidenum">
              <a:rPr lang="en-GB" smtClean="0"/>
              <a:t>‹#›</a:t>
            </a:fld>
            <a:endParaRPr lang="en-GB"/>
          </a:p>
        </p:txBody>
      </p:sp>
    </p:spTree>
    <p:extLst>
      <p:ext uri="{BB962C8B-B14F-4D97-AF65-F5344CB8AC3E}">
        <p14:creationId xmlns:p14="http://schemas.microsoft.com/office/powerpoint/2010/main" val="2284144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7EC6F-6909-4004-88F3-6A6648D138C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D6BB850-4F8C-4C1A-852F-6E87E60F3F6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5B5F86-143C-41DC-BC31-629079BD2971}"/>
              </a:ext>
            </a:extLst>
          </p:cNvPr>
          <p:cNvSpPr>
            <a:spLocks noGrp="1"/>
          </p:cNvSpPr>
          <p:nvPr>
            <p:ph type="dt" sz="half" idx="10"/>
          </p:nvPr>
        </p:nvSpPr>
        <p:spPr/>
        <p:txBody>
          <a:bodyPr/>
          <a:lstStyle/>
          <a:p>
            <a:fld id="{D2B47C86-2602-4F62-AAA7-67DE83351DD9}" type="datetime1">
              <a:rPr lang="en-GB" smtClean="0"/>
              <a:t>03/04/2020</a:t>
            </a:fld>
            <a:endParaRPr lang="en-GB"/>
          </a:p>
        </p:txBody>
      </p:sp>
      <p:sp>
        <p:nvSpPr>
          <p:cNvPr id="5" name="Footer Placeholder 4">
            <a:extLst>
              <a:ext uri="{FF2B5EF4-FFF2-40B4-BE49-F238E27FC236}">
                <a16:creationId xmlns:a16="http://schemas.microsoft.com/office/drawing/2014/main" id="{D75972F2-B3F3-479E-A5EE-17EFD77DDB10}"/>
              </a:ext>
            </a:extLst>
          </p:cNvPr>
          <p:cNvSpPr>
            <a:spLocks noGrp="1"/>
          </p:cNvSpPr>
          <p:nvPr>
            <p:ph type="ftr" sz="quarter" idx="11"/>
          </p:nvPr>
        </p:nvSpPr>
        <p:spPr/>
        <p:txBody>
          <a:bodyPr/>
          <a:lstStyle/>
          <a:p>
            <a:r>
              <a:rPr lang="en-GB"/>
              <a:t>Highland Council AHPs, Psychological Service and Primary Mental Health Worker Service</a:t>
            </a:r>
          </a:p>
        </p:txBody>
      </p:sp>
      <p:sp>
        <p:nvSpPr>
          <p:cNvPr id="6" name="Slide Number Placeholder 5">
            <a:extLst>
              <a:ext uri="{FF2B5EF4-FFF2-40B4-BE49-F238E27FC236}">
                <a16:creationId xmlns:a16="http://schemas.microsoft.com/office/drawing/2014/main" id="{96F5888F-2C42-4CEB-967D-7A5B082217C1}"/>
              </a:ext>
            </a:extLst>
          </p:cNvPr>
          <p:cNvSpPr>
            <a:spLocks noGrp="1"/>
          </p:cNvSpPr>
          <p:nvPr>
            <p:ph type="sldNum" sz="quarter" idx="12"/>
          </p:nvPr>
        </p:nvSpPr>
        <p:spPr/>
        <p:txBody>
          <a:bodyPr/>
          <a:lstStyle/>
          <a:p>
            <a:fld id="{2CE1C14A-C2B6-497A-8263-F5CF3A8B2FA6}" type="slidenum">
              <a:rPr lang="en-GB" smtClean="0"/>
              <a:t>‹#›</a:t>
            </a:fld>
            <a:endParaRPr lang="en-GB"/>
          </a:p>
        </p:txBody>
      </p:sp>
    </p:spTree>
    <p:extLst>
      <p:ext uri="{BB962C8B-B14F-4D97-AF65-F5344CB8AC3E}">
        <p14:creationId xmlns:p14="http://schemas.microsoft.com/office/powerpoint/2010/main" val="4022262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B50E92-9461-45EE-A982-1128CDF0F0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5430519-E252-4545-AF0E-579EB2D1282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0AC4DB-4B61-4D66-8C19-F9E2A09660D9}"/>
              </a:ext>
            </a:extLst>
          </p:cNvPr>
          <p:cNvSpPr>
            <a:spLocks noGrp="1"/>
          </p:cNvSpPr>
          <p:nvPr>
            <p:ph type="dt" sz="half" idx="10"/>
          </p:nvPr>
        </p:nvSpPr>
        <p:spPr/>
        <p:txBody>
          <a:bodyPr/>
          <a:lstStyle/>
          <a:p>
            <a:fld id="{5FC1D43C-B64A-48DF-BCEB-22DB20F9A901}" type="datetime1">
              <a:rPr lang="en-GB" smtClean="0"/>
              <a:t>03/04/2020</a:t>
            </a:fld>
            <a:endParaRPr lang="en-GB"/>
          </a:p>
        </p:txBody>
      </p:sp>
      <p:sp>
        <p:nvSpPr>
          <p:cNvPr id="5" name="Footer Placeholder 4">
            <a:extLst>
              <a:ext uri="{FF2B5EF4-FFF2-40B4-BE49-F238E27FC236}">
                <a16:creationId xmlns:a16="http://schemas.microsoft.com/office/drawing/2014/main" id="{94B79D18-FC6C-405D-8AE3-361391439144}"/>
              </a:ext>
            </a:extLst>
          </p:cNvPr>
          <p:cNvSpPr>
            <a:spLocks noGrp="1"/>
          </p:cNvSpPr>
          <p:nvPr>
            <p:ph type="ftr" sz="quarter" idx="11"/>
          </p:nvPr>
        </p:nvSpPr>
        <p:spPr/>
        <p:txBody>
          <a:bodyPr/>
          <a:lstStyle/>
          <a:p>
            <a:r>
              <a:rPr lang="en-GB"/>
              <a:t>Highland Council AHPs, Psychological Service and Primary Mental Health Worker Service</a:t>
            </a:r>
          </a:p>
        </p:txBody>
      </p:sp>
      <p:sp>
        <p:nvSpPr>
          <p:cNvPr id="6" name="Slide Number Placeholder 5">
            <a:extLst>
              <a:ext uri="{FF2B5EF4-FFF2-40B4-BE49-F238E27FC236}">
                <a16:creationId xmlns:a16="http://schemas.microsoft.com/office/drawing/2014/main" id="{A18CDA15-157D-4558-9C9F-E374EEEDD93A}"/>
              </a:ext>
            </a:extLst>
          </p:cNvPr>
          <p:cNvSpPr>
            <a:spLocks noGrp="1"/>
          </p:cNvSpPr>
          <p:nvPr>
            <p:ph type="sldNum" sz="quarter" idx="12"/>
          </p:nvPr>
        </p:nvSpPr>
        <p:spPr/>
        <p:txBody>
          <a:bodyPr/>
          <a:lstStyle/>
          <a:p>
            <a:fld id="{2CE1C14A-C2B6-497A-8263-F5CF3A8B2FA6}" type="slidenum">
              <a:rPr lang="en-GB" smtClean="0"/>
              <a:t>‹#›</a:t>
            </a:fld>
            <a:endParaRPr lang="en-GB"/>
          </a:p>
        </p:txBody>
      </p:sp>
    </p:spTree>
    <p:extLst>
      <p:ext uri="{BB962C8B-B14F-4D97-AF65-F5344CB8AC3E}">
        <p14:creationId xmlns:p14="http://schemas.microsoft.com/office/powerpoint/2010/main" val="1840439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154E99-555A-4526-9081-D4B2B69BF1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1053568-061C-42DE-B8CA-33F8CE172E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F78E25-D9BC-4F55-B26D-1208FF3208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31455E-92C6-4589-8FFA-A4616547B796}" type="datetime1">
              <a:rPr lang="en-GB" smtClean="0"/>
              <a:t>03/04/2020</a:t>
            </a:fld>
            <a:endParaRPr lang="en-GB"/>
          </a:p>
        </p:txBody>
      </p:sp>
      <p:sp>
        <p:nvSpPr>
          <p:cNvPr id="5" name="Footer Placeholder 4">
            <a:extLst>
              <a:ext uri="{FF2B5EF4-FFF2-40B4-BE49-F238E27FC236}">
                <a16:creationId xmlns:a16="http://schemas.microsoft.com/office/drawing/2014/main" id="{50D1DC01-C8F7-4033-AFFD-412C572415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Highland Council AHPs, Psychological Service and Primary Mental Health Worker Service</a:t>
            </a:r>
          </a:p>
        </p:txBody>
      </p:sp>
      <p:sp>
        <p:nvSpPr>
          <p:cNvPr id="6" name="Slide Number Placeholder 5">
            <a:extLst>
              <a:ext uri="{FF2B5EF4-FFF2-40B4-BE49-F238E27FC236}">
                <a16:creationId xmlns:a16="http://schemas.microsoft.com/office/drawing/2014/main" id="{50BC2804-5CD8-44E4-9AFC-8F46F7710C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E1C14A-C2B6-497A-8263-F5CF3A8B2FA6}" type="slidenum">
              <a:rPr lang="en-GB" smtClean="0"/>
              <a:t>‹#›</a:t>
            </a:fld>
            <a:endParaRPr lang="en-GB"/>
          </a:p>
        </p:txBody>
      </p:sp>
    </p:spTree>
    <p:extLst>
      <p:ext uri="{BB962C8B-B14F-4D97-AF65-F5344CB8AC3E}">
        <p14:creationId xmlns:p14="http://schemas.microsoft.com/office/powerpoint/2010/main" val="3450316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s://education.gov.scot/improvement/practice-exemplars/developing-whole-school-nurturing-approache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notesSlide" Target="../notesSlides/notesSlide4.xml"/><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hyperlink" Target="//upload.wikimedia.org/wikipedia/commons/9/92/Zone_of_proximal_development.svg" TargetMode="External"/><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hyperlink" Target="https://beaconhouse.org.uk/wp-content/uploads/2019/09/The-Polyvagal-Theory.pdf" TargetMode="External"/><Relationship Id="rId5" Type="http://schemas.openxmlformats.org/officeDocument/2006/relationships/hyperlink" Target="https://www.mentallyhealthyschools.org.uk/risks-and-protective-factors/school-based-risk-factors/relationships-and-belonging/" TargetMode="External"/><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hyperlink" Target="https://beaconhouse.org.uk/wp-content/uploads/2019/09/Projective-Identification.jpg" TargetMode="External"/><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hyperlink" Target="https://beaconhouse.org.uk/wp-content/uploads/2019/09/Building-Resilience-Training-Aid-compressed.pdf" TargetMode="External"/><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2.png"/><Relationship Id="rId4" Type="http://schemas.openxmlformats.org/officeDocument/2006/relationships/notesSlide" Target="../notesSlides/notesSlide17.xml"/><Relationship Id="rId9" Type="http://schemas.microsoft.com/office/2007/relationships/diagramDrawing" Target="../diagrams/drawing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2.png"/><Relationship Id="rId4"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hyperlink" Target="https://beaconhouse.org.uk/wp-content/uploads/2019/09/The-Three-Rs.pdf" TargetMode="Externa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hyperlink" Target="https://www.thecommunicationtrust.org.uk/media/363847/tct_univspeak_0-5.pdf" TargetMode="External"/><Relationship Id="rId5" Type="http://schemas.openxmlformats.org/officeDocument/2006/relationships/hyperlink" Target="https://highlandliteracy.com/words-up-key-messages/" TargetMode="External"/><Relationship Id="rId4" Type="http://schemas.openxmlformats.org/officeDocument/2006/relationships/notesSlide" Target="../notesSlides/notesSlide22.xml"/><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6.emf"/><Relationship Id="rId4"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2.png"/><Relationship Id="rId4"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2.png"/><Relationship Id="rId5" Type="http://schemas.openxmlformats.org/officeDocument/2006/relationships/hyperlink" Target="http://www.autismtoolbox.co.uk/cognitive-theories" TargetMode="External"/><Relationship Id="rId4"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2.png"/><Relationship Id="rId4" Type="http://schemas.openxmlformats.org/officeDocument/2006/relationships/image" Target="../media/image7.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2.png"/><Relationship Id="rId4"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2.png"/><Relationship Id="rId4"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2.png"/><Relationship Id="rId5" Type="http://schemas.openxmlformats.org/officeDocument/2006/relationships/image" Target="../media/image8.jpeg"/><Relationship Id="rId4"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2.png"/><Relationship Id="rId5" Type="http://schemas.openxmlformats.org/officeDocument/2006/relationships/hyperlink" Target="https://beaconhouse.org.uk/wp-content/uploads/2019/09/Supporting-Transitions-2.pdf" TargetMode="External"/><Relationship Id="rId4" Type="http://schemas.openxmlformats.org/officeDocument/2006/relationships/notesSlide" Target="../notesSlides/notesSlide29.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2.png"/><Relationship Id="rId4" Type="http://schemas.openxmlformats.org/officeDocument/2006/relationships/notesSlide" Target="../notesSlides/notesSlide30.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2.png"/><Relationship Id="rId4" Type="http://schemas.openxmlformats.org/officeDocument/2006/relationships/notesSlide" Target="../notesSlides/notesSlide31.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66612-0286-4C2B-8D21-118A0898875C}"/>
              </a:ext>
            </a:extLst>
          </p:cNvPr>
          <p:cNvSpPr>
            <a:spLocks noGrp="1"/>
          </p:cNvSpPr>
          <p:nvPr>
            <p:ph type="ctrTitle"/>
          </p:nvPr>
        </p:nvSpPr>
        <p:spPr/>
        <p:txBody>
          <a:bodyPr/>
          <a:lstStyle/>
          <a:p>
            <a:r>
              <a:rPr lang="en-GB" dirty="0"/>
              <a:t>Nurturing Principles</a:t>
            </a:r>
          </a:p>
        </p:txBody>
      </p:sp>
      <p:pic>
        <p:nvPicPr>
          <p:cNvPr id="7" name="Picture 6">
            <a:extLst>
              <a:ext uri="{FF2B5EF4-FFF2-40B4-BE49-F238E27FC236}">
                <a16:creationId xmlns:a16="http://schemas.microsoft.com/office/drawing/2014/main" id="{3DE6ABD3-B973-4FB6-9176-70493F8FA8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48812" y="357875"/>
            <a:ext cx="3494376" cy="1958288"/>
          </a:xfrm>
          <a:prstGeom prst="rect">
            <a:avLst/>
          </a:prstGeom>
        </p:spPr>
      </p:pic>
      <p:pic>
        <p:nvPicPr>
          <p:cNvPr id="4" name="Audio 3">
            <a:hlinkClick r:id="" action="ppaction://media"/>
            <a:extLst>
              <a:ext uri="{FF2B5EF4-FFF2-40B4-BE49-F238E27FC236}">
                <a16:creationId xmlns:a16="http://schemas.microsoft.com/office/drawing/2014/main" id="{76AAFEE8-01D6-4E02-9F8A-F7651EBBAF6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
        <p:nvSpPr>
          <p:cNvPr id="6" name="Title 1">
            <a:extLst>
              <a:ext uri="{FF2B5EF4-FFF2-40B4-BE49-F238E27FC236}">
                <a16:creationId xmlns:a16="http://schemas.microsoft.com/office/drawing/2014/main" id="{D01A051B-E9F4-4796-AA45-26DDDEA59EFE}"/>
              </a:ext>
            </a:extLst>
          </p:cNvPr>
          <p:cNvSpPr txBox="1">
            <a:spLocks/>
          </p:cNvSpPr>
          <p:nvPr/>
        </p:nvSpPr>
        <p:spPr>
          <a:xfrm>
            <a:off x="1524000" y="2180672"/>
            <a:ext cx="9144000" cy="2387600"/>
          </a:xfrm>
          <a:prstGeom prst="rect">
            <a:avLst/>
          </a:prstGeom>
          <a:solidFill>
            <a:schemeClr val="accent1">
              <a:lumMod val="75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en-GB" sz="5400" b="1" dirty="0">
                <a:latin typeface="Arial" pitchFamily="34" charset="0"/>
                <a:cs typeface="Arial" pitchFamily="34" charset="0"/>
              </a:rPr>
            </a:br>
            <a:br>
              <a:rPr lang="en-GB" sz="5400" b="1" dirty="0">
                <a:latin typeface="Arial" pitchFamily="34" charset="0"/>
                <a:cs typeface="Arial" pitchFamily="34" charset="0"/>
              </a:rPr>
            </a:br>
            <a:br>
              <a:rPr lang="en-GB" sz="5400" b="1" dirty="0">
                <a:latin typeface="Arial" pitchFamily="34" charset="0"/>
                <a:cs typeface="Arial" pitchFamily="34" charset="0"/>
              </a:rPr>
            </a:br>
            <a:br>
              <a:rPr lang="en-GB" sz="5400" b="1" dirty="0">
                <a:latin typeface="Arial" pitchFamily="34" charset="0"/>
                <a:cs typeface="Arial" pitchFamily="34" charset="0"/>
              </a:rPr>
            </a:br>
            <a:br>
              <a:rPr lang="en-GB" sz="5400" b="1" dirty="0">
                <a:latin typeface="Arial" pitchFamily="34" charset="0"/>
                <a:cs typeface="Arial" pitchFamily="34" charset="0"/>
              </a:rPr>
            </a:br>
            <a:br>
              <a:rPr lang="en-GB" sz="5400" b="1" dirty="0">
                <a:latin typeface="Arial" pitchFamily="34" charset="0"/>
                <a:cs typeface="Arial" pitchFamily="34" charset="0"/>
              </a:rPr>
            </a:br>
            <a:br>
              <a:rPr lang="en-GB" sz="5400" b="1" dirty="0">
                <a:latin typeface="Arial" pitchFamily="34" charset="0"/>
                <a:cs typeface="Arial" pitchFamily="34" charset="0"/>
              </a:rPr>
            </a:br>
            <a:br>
              <a:rPr lang="en-GB" sz="5400" b="1" dirty="0">
                <a:latin typeface="Arial" pitchFamily="34" charset="0"/>
                <a:cs typeface="Arial" pitchFamily="34" charset="0"/>
              </a:rPr>
            </a:br>
            <a:br>
              <a:rPr lang="en-GB" sz="5400" b="1" dirty="0">
                <a:latin typeface="Arial" pitchFamily="34" charset="0"/>
                <a:cs typeface="Arial" pitchFamily="34" charset="0"/>
              </a:rPr>
            </a:br>
            <a:br>
              <a:rPr lang="en-GB" sz="5400" b="1" dirty="0">
                <a:latin typeface="Arial" pitchFamily="34" charset="0"/>
                <a:cs typeface="Arial" pitchFamily="34" charset="0"/>
              </a:rPr>
            </a:br>
            <a:br>
              <a:rPr lang="en-GB" sz="5400" b="1" dirty="0">
                <a:latin typeface="Arial" pitchFamily="34" charset="0"/>
                <a:cs typeface="Arial" pitchFamily="34" charset="0"/>
              </a:rPr>
            </a:br>
            <a:r>
              <a:rPr lang="en-GB" sz="4800" b="1" dirty="0">
                <a:solidFill>
                  <a:schemeClr val="bg1"/>
                </a:solidFill>
                <a:latin typeface="Arial" pitchFamily="34" charset="0"/>
                <a:cs typeface="Arial" pitchFamily="34" charset="0"/>
              </a:rPr>
              <a:t>Supporting Nurture </a:t>
            </a:r>
            <a:br>
              <a:rPr lang="en-GB" sz="4800" b="1" dirty="0">
                <a:solidFill>
                  <a:schemeClr val="bg1"/>
                </a:solidFill>
                <a:latin typeface="Arial" pitchFamily="34" charset="0"/>
                <a:cs typeface="Arial" pitchFamily="34" charset="0"/>
              </a:rPr>
            </a:br>
            <a:r>
              <a:rPr lang="en-GB" sz="4800" b="1" dirty="0">
                <a:solidFill>
                  <a:schemeClr val="bg1"/>
                </a:solidFill>
                <a:latin typeface="Arial" pitchFamily="34" charset="0"/>
                <a:cs typeface="Arial" pitchFamily="34" charset="0"/>
              </a:rPr>
              <a:t>in School Hubs</a:t>
            </a:r>
            <a:br>
              <a:rPr lang="en-GB" sz="4800" b="1" dirty="0">
                <a:solidFill>
                  <a:schemeClr val="bg1"/>
                </a:solidFill>
                <a:latin typeface="Arial" pitchFamily="34" charset="0"/>
                <a:cs typeface="Arial" pitchFamily="34" charset="0"/>
              </a:rPr>
            </a:br>
            <a:endParaRPr lang="en-GB" sz="4800" b="1" u="sng" dirty="0">
              <a:solidFill>
                <a:schemeClr val="bg1"/>
              </a:solidFill>
              <a:latin typeface="Arial" pitchFamily="34" charset="0"/>
              <a:cs typeface="Arial" pitchFamily="34" charset="0"/>
            </a:endParaRPr>
          </a:p>
        </p:txBody>
      </p:sp>
      <p:sp>
        <p:nvSpPr>
          <p:cNvPr id="8" name="Subtitle 3">
            <a:extLst>
              <a:ext uri="{FF2B5EF4-FFF2-40B4-BE49-F238E27FC236}">
                <a16:creationId xmlns:a16="http://schemas.microsoft.com/office/drawing/2014/main" id="{3B84D3A3-09D3-4377-B384-8A17ABA90D00}"/>
              </a:ext>
            </a:extLst>
          </p:cNvPr>
          <p:cNvSpPr>
            <a:spLocks noGrp="1"/>
          </p:cNvSpPr>
          <p:nvPr>
            <p:ph type="subTitle" idx="1"/>
          </p:nvPr>
        </p:nvSpPr>
        <p:spPr>
          <a:xfrm>
            <a:off x="1524000" y="4774012"/>
            <a:ext cx="9144000" cy="524029"/>
          </a:xfrm>
          <a:ln>
            <a:solidFill>
              <a:schemeClr val="accent1">
                <a:lumMod val="75000"/>
              </a:schemeClr>
            </a:solidFill>
          </a:ln>
        </p:spPr>
        <p:txBody>
          <a:bodyPr/>
          <a:lstStyle/>
          <a:p>
            <a:r>
              <a:rPr lang="en-GB" dirty="0"/>
              <a:t>Understanding and using the Nurture Principles</a:t>
            </a:r>
          </a:p>
        </p:txBody>
      </p:sp>
      <p:sp>
        <p:nvSpPr>
          <p:cNvPr id="5" name="Footer Placeholder 4">
            <a:extLst>
              <a:ext uri="{FF2B5EF4-FFF2-40B4-BE49-F238E27FC236}">
                <a16:creationId xmlns:a16="http://schemas.microsoft.com/office/drawing/2014/main" id="{03C41B85-9F1D-4441-87BB-3D36BB9D792E}"/>
              </a:ext>
            </a:extLst>
          </p:cNvPr>
          <p:cNvSpPr>
            <a:spLocks noGrp="1"/>
          </p:cNvSpPr>
          <p:nvPr>
            <p:ph type="ftr" sz="quarter" idx="11"/>
          </p:nvPr>
        </p:nvSpPr>
        <p:spPr/>
        <p:txBody>
          <a:bodyPr/>
          <a:lstStyle/>
          <a:p>
            <a:r>
              <a:rPr lang="en-GB" dirty="0"/>
              <a:t>Highland Council AHPs, Psychological Service and </a:t>
            </a:r>
          </a:p>
          <a:p>
            <a:r>
              <a:rPr lang="en-GB" dirty="0"/>
              <a:t>Primary Mental Health Worker Service</a:t>
            </a:r>
          </a:p>
        </p:txBody>
      </p:sp>
    </p:spTree>
    <p:extLst>
      <p:ext uri="{BB962C8B-B14F-4D97-AF65-F5344CB8AC3E}">
        <p14:creationId xmlns:p14="http://schemas.microsoft.com/office/powerpoint/2010/main" val="3442471755"/>
      </p:ext>
    </p:extLst>
  </p:cSld>
  <p:clrMapOvr>
    <a:masterClrMapping/>
  </p:clrMapOvr>
  <mc:AlternateContent xmlns:mc="http://schemas.openxmlformats.org/markup-compatibility/2006" xmlns:p14="http://schemas.microsoft.com/office/powerpoint/2010/main">
    <mc:Choice Requires="p14">
      <p:transition spd="slow" p14:dur="2000" advTm="30556"/>
    </mc:Choice>
    <mc:Fallback xmlns="">
      <p:transition spd="slow" advTm="305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9B3A6-C6A8-4B98-AE02-2F493917006B}"/>
              </a:ext>
            </a:extLst>
          </p:cNvPr>
          <p:cNvSpPr>
            <a:spLocks noGrp="1"/>
          </p:cNvSpPr>
          <p:nvPr>
            <p:ph type="title"/>
          </p:nvPr>
        </p:nvSpPr>
        <p:spPr/>
        <p:txBody>
          <a:bodyPr/>
          <a:lstStyle/>
          <a:p>
            <a:r>
              <a:rPr lang="en-GB" dirty="0"/>
              <a:t>Unusual Times</a:t>
            </a:r>
          </a:p>
        </p:txBody>
      </p:sp>
      <p:sp>
        <p:nvSpPr>
          <p:cNvPr id="3" name="Content Placeholder 2">
            <a:extLst>
              <a:ext uri="{FF2B5EF4-FFF2-40B4-BE49-F238E27FC236}">
                <a16:creationId xmlns:a16="http://schemas.microsoft.com/office/drawing/2014/main" id="{9B1DA154-176C-4B7E-B81B-56EF8C9A809A}"/>
              </a:ext>
            </a:extLst>
          </p:cNvPr>
          <p:cNvSpPr>
            <a:spLocks noGrp="1"/>
          </p:cNvSpPr>
          <p:nvPr>
            <p:ph idx="1"/>
          </p:nvPr>
        </p:nvSpPr>
        <p:spPr>
          <a:xfrm>
            <a:off x="838200" y="1427356"/>
            <a:ext cx="10515600" cy="4749607"/>
          </a:xfrm>
        </p:spPr>
        <p:txBody>
          <a:bodyPr>
            <a:normAutofit/>
          </a:bodyPr>
          <a:lstStyle/>
          <a:p>
            <a:pPr marL="0" indent="0">
              <a:buNone/>
            </a:pPr>
            <a:r>
              <a:rPr lang="en-GB" dirty="0"/>
              <a:t>We are in unusual times right now, but must ensure that staff who continue to work with children and young people follow the agreed guidance and policies available within Highland Council.</a:t>
            </a:r>
          </a:p>
          <a:p>
            <a:pPr marL="0" indent="0">
              <a:buNone/>
            </a:pPr>
            <a:endParaRPr lang="en-GB" dirty="0"/>
          </a:p>
          <a:p>
            <a:pPr marL="0" indent="0">
              <a:buNone/>
            </a:pPr>
            <a:r>
              <a:rPr lang="en-GB" dirty="0"/>
              <a:t>This short training module is a summary of some of the key messages provided to staff who work with children and young people. </a:t>
            </a:r>
          </a:p>
          <a:p>
            <a:pPr marL="0" indent="0">
              <a:buNone/>
            </a:pPr>
            <a:endParaRPr lang="en-GB" dirty="0"/>
          </a:p>
          <a:p>
            <a:pPr marL="0" marR="133350" indent="0">
              <a:lnSpc>
                <a:spcPct val="107000"/>
              </a:lnSpc>
              <a:spcBef>
                <a:spcPts val="195"/>
              </a:spcBef>
              <a:buNone/>
            </a:pPr>
            <a:r>
              <a:rPr lang="en-GB" dirty="0"/>
              <a:t>Further information on any of the information contained in this module can be accessed from the Education Scotland website </a:t>
            </a:r>
            <a:r>
              <a:rPr lang="en-GB" dirty="0">
                <a:hlinkClick r:id="rId2"/>
              </a:rPr>
              <a:t>here </a:t>
            </a:r>
            <a:endParaRPr lang="en-GB" dirty="0"/>
          </a:p>
        </p:txBody>
      </p:sp>
      <p:sp>
        <p:nvSpPr>
          <p:cNvPr id="4" name="Footer Placeholder 3">
            <a:extLst>
              <a:ext uri="{FF2B5EF4-FFF2-40B4-BE49-F238E27FC236}">
                <a16:creationId xmlns:a16="http://schemas.microsoft.com/office/drawing/2014/main" id="{01896100-A8F8-49E4-B588-E305E0DF6D46}"/>
              </a:ext>
            </a:extLst>
          </p:cNvPr>
          <p:cNvSpPr>
            <a:spLocks noGrp="1"/>
          </p:cNvSpPr>
          <p:nvPr>
            <p:ph type="ftr" sz="quarter" idx="11"/>
          </p:nvPr>
        </p:nvSpPr>
        <p:spPr>
          <a:xfrm>
            <a:off x="3146502" y="6311900"/>
            <a:ext cx="5395332" cy="501650"/>
          </a:xfrm>
        </p:spPr>
        <p:txBody>
          <a:bodyPr/>
          <a:lstStyle/>
          <a:p>
            <a:r>
              <a:rPr lang="en-GB"/>
              <a:t>Highland Council AHPs, Psychological Service and Primary Mental Health Worker Service</a:t>
            </a:r>
            <a:endParaRPr lang="en-GB" dirty="0"/>
          </a:p>
        </p:txBody>
      </p:sp>
    </p:spTree>
    <p:extLst>
      <p:ext uri="{BB962C8B-B14F-4D97-AF65-F5344CB8AC3E}">
        <p14:creationId xmlns:p14="http://schemas.microsoft.com/office/powerpoint/2010/main" val="2761119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3CADF-00DB-4CED-A60B-B9B020E058C6}"/>
              </a:ext>
            </a:extLst>
          </p:cNvPr>
          <p:cNvSpPr>
            <a:spLocks noGrp="1"/>
          </p:cNvSpPr>
          <p:nvPr>
            <p:ph type="title"/>
          </p:nvPr>
        </p:nvSpPr>
        <p:spPr/>
        <p:txBody>
          <a:bodyPr/>
          <a:lstStyle/>
          <a:p>
            <a:r>
              <a:rPr lang="en-GB" dirty="0"/>
              <a:t>Outcomes</a:t>
            </a:r>
          </a:p>
        </p:txBody>
      </p:sp>
      <p:sp>
        <p:nvSpPr>
          <p:cNvPr id="3" name="Content Placeholder 2">
            <a:extLst>
              <a:ext uri="{FF2B5EF4-FFF2-40B4-BE49-F238E27FC236}">
                <a16:creationId xmlns:a16="http://schemas.microsoft.com/office/drawing/2014/main" id="{0E0DA243-D1C7-4A44-8DED-93C16ABF9D43}"/>
              </a:ext>
            </a:extLst>
          </p:cNvPr>
          <p:cNvSpPr>
            <a:spLocks noGrp="1"/>
          </p:cNvSpPr>
          <p:nvPr>
            <p:ph idx="1"/>
          </p:nvPr>
        </p:nvSpPr>
        <p:spPr/>
        <p:txBody>
          <a:bodyPr/>
          <a:lstStyle/>
          <a:p>
            <a:r>
              <a:rPr lang="en-GB" dirty="0"/>
              <a:t>Explore each of the six Nurturing Principles </a:t>
            </a:r>
          </a:p>
          <a:p>
            <a:r>
              <a:rPr lang="en-GB" dirty="0"/>
              <a:t>Establish how each of the Nurturing Principles can be applied in a group setting</a:t>
            </a:r>
          </a:p>
          <a:p>
            <a:pPr marL="0" indent="0">
              <a:buNone/>
            </a:pPr>
            <a:endParaRPr lang="en-GB" dirty="0"/>
          </a:p>
        </p:txBody>
      </p:sp>
      <p:pic>
        <p:nvPicPr>
          <p:cNvPr id="4" name="Audio 3">
            <a:hlinkClick r:id="" action="ppaction://media"/>
            <a:extLst>
              <a:ext uri="{FF2B5EF4-FFF2-40B4-BE49-F238E27FC236}">
                <a16:creationId xmlns:a16="http://schemas.microsoft.com/office/drawing/2014/main" id="{8AAC13FB-0F34-43E1-9FEE-00158C80DC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C0A2EF56-3513-4775-8E50-44215FDEA28D}"/>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1782672892"/>
      </p:ext>
    </p:extLst>
  </p:cSld>
  <p:clrMapOvr>
    <a:masterClrMapping/>
  </p:clrMapOvr>
  <mc:AlternateContent xmlns:mc="http://schemas.openxmlformats.org/markup-compatibility/2006" xmlns:p14="http://schemas.microsoft.com/office/powerpoint/2010/main">
    <mc:Choice Requires="p14">
      <p:transition spd="slow" p14:dur="2000" advTm="33691"/>
    </mc:Choice>
    <mc:Fallback xmlns="">
      <p:transition spd="slow" advTm="336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60606"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D4CF56-1B0E-4269-9CFD-0446C065C3A0}"/>
              </a:ext>
            </a:extLst>
          </p:cNvPr>
          <p:cNvSpPr>
            <a:spLocks noGrp="1"/>
          </p:cNvSpPr>
          <p:nvPr>
            <p:ph idx="1"/>
          </p:nvPr>
        </p:nvSpPr>
        <p:spPr>
          <a:xfrm>
            <a:off x="2871354" y="840414"/>
            <a:ext cx="6449291" cy="2995757"/>
          </a:xfrm>
        </p:spPr>
        <p:style>
          <a:lnRef idx="2">
            <a:schemeClr val="accent1"/>
          </a:lnRef>
          <a:fillRef idx="1">
            <a:schemeClr val="lt1"/>
          </a:fillRef>
          <a:effectRef idx="0">
            <a:schemeClr val="accent1"/>
          </a:effectRef>
          <a:fontRef idx="minor">
            <a:schemeClr val="dk1"/>
          </a:fontRef>
        </p:style>
        <p:txBody>
          <a:bodyPr/>
          <a:lstStyle/>
          <a:p>
            <a:pPr marL="0" indent="0" algn="ctr">
              <a:buNone/>
            </a:pPr>
            <a:endParaRPr lang="en-GB" dirty="0"/>
          </a:p>
          <a:p>
            <a:pPr marL="0" indent="0" algn="ctr">
              <a:buNone/>
            </a:pPr>
            <a:r>
              <a:rPr lang="en-GB" dirty="0"/>
              <a:t>“Emotional wellbeing, social competence and cognitive abilities together are the bricks and mortar that comprise the foundation of human development.”</a:t>
            </a:r>
          </a:p>
          <a:p>
            <a:pPr algn="ctr"/>
            <a:endParaRPr lang="en-GB" dirty="0"/>
          </a:p>
        </p:txBody>
      </p:sp>
      <p:sp>
        <p:nvSpPr>
          <p:cNvPr id="4" name="TextBox 3">
            <a:extLst>
              <a:ext uri="{FF2B5EF4-FFF2-40B4-BE49-F238E27FC236}">
                <a16:creationId xmlns:a16="http://schemas.microsoft.com/office/drawing/2014/main" id="{666114A8-78A8-40D3-89C2-159B2F6E5E21}"/>
              </a:ext>
            </a:extLst>
          </p:cNvPr>
          <p:cNvSpPr txBox="1"/>
          <p:nvPr/>
        </p:nvSpPr>
        <p:spPr>
          <a:xfrm>
            <a:off x="4010107" y="4105097"/>
            <a:ext cx="4171783" cy="369332"/>
          </a:xfrm>
          <a:prstGeom prst="rect">
            <a:avLst/>
          </a:prstGeom>
          <a:noFill/>
        </p:spPr>
        <p:txBody>
          <a:bodyPr wrap="none" rtlCol="0">
            <a:spAutoFit/>
          </a:bodyPr>
          <a:lstStyle/>
          <a:p>
            <a:r>
              <a:rPr lang="en-GB" dirty="0"/>
              <a:t>The Developing Child – Harvard University</a:t>
            </a:r>
          </a:p>
        </p:txBody>
      </p:sp>
      <p:pic>
        <p:nvPicPr>
          <p:cNvPr id="6" name="Audio 5">
            <a:hlinkClick r:id="" action="ppaction://media"/>
            <a:extLst>
              <a:ext uri="{FF2B5EF4-FFF2-40B4-BE49-F238E27FC236}">
                <a16:creationId xmlns:a16="http://schemas.microsoft.com/office/drawing/2014/main" id="{47DB56B0-F983-435F-B31D-6CDD9523835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B29FA2FB-246C-41CA-B7FE-CCF829B7E469}"/>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2643028707"/>
      </p:ext>
    </p:extLst>
  </p:cSld>
  <p:clrMapOvr>
    <a:masterClrMapping/>
  </p:clrMapOvr>
  <mc:AlternateContent xmlns:mc="http://schemas.openxmlformats.org/markup-compatibility/2006" xmlns:p14="http://schemas.microsoft.com/office/powerpoint/2010/main">
    <mc:Choice Requires="p14">
      <p:transition spd="slow" p14:dur="2000" advTm="16019"/>
    </mc:Choice>
    <mc:Fallback xmlns="">
      <p:transition spd="slow" advTm="16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308" y="300874"/>
            <a:ext cx="10836972" cy="711200"/>
          </a:xfrm>
        </p:spPr>
        <p:txBody>
          <a:bodyPr>
            <a:normAutofit/>
          </a:bodyPr>
          <a:lstStyle/>
          <a:p>
            <a:r>
              <a:rPr lang="en-GB" b="0" dirty="0"/>
              <a:t>The 6 Nurturing Principles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39144382"/>
              </p:ext>
            </p:extLst>
          </p:nvPr>
        </p:nvGraphicFramePr>
        <p:xfrm>
          <a:off x="457200" y="1179095"/>
          <a:ext cx="11567585" cy="499786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Audio 2">
            <a:hlinkClick r:id="" action="ppaction://media"/>
            <a:extLst>
              <a:ext uri="{FF2B5EF4-FFF2-40B4-BE49-F238E27FC236}">
                <a16:creationId xmlns:a16="http://schemas.microsoft.com/office/drawing/2014/main" id="{7ADB17C0-6306-4A93-8646-839246AF6BC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4DE68B70-4883-48D3-BC1B-FED04AAC2DC2}"/>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3406782458"/>
      </p:ext>
    </p:extLst>
  </p:cSld>
  <p:clrMapOvr>
    <a:masterClrMapping/>
  </p:clrMapOvr>
  <mc:AlternateContent xmlns:mc="http://schemas.openxmlformats.org/markup-compatibility/2006" xmlns:p14="http://schemas.microsoft.com/office/powerpoint/2010/main">
    <mc:Choice Requires="p14">
      <p:transition spd="slow" p14:dur="2000" advTm="28266"/>
    </mc:Choice>
    <mc:Fallback xmlns="">
      <p:transition spd="slow" advTm="282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59F607-7E7C-4C0D-81FA-CBAA7DD09B41}"/>
              </a:ext>
            </a:extLst>
          </p:cNvPr>
          <p:cNvSpPr>
            <a:spLocks noGrp="1"/>
          </p:cNvSpPr>
          <p:nvPr>
            <p:ph idx="1"/>
          </p:nvPr>
        </p:nvSpPr>
        <p:spPr>
          <a:xfrm>
            <a:off x="838200" y="2354579"/>
            <a:ext cx="10515600" cy="3822383"/>
          </a:xfrm>
        </p:spPr>
        <p:txBody>
          <a:bodyPr/>
          <a:lstStyle/>
          <a:p>
            <a:r>
              <a:rPr lang="en-GB" sz="3600" dirty="0"/>
              <a:t>The response to the child is ‘as they are’, underpinned by a non-judgemental and accepting attitude </a:t>
            </a:r>
          </a:p>
          <a:p>
            <a:r>
              <a:rPr lang="en-GB" sz="3600" dirty="0"/>
              <a:t>Staff responding to children at their emotional/developmental level, not their chronological age. </a:t>
            </a:r>
          </a:p>
          <a:p>
            <a:r>
              <a:rPr lang="en-GB" sz="3600" dirty="0"/>
              <a:t>Independence develops through dependence.</a:t>
            </a:r>
          </a:p>
          <a:p>
            <a:endParaRPr lang="en-GB" dirty="0"/>
          </a:p>
        </p:txBody>
      </p:sp>
      <p:sp>
        <p:nvSpPr>
          <p:cNvPr id="8" name="Title 7">
            <a:extLst>
              <a:ext uri="{FF2B5EF4-FFF2-40B4-BE49-F238E27FC236}">
                <a16:creationId xmlns:a16="http://schemas.microsoft.com/office/drawing/2014/main" id="{8FAEBA58-656F-4339-ABF1-19EEFED3C50C}"/>
              </a:ext>
            </a:extLst>
          </p:cNvPr>
          <p:cNvSpPr>
            <a:spLocks noGrp="1"/>
          </p:cNvSpPr>
          <p:nvPr>
            <p:ph type="title"/>
          </p:nvPr>
        </p:nvSpPr>
        <p:spPr>
          <a:xfrm>
            <a:off x="3895594" y="365125"/>
            <a:ext cx="7458205" cy="1325563"/>
          </a:xfrm>
        </p:spPr>
        <p:txBody>
          <a:bodyPr/>
          <a:lstStyle/>
          <a:p>
            <a:r>
              <a:rPr lang="en-GB" dirty="0"/>
              <a:t>What does this principle mean?</a:t>
            </a:r>
          </a:p>
        </p:txBody>
      </p:sp>
      <p:grpSp>
        <p:nvGrpSpPr>
          <p:cNvPr id="4" name="Group 3">
            <a:extLst>
              <a:ext uri="{FF2B5EF4-FFF2-40B4-BE49-F238E27FC236}">
                <a16:creationId xmlns:a16="http://schemas.microsoft.com/office/drawing/2014/main" id="{B404E71F-36E6-4BBF-9D82-7716B9DC65DA}"/>
              </a:ext>
            </a:extLst>
          </p:cNvPr>
          <p:cNvGrpSpPr/>
          <p:nvPr/>
        </p:nvGrpSpPr>
        <p:grpSpPr>
          <a:xfrm>
            <a:off x="838200" y="365125"/>
            <a:ext cx="2882552" cy="1108497"/>
            <a:chOff x="4342516" y="-115400"/>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44B8D75B-7527-4AB5-91FB-1EB61B3E5C4B}"/>
                </a:ext>
              </a:extLst>
            </p:cNvPr>
            <p:cNvSpPr/>
            <p:nvPr/>
          </p:nvSpPr>
          <p:spPr>
            <a:xfrm>
              <a:off x="4342516" y="-115400"/>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0"/>
                <a:satOff val="0"/>
                <a:lumOff val="0"/>
                <a:alphaOff val="0"/>
              </a:schemeClr>
            </a:fillRef>
            <a:effectRef idx="2">
              <a:schemeClr val="accent1">
                <a:shade val="50000"/>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B44A9996-09D5-4B05-BE72-BD9EBB29B60C}"/>
                </a:ext>
              </a:extLst>
            </p:cNvPr>
            <p:cNvSpPr txBox="1"/>
            <p:nvPr/>
          </p:nvSpPr>
          <p:spPr>
            <a:xfrm>
              <a:off x="4396628" y="-61288"/>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rPr>
                <a:t>Learning is understood developmentally</a:t>
              </a:r>
            </a:p>
          </p:txBody>
        </p:sp>
      </p:grpSp>
      <p:pic>
        <p:nvPicPr>
          <p:cNvPr id="2" name="Audio 1">
            <a:hlinkClick r:id="" action="ppaction://media"/>
            <a:extLst>
              <a:ext uri="{FF2B5EF4-FFF2-40B4-BE49-F238E27FC236}">
                <a16:creationId xmlns:a16="http://schemas.microsoft.com/office/drawing/2014/main" id="{004E2345-6050-4995-8B26-3BFE9E0516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7" name="Footer Placeholder 6">
            <a:extLst>
              <a:ext uri="{FF2B5EF4-FFF2-40B4-BE49-F238E27FC236}">
                <a16:creationId xmlns:a16="http://schemas.microsoft.com/office/drawing/2014/main" id="{6BD2EBAB-E56A-4638-B4F4-518A8357184D}"/>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1210901897"/>
      </p:ext>
    </p:extLst>
  </p:cSld>
  <p:clrMapOvr>
    <a:masterClrMapping/>
  </p:clrMapOvr>
  <mc:AlternateContent xmlns:mc="http://schemas.openxmlformats.org/markup-compatibility/2006" xmlns:p14="http://schemas.microsoft.com/office/powerpoint/2010/main">
    <mc:Choice Requires="p14">
      <p:transition spd="slow" p14:dur="2000" advTm="67282"/>
    </mc:Choice>
    <mc:Fallback xmlns="">
      <p:transition spd="slow" advTm="672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FAEBA58-656F-4339-ABF1-19EEFED3C50C}"/>
              </a:ext>
            </a:extLst>
          </p:cNvPr>
          <p:cNvSpPr>
            <a:spLocks noGrp="1"/>
          </p:cNvSpPr>
          <p:nvPr>
            <p:ph type="title"/>
          </p:nvPr>
        </p:nvSpPr>
        <p:spPr>
          <a:xfrm>
            <a:off x="3923952" y="370867"/>
            <a:ext cx="7429848" cy="1325563"/>
          </a:xfrm>
        </p:spPr>
        <p:txBody>
          <a:bodyPr/>
          <a:lstStyle/>
          <a:p>
            <a:r>
              <a:rPr lang="en-GB" dirty="0"/>
              <a:t>Reflection</a:t>
            </a:r>
          </a:p>
        </p:txBody>
      </p:sp>
      <p:grpSp>
        <p:nvGrpSpPr>
          <p:cNvPr id="4" name="Group 3">
            <a:extLst>
              <a:ext uri="{FF2B5EF4-FFF2-40B4-BE49-F238E27FC236}">
                <a16:creationId xmlns:a16="http://schemas.microsoft.com/office/drawing/2014/main" id="{B404E71F-36E6-4BBF-9D82-7716B9DC65DA}"/>
              </a:ext>
            </a:extLst>
          </p:cNvPr>
          <p:cNvGrpSpPr/>
          <p:nvPr/>
        </p:nvGrpSpPr>
        <p:grpSpPr>
          <a:xfrm>
            <a:off x="838200" y="370867"/>
            <a:ext cx="2882552" cy="1108497"/>
            <a:chOff x="4342516" y="-115400"/>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44B8D75B-7527-4AB5-91FB-1EB61B3E5C4B}"/>
                </a:ext>
              </a:extLst>
            </p:cNvPr>
            <p:cNvSpPr/>
            <p:nvPr/>
          </p:nvSpPr>
          <p:spPr>
            <a:xfrm>
              <a:off x="4342516" y="-115400"/>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0"/>
                <a:satOff val="0"/>
                <a:lumOff val="0"/>
                <a:alphaOff val="0"/>
              </a:schemeClr>
            </a:fillRef>
            <a:effectRef idx="2">
              <a:schemeClr val="accent1">
                <a:shade val="50000"/>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B44A9996-09D5-4B05-BE72-BD9EBB29B60C}"/>
                </a:ext>
              </a:extLst>
            </p:cNvPr>
            <p:cNvSpPr txBox="1"/>
            <p:nvPr/>
          </p:nvSpPr>
          <p:spPr>
            <a:xfrm>
              <a:off x="4396628" y="-61288"/>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rPr>
                <a:t>Learning is understood developmentally</a:t>
              </a:r>
            </a:p>
          </p:txBody>
        </p:sp>
      </p:grpSp>
      <p:sp>
        <p:nvSpPr>
          <p:cNvPr id="7" name="Content Placeholder 2">
            <a:extLst>
              <a:ext uri="{FF2B5EF4-FFF2-40B4-BE49-F238E27FC236}">
                <a16:creationId xmlns:a16="http://schemas.microsoft.com/office/drawing/2014/main" id="{A9568294-134C-4DD7-9B8A-2A9CB82BD2B0}"/>
              </a:ext>
            </a:extLst>
          </p:cNvPr>
          <p:cNvSpPr txBox="1">
            <a:spLocks/>
          </p:cNvSpPr>
          <p:nvPr/>
        </p:nvSpPr>
        <p:spPr>
          <a:xfrm>
            <a:off x="6193275" y="2023928"/>
            <a:ext cx="4904509" cy="3943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3200" dirty="0"/>
          </a:p>
          <a:p>
            <a:pPr algn="ctr"/>
            <a:r>
              <a:rPr lang="en-GB" sz="3200" dirty="0"/>
              <a:t>“</a:t>
            </a:r>
            <a:r>
              <a:rPr lang="en-GB" sz="3200" b="1" i="1" dirty="0"/>
              <a:t>Do not expect to see a behaviour you are not prepared to teach.”</a:t>
            </a:r>
          </a:p>
          <a:p>
            <a:pPr algn="ctr"/>
            <a:r>
              <a:rPr lang="en-GB" i="1" dirty="0"/>
              <a:t>Marg </a:t>
            </a:r>
            <a:r>
              <a:rPr lang="en-GB" i="1" dirty="0" err="1"/>
              <a:t>Thorsborne</a:t>
            </a:r>
            <a:r>
              <a:rPr lang="en-GB" i="1" dirty="0"/>
              <a:t> (2015)</a:t>
            </a:r>
          </a:p>
          <a:p>
            <a:endParaRPr lang="en-GB" sz="3600" i="1" dirty="0"/>
          </a:p>
          <a:p>
            <a:endParaRPr lang="en-GB" sz="3600" i="1" dirty="0"/>
          </a:p>
        </p:txBody>
      </p:sp>
      <p:sp>
        <p:nvSpPr>
          <p:cNvPr id="9" name="ClipArt Placeholder 3">
            <a:extLst>
              <a:ext uri="{FF2B5EF4-FFF2-40B4-BE49-F238E27FC236}">
                <a16:creationId xmlns:a16="http://schemas.microsoft.com/office/drawing/2014/main" id="{2E69D27B-3ECC-4ABE-BEB2-290130FE3B95}"/>
              </a:ext>
            </a:extLst>
          </p:cNvPr>
          <p:cNvSpPr>
            <a:spLocks noGrp="1"/>
          </p:cNvSpPr>
          <p:nvPr/>
        </p:nvSpPr>
        <p:spPr bwMode="auto">
          <a:xfrm>
            <a:off x="3046446" y="1544030"/>
            <a:ext cx="5384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 name="ClipArt Placeholder 3">
            <a:extLst>
              <a:ext uri="{FF2B5EF4-FFF2-40B4-BE49-F238E27FC236}">
                <a16:creationId xmlns:a16="http://schemas.microsoft.com/office/drawing/2014/main" id="{D3C6D53A-235B-4700-864B-AEDAB2A4F76A}"/>
              </a:ext>
            </a:extLst>
          </p:cNvPr>
          <p:cNvSpPr>
            <a:spLocks noGrp="1"/>
          </p:cNvSpPr>
          <p:nvPr/>
        </p:nvSpPr>
        <p:spPr bwMode="auto">
          <a:xfrm>
            <a:off x="3249646" y="1696430"/>
            <a:ext cx="5384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GB"/>
          </a:p>
        </p:txBody>
      </p:sp>
      <p:sp>
        <p:nvSpPr>
          <p:cNvPr id="11" name="Rectangle 10">
            <a:extLst>
              <a:ext uri="{FF2B5EF4-FFF2-40B4-BE49-F238E27FC236}">
                <a16:creationId xmlns:a16="http://schemas.microsoft.com/office/drawing/2014/main" id="{3D15E9D1-56FC-4724-A840-61AC5F5535AF}"/>
              </a:ext>
            </a:extLst>
          </p:cNvPr>
          <p:cNvSpPr/>
          <p:nvPr/>
        </p:nvSpPr>
        <p:spPr>
          <a:xfrm>
            <a:off x="817337" y="2282109"/>
            <a:ext cx="5151875" cy="2677656"/>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r>
              <a:rPr lang="en-GB" sz="2400" dirty="0">
                <a:solidFill>
                  <a:schemeClr val="tx1"/>
                </a:solidFill>
              </a:rPr>
              <a:t>Key Areas to consider:</a:t>
            </a:r>
          </a:p>
          <a:p>
            <a:pPr marL="457200" indent="-457200">
              <a:buFont typeface="Arial" panose="020B0604020202020204" pitchFamily="34" charset="0"/>
              <a:buChar char="•"/>
            </a:pPr>
            <a:r>
              <a:rPr lang="en-GB" sz="2400" dirty="0">
                <a:solidFill>
                  <a:schemeClr val="tx1"/>
                </a:solidFill>
              </a:rPr>
              <a:t>What can we expect developmentally?</a:t>
            </a:r>
          </a:p>
          <a:p>
            <a:pPr marL="457200" indent="-457200">
              <a:buFont typeface="Arial" panose="020B0604020202020204" pitchFamily="34" charset="0"/>
              <a:buChar char="•"/>
            </a:pPr>
            <a:r>
              <a:rPr lang="en-GB" sz="2400" dirty="0">
                <a:solidFill>
                  <a:schemeClr val="tx1"/>
                </a:solidFill>
              </a:rPr>
              <a:t>How do we adapt our expectations?</a:t>
            </a:r>
          </a:p>
          <a:p>
            <a:pPr marL="457200" indent="-457200">
              <a:buFont typeface="Arial" panose="020B0604020202020204" pitchFamily="34" charset="0"/>
              <a:buChar char="•"/>
            </a:pPr>
            <a:r>
              <a:rPr lang="en-GB" sz="2400" dirty="0">
                <a:solidFill>
                  <a:schemeClr val="tx1"/>
                </a:solidFill>
              </a:rPr>
              <a:t>What is the role of the adult in supporting development and mediating learning experiences?</a:t>
            </a:r>
          </a:p>
        </p:txBody>
      </p:sp>
      <p:pic>
        <p:nvPicPr>
          <p:cNvPr id="12" name="Audio 11">
            <a:hlinkClick r:id="" action="ppaction://media"/>
            <a:extLst>
              <a:ext uri="{FF2B5EF4-FFF2-40B4-BE49-F238E27FC236}">
                <a16:creationId xmlns:a16="http://schemas.microsoft.com/office/drawing/2014/main" id="{CAC9DF27-7311-4C23-BAD5-CDECEB65A7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2" name="Footer Placeholder 1">
            <a:extLst>
              <a:ext uri="{FF2B5EF4-FFF2-40B4-BE49-F238E27FC236}">
                <a16:creationId xmlns:a16="http://schemas.microsoft.com/office/drawing/2014/main" id="{114677A7-629C-4E80-8872-D70279FF6EAF}"/>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2200657966"/>
      </p:ext>
    </p:extLst>
  </p:cSld>
  <p:clrMapOvr>
    <a:masterClrMapping/>
  </p:clrMapOvr>
  <mc:AlternateContent xmlns:mc="http://schemas.openxmlformats.org/markup-compatibility/2006" xmlns:p14="http://schemas.microsoft.com/office/powerpoint/2010/main">
    <mc:Choice Requires="p14">
      <p:transition spd="slow" p14:dur="2000" advTm="80730"/>
    </mc:Choice>
    <mc:Fallback xmlns="">
      <p:transition spd="slow" advTm="80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59F607-7E7C-4C0D-81FA-CBAA7DD09B41}"/>
              </a:ext>
            </a:extLst>
          </p:cNvPr>
          <p:cNvSpPr>
            <a:spLocks noGrp="1"/>
          </p:cNvSpPr>
          <p:nvPr>
            <p:ph idx="1"/>
          </p:nvPr>
        </p:nvSpPr>
        <p:spPr>
          <a:xfrm>
            <a:off x="838200" y="2087425"/>
            <a:ext cx="10515600" cy="4351338"/>
          </a:xfrm>
        </p:spPr>
        <p:txBody>
          <a:bodyPr/>
          <a:lstStyle/>
          <a:p>
            <a:r>
              <a:rPr lang="en-GB" dirty="0"/>
              <a:t>Social and Emotional Development</a:t>
            </a:r>
          </a:p>
          <a:p>
            <a:pPr lvl="1"/>
            <a:r>
              <a:rPr lang="en-GB" dirty="0"/>
              <a:t>www2.ed.gov/about/inits/ed/earlylearning/talk-read-sing/feelings-milestones.pdf</a:t>
            </a:r>
          </a:p>
          <a:p>
            <a:r>
              <a:rPr lang="en-GB" dirty="0"/>
              <a:t>Stages of Play and Stages of Social Play</a:t>
            </a:r>
          </a:p>
          <a:p>
            <a:pPr lvl="1"/>
            <a:r>
              <a:rPr lang="en-GB" dirty="0"/>
              <a:t>www.autismtoolbox.co.uk/play-and-leisure </a:t>
            </a:r>
          </a:p>
          <a:p>
            <a:r>
              <a:rPr lang="en-GB" dirty="0"/>
              <a:t>Moral Development (Film 9:52)</a:t>
            </a:r>
          </a:p>
          <a:p>
            <a:pPr lvl="1"/>
            <a:r>
              <a:rPr lang="en-GB" dirty="0"/>
              <a:t>www.khanacademy.org/test-prep/mcat/individuals-and-society/self-identity/v/Kohlberg-moral-development </a:t>
            </a:r>
          </a:p>
          <a:p>
            <a:endParaRPr lang="en-GB" dirty="0"/>
          </a:p>
          <a:p>
            <a:endParaRPr lang="en-GB" dirty="0"/>
          </a:p>
        </p:txBody>
      </p:sp>
      <p:sp>
        <p:nvSpPr>
          <p:cNvPr id="8" name="Title 7">
            <a:extLst>
              <a:ext uri="{FF2B5EF4-FFF2-40B4-BE49-F238E27FC236}">
                <a16:creationId xmlns:a16="http://schemas.microsoft.com/office/drawing/2014/main" id="{8FAEBA58-656F-4339-ABF1-19EEFED3C50C}"/>
              </a:ext>
            </a:extLst>
          </p:cNvPr>
          <p:cNvSpPr>
            <a:spLocks noGrp="1"/>
          </p:cNvSpPr>
          <p:nvPr>
            <p:ph type="title"/>
          </p:nvPr>
        </p:nvSpPr>
        <p:spPr>
          <a:xfrm>
            <a:off x="3920646" y="365125"/>
            <a:ext cx="7433153" cy="1325563"/>
          </a:xfrm>
        </p:spPr>
        <p:txBody>
          <a:bodyPr/>
          <a:lstStyle/>
          <a:p>
            <a:r>
              <a:rPr lang="en-GB" dirty="0"/>
              <a:t>Resources to explore theories</a:t>
            </a:r>
          </a:p>
        </p:txBody>
      </p:sp>
      <p:grpSp>
        <p:nvGrpSpPr>
          <p:cNvPr id="4" name="Group 3">
            <a:extLst>
              <a:ext uri="{FF2B5EF4-FFF2-40B4-BE49-F238E27FC236}">
                <a16:creationId xmlns:a16="http://schemas.microsoft.com/office/drawing/2014/main" id="{B404E71F-36E6-4BBF-9D82-7716B9DC65DA}"/>
              </a:ext>
            </a:extLst>
          </p:cNvPr>
          <p:cNvGrpSpPr/>
          <p:nvPr/>
        </p:nvGrpSpPr>
        <p:grpSpPr>
          <a:xfrm>
            <a:off x="838200" y="365125"/>
            <a:ext cx="2882552" cy="1108497"/>
            <a:chOff x="4342516" y="-115400"/>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44B8D75B-7527-4AB5-91FB-1EB61B3E5C4B}"/>
                </a:ext>
              </a:extLst>
            </p:cNvPr>
            <p:cNvSpPr/>
            <p:nvPr/>
          </p:nvSpPr>
          <p:spPr>
            <a:xfrm>
              <a:off x="4342516" y="-115400"/>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0"/>
                <a:satOff val="0"/>
                <a:lumOff val="0"/>
                <a:alphaOff val="0"/>
              </a:schemeClr>
            </a:fillRef>
            <a:effectRef idx="2">
              <a:schemeClr val="accent1">
                <a:shade val="50000"/>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B44A9996-09D5-4B05-BE72-BD9EBB29B60C}"/>
                </a:ext>
              </a:extLst>
            </p:cNvPr>
            <p:cNvSpPr txBox="1"/>
            <p:nvPr/>
          </p:nvSpPr>
          <p:spPr>
            <a:xfrm>
              <a:off x="4396628" y="-61288"/>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rPr>
                <a:t>Learning is understood developmentally</a:t>
              </a:r>
            </a:p>
          </p:txBody>
        </p:sp>
      </p:grpSp>
      <p:pic>
        <p:nvPicPr>
          <p:cNvPr id="7" name="Audio 6">
            <a:hlinkClick r:id="" action="ppaction://media"/>
            <a:extLst>
              <a:ext uri="{FF2B5EF4-FFF2-40B4-BE49-F238E27FC236}">
                <a16:creationId xmlns:a16="http://schemas.microsoft.com/office/drawing/2014/main" id="{BC047097-9CE1-48C3-9F86-F8FDF47A04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2" name="Footer Placeholder 1">
            <a:extLst>
              <a:ext uri="{FF2B5EF4-FFF2-40B4-BE49-F238E27FC236}">
                <a16:creationId xmlns:a16="http://schemas.microsoft.com/office/drawing/2014/main" id="{1182CD4F-B670-48DB-9618-A0880CE6F050}"/>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2052750245"/>
      </p:ext>
    </p:extLst>
  </p:cSld>
  <p:clrMapOvr>
    <a:masterClrMapping/>
  </p:clrMapOvr>
  <mc:AlternateContent xmlns:mc="http://schemas.openxmlformats.org/markup-compatibility/2006" xmlns:p14="http://schemas.microsoft.com/office/powerpoint/2010/main">
    <mc:Choice Requires="p14">
      <p:transition spd="slow" p14:dur="2000" advTm="45731"/>
    </mc:Choice>
    <mc:Fallback xmlns="">
      <p:transition spd="slow" advTm="457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Process 5"/>
          <p:cNvSpPr/>
          <p:nvPr/>
        </p:nvSpPr>
        <p:spPr>
          <a:xfrm>
            <a:off x="811536" y="1736219"/>
            <a:ext cx="5394960" cy="4226436"/>
          </a:xfrm>
          <a:prstGeom prst="flowChartProcess">
            <a:avLst/>
          </a:prstGeom>
          <a:ln/>
        </p:spPr>
        <p:style>
          <a:lnRef idx="2">
            <a:schemeClr val="accent1"/>
          </a:lnRef>
          <a:fillRef idx="1">
            <a:schemeClr val="lt1"/>
          </a:fillRef>
          <a:effectRef idx="0">
            <a:schemeClr val="accent1"/>
          </a:effectRef>
          <a:fontRef idx="minor">
            <a:schemeClr val="dk1"/>
          </a:fontRef>
        </p:style>
        <p:txBody>
          <a:bodyPr rtlCol="0" anchor="ctr"/>
          <a:lstStyle/>
          <a:p>
            <a:r>
              <a:rPr lang="en-GB" sz="2400" b="1" dirty="0" err="1">
                <a:solidFill>
                  <a:schemeClr val="tx1"/>
                </a:solidFill>
              </a:rPr>
              <a:t>Vygotsky</a:t>
            </a:r>
            <a:r>
              <a:rPr lang="en-GB" sz="2400" b="1" dirty="0">
                <a:solidFill>
                  <a:schemeClr val="tx1"/>
                </a:solidFill>
              </a:rPr>
              <a:t> - Mediation of Learning</a:t>
            </a:r>
          </a:p>
          <a:p>
            <a:pPr marL="342900" indent="-342900">
              <a:buFont typeface="Arial" pitchFamily="34" charset="0"/>
              <a:buChar char="•"/>
            </a:pPr>
            <a:endParaRPr lang="en-GB" sz="2400" dirty="0">
              <a:solidFill>
                <a:schemeClr val="tx1"/>
              </a:solidFill>
            </a:endParaRPr>
          </a:p>
          <a:p>
            <a:pPr marL="342900" indent="-342900">
              <a:buFont typeface="Arial" pitchFamily="34" charset="0"/>
              <a:buChar char="•"/>
            </a:pPr>
            <a:r>
              <a:rPr lang="en-GB" sz="2400" dirty="0">
                <a:solidFill>
                  <a:schemeClr val="tx1"/>
                </a:solidFill>
              </a:rPr>
              <a:t>Zone of proximal development	</a:t>
            </a:r>
          </a:p>
          <a:p>
            <a:pPr marL="342900" indent="-342900">
              <a:buFont typeface="Arial" pitchFamily="34" charset="0"/>
              <a:buChar char="•"/>
            </a:pPr>
            <a:r>
              <a:rPr lang="en-GB" sz="2400" dirty="0">
                <a:solidFill>
                  <a:schemeClr val="tx1"/>
                </a:solidFill>
              </a:rPr>
              <a:t>A child or young person can </a:t>
            </a:r>
          </a:p>
          <a:p>
            <a:r>
              <a:rPr lang="en-GB" sz="2400" dirty="0">
                <a:solidFill>
                  <a:schemeClr val="tx1"/>
                </a:solidFill>
              </a:rPr>
              <a:t>    perform at a greater level when</a:t>
            </a:r>
          </a:p>
          <a:p>
            <a:r>
              <a:rPr lang="en-GB" sz="2400" dirty="0">
                <a:solidFill>
                  <a:schemeClr val="tx1"/>
                </a:solidFill>
              </a:rPr>
              <a:t>    mediation is provided by an adult</a:t>
            </a:r>
          </a:p>
          <a:p>
            <a:pPr marL="342900" indent="-342900">
              <a:buFont typeface="Arial" pitchFamily="34" charset="0"/>
              <a:buChar char="•"/>
            </a:pPr>
            <a:r>
              <a:rPr lang="en-GB" sz="2400" dirty="0">
                <a:solidFill>
                  <a:schemeClr val="tx1"/>
                </a:solidFill>
              </a:rPr>
              <a:t>Consider both what a child or young person can do unaided and  with your support</a:t>
            </a:r>
          </a:p>
          <a:p>
            <a:pPr marL="342900" indent="-342900">
              <a:buFont typeface="Arial" pitchFamily="34" charset="0"/>
              <a:buChar char="•"/>
            </a:pPr>
            <a:r>
              <a:rPr lang="en-GB" sz="2400" dirty="0">
                <a:solidFill>
                  <a:schemeClr val="tx1"/>
                </a:solidFill>
              </a:rPr>
              <a:t>Social interaction is key</a:t>
            </a:r>
          </a:p>
        </p:txBody>
      </p:sp>
      <p:pic>
        <p:nvPicPr>
          <p:cNvPr id="10" name="Picture 5" descr="File:Zone of proximal development.sv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0053" y="2119128"/>
            <a:ext cx="4488039" cy="411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0016796" y="6159363"/>
            <a:ext cx="1736309" cy="369332"/>
          </a:xfrm>
          <a:prstGeom prst="rect">
            <a:avLst/>
          </a:prstGeom>
          <a:noFill/>
        </p:spPr>
        <p:txBody>
          <a:bodyPr wrap="none" rtlCol="0">
            <a:spAutoFit/>
          </a:bodyPr>
          <a:lstStyle/>
          <a:p>
            <a:r>
              <a:rPr lang="en-GB" dirty="0" err="1"/>
              <a:t>Vygotsky</a:t>
            </a:r>
            <a:r>
              <a:rPr lang="en-GB" dirty="0"/>
              <a:t>, 1978</a:t>
            </a:r>
          </a:p>
        </p:txBody>
      </p:sp>
      <p:sp>
        <p:nvSpPr>
          <p:cNvPr id="5" name="Title 4">
            <a:extLst>
              <a:ext uri="{FF2B5EF4-FFF2-40B4-BE49-F238E27FC236}">
                <a16:creationId xmlns:a16="http://schemas.microsoft.com/office/drawing/2014/main" id="{6EA6CE79-A551-4C76-95DC-81B04A256850}"/>
              </a:ext>
            </a:extLst>
          </p:cNvPr>
          <p:cNvSpPr>
            <a:spLocks noGrp="1"/>
          </p:cNvSpPr>
          <p:nvPr>
            <p:ph type="title"/>
          </p:nvPr>
        </p:nvSpPr>
        <p:spPr>
          <a:xfrm>
            <a:off x="3870542" y="365125"/>
            <a:ext cx="7483258" cy="1325563"/>
          </a:xfrm>
        </p:spPr>
        <p:txBody>
          <a:bodyPr/>
          <a:lstStyle/>
          <a:p>
            <a:r>
              <a:rPr lang="en-GB" dirty="0"/>
              <a:t>Resources to explore theories</a:t>
            </a:r>
          </a:p>
        </p:txBody>
      </p:sp>
      <p:grpSp>
        <p:nvGrpSpPr>
          <p:cNvPr id="8" name="Group 7">
            <a:extLst>
              <a:ext uri="{FF2B5EF4-FFF2-40B4-BE49-F238E27FC236}">
                <a16:creationId xmlns:a16="http://schemas.microsoft.com/office/drawing/2014/main" id="{BDED8204-562F-49E2-A498-AF2110D918AD}"/>
              </a:ext>
            </a:extLst>
          </p:cNvPr>
          <p:cNvGrpSpPr/>
          <p:nvPr/>
        </p:nvGrpSpPr>
        <p:grpSpPr>
          <a:xfrm>
            <a:off x="838200" y="365125"/>
            <a:ext cx="2882552" cy="1108497"/>
            <a:chOff x="4342516" y="-115400"/>
            <a:chExt cx="2882552" cy="1108497"/>
          </a:xfrm>
          <a:scene3d>
            <a:camera prst="orthographicFront"/>
            <a:lightRig rig="flat" dir="t"/>
          </a:scene3d>
        </p:grpSpPr>
        <p:sp>
          <p:nvSpPr>
            <p:cNvPr id="9" name="Rectangle: Rounded Corners 8">
              <a:extLst>
                <a:ext uri="{FF2B5EF4-FFF2-40B4-BE49-F238E27FC236}">
                  <a16:creationId xmlns:a16="http://schemas.microsoft.com/office/drawing/2014/main" id="{7A0C6001-75AE-4B67-8A13-C7B6867D5A6E}"/>
                </a:ext>
              </a:extLst>
            </p:cNvPr>
            <p:cNvSpPr/>
            <p:nvPr/>
          </p:nvSpPr>
          <p:spPr>
            <a:xfrm>
              <a:off x="4342516" y="-115400"/>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0"/>
                <a:satOff val="0"/>
                <a:lumOff val="0"/>
                <a:alphaOff val="0"/>
              </a:schemeClr>
            </a:fillRef>
            <a:effectRef idx="2">
              <a:schemeClr val="accent1">
                <a:shade val="50000"/>
                <a:hueOff val="0"/>
                <a:satOff val="0"/>
                <a:lumOff val="0"/>
                <a:alphaOff val="0"/>
              </a:schemeClr>
            </a:effectRef>
            <a:fontRef idx="minor">
              <a:schemeClr val="lt1"/>
            </a:fontRef>
          </p:style>
        </p:sp>
        <p:sp>
          <p:nvSpPr>
            <p:cNvPr id="11" name="Rectangle: Rounded Corners 4">
              <a:extLst>
                <a:ext uri="{FF2B5EF4-FFF2-40B4-BE49-F238E27FC236}">
                  <a16:creationId xmlns:a16="http://schemas.microsoft.com/office/drawing/2014/main" id="{6B1AD806-3724-491B-A075-944C0B274945}"/>
                </a:ext>
              </a:extLst>
            </p:cNvPr>
            <p:cNvSpPr txBox="1"/>
            <p:nvPr/>
          </p:nvSpPr>
          <p:spPr>
            <a:xfrm>
              <a:off x="4396628" y="-61288"/>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rPr>
                <a:t>Learning is understood developmentally</a:t>
              </a:r>
            </a:p>
          </p:txBody>
        </p:sp>
      </p:grpSp>
      <p:pic>
        <p:nvPicPr>
          <p:cNvPr id="7" name="Audio 6">
            <a:hlinkClick r:id="" action="ppaction://media"/>
            <a:extLst>
              <a:ext uri="{FF2B5EF4-FFF2-40B4-BE49-F238E27FC236}">
                <a16:creationId xmlns:a16="http://schemas.microsoft.com/office/drawing/2014/main" id="{7ED4C4A8-6592-4D75-97BA-0B5365BF803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88738" y="6154738"/>
            <a:ext cx="487362" cy="487362"/>
          </a:xfrm>
          <a:prstGeom prst="rect">
            <a:avLst/>
          </a:prstGeom>
        </p:spPr>
      </p:pic>
      <p:sp>
        <p:nvSpPr>
          <p:cNvPr id="3" name="Footer Placeholder 2">
            <a:extLst>
              <a:ext uri="{FF2B5EF4-FFF2-40B4-BE49-F238E27FC236}">
                <a16:creationId xmlns:a16="http://schemas.microsoft.com/office/drawing/2014/main" id="{7FCB0F7A-EB1D-42D2-9211-F05415704775}"/>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1451576956"/>
      </p:ext>
    </p:extLst>
  </p:cSld>
  <p:clrMapOvr>
    <a:masterClrMapping/>
  </p:clrMapOvr>
  <mc:AlternateContent xmlns:mc="http://schemas.openxmlformats.org/markup-compatibility/2006" xmlns:p14="http://schemas.microsoft.com/office/powerpoint/2010/main">
    <mc:Choice Requires="p14">
      <p:transition spd="slow" p14:dur="2000" advTm="86619"/>
    </mc:Choice>
    <mc:Fallback xmlns="">
      <p:transition spd="slow" advTm="866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59F607-7E7C-4C0D-81FA-CBAA7DD09B41}"/>
              </a:ext>
            </a:extLst>
          </p:cNvPr>
          <p:cNvSpPr>
            <a:spLocks noGrp="1"/>
          </p:cNvSpPr>
          <p:nvPr>
            <p:ph idx="1"/>
          </p:nvPr>
        </p:nvSpPr>
        <p:spPr>
          <a:xfrm>
            <a:off x="838200" y="1825625"/>
            <a:ext cx="11163300" cy="4351338"/>
          </a:xfrm>
        </p:spPr>
        <p:txBody>
          <a:bodyPr>
            <a:noAutofit/>
          </a:bodyPr>
          <a:lstStyle/>
          <a:p>
            <a:r>
              <a:rPr lang="en-GB" sz="2200" dirty="0"/>
              <a:t>Think young - child’s social and emotional age, not chronological</a:t>
            </a:r>
          </a:p>
          <a:p>
            <a:r>
              <a:rPr lang="en-GB" sz="2200" dirty="0"/>
              <a:t>Avoid “should” assumptions</a:t>
            </a:r>
          </a:p>
          <a:p>
            <a:r>
              <a:rPr lang="en-GB" sz="2200" dirty="0"/>
              <a:t>Know the background of a child and consider how it has impacted on their development at this time</a:t>
            </a:r>
          </a:p>
          <a:p>
            <a:r>
              <a:rPr lang="en-GB" sz="2200" dirty="0"/>
              <a:t>Think about how you assess children – assess holistically (include language, social and emotional skills – consider a baseline assessment)</a:t>
            </a:r>
          </a:p>
          <a:p>
            <a:r>
              <a:rPr lang="en-GB" sz="2200" dirty="0"/>
              <a:t>Use “Second chance learning” through attachment figures – key adult to mediate learning – quality of interactions is key</a:t>
            </a:r>
          </a:p>
          <a:p>
            <a:r>
              <a:rPr lang="en-GB" sz="2200" dirty="0"/>
              <a:t>Think about what elements of social development may not have been ‘caught’ and now need to be taught</a:t>
            </a:r>
          </a:p>
          <a:p>
            <a:r>
              <a:rPr lang="en-GB" sz="2200" dirty="0"/>
              <a:t>Model the behaviours you expect </a:t>
            </a:r>
          </a:p>
          <a:p>
            <a:r>
              <a:rPr lang="en-GB" sz="2200" dirty="0"/>
              <a:t>Consider ‘learning behaviours’ and what they are telling you about the child’s development</a:t>
            </a:r>
          </a:p>
        </p:txBody>
      </p:sp>
      <p:sp>
        <p:nvSpPr>
          <p:cNvPr id="8" name="Title 7">
            <a:extLst>
              <a:ext uri="{FF2B5EF4-FFF2-40B4-BE49-F238E27FC236}">
                <a16:creationId xmlns:a16="http://schemas.microsoft.com/office/drawing/2014/main" id="{8FAEBA58-656F-4339-ABF1-19EEFED3C50C}"/>
              </a:ext>
            </a:extLst>
          </p:cNvPr>
          <p:cNvSpPr>
            <a:spLocks noGrp="1"/>
          </p:cNvSpPr>
          <p:nvPr>
            <p:ph type="title"/>
          </p:nvPr>
        </p:nvSpPr>
        <p:spPr>
          <a:xfrm>
            <a:off x="3920646" y="365125"/>
            <a:ext cx="7433153" cy="1325563"/>
          </a:xfrm>
        </p:spPr>
        <p:txBody>
          <a:bodyPr/>
          <a:lstStyle/>
          <a:p>
            <a:r>
              <a:rPr lang="en-GB" dirty="0"/>
              <a:t>What can I do?</a:t>
            </a:r>
          </a:p>
        </p:txBody>
      </p:sp>
      <p:grpSp>
        <p:nvGrpSpPr>
          <p:cNvPr id="4" name="Group 3">
            <a:extLst>
              <a:ext uri="{FF2B5EF4-FFF2-40B4-BE49-F238E27FC236}">
                <a16:creationId xmlns:a16="http://schemas.microsoft.com/office/drawing/2014/main" id="{B404E71F-36E6-4BBF-9D82-7716B9DC65DA}"/>
              </a:ext>
            </a:extLst>
          </p:cNvPr>
          <p:cNvGrpSpPr/>
          <p:nvPr/>
        </p:nvGrpSpPr>
        <p:grpSpPr>
          <a:xfrm>
            <a:off x="838200" y="365125"/>
            <a:ext cx="2882552" cy="1108497"/>
            <a:chOff x="4342516" y="-115400"/>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44B8D75B-7527-4AB5-91FB-1EB61B3E5C4B}"/>
                </a:ext>
              </a:extLst>
            </p:cNvPr>
            <p:cNvSpPr/>
            <p:nvPr/>
          </p:nvSpPr>
          <p:spPr>
            <a:xfrm>
              <a:off x="4342516" y="-115400"/>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0"/>
                <a:satOff val="0"/>
                <a:lumOff val="0"/>
                <a:alphaOff val="0"/>
              </a:schemeClr>
            </a:fillRef>
            <a:effectRef idx="2">
              <a:schemeClr val="accent1">
                <a:shade val="50000"/>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B44A9996-09D5-4B05-BE72-BD9EBB29B60C}"/>
                </a:ext>
              </a:extLst>
            </p:cNvPr>
            <p:cNvSpPr txBox="1"/>
            <p:nvPr/>
          </p:nvSpPr>
          <p:spPr>
            <a:xfrm>
              <a:off x="4396628" y="-61288"/>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rPr>
                <a:t>Learning is understood developmentally</a:t>
              </a:r>
            </a:p>
          </p:txBody>
        </p:sp>
      </p:grpSp>
      <p:pic>
        <p:nvPicPr>
          <p:cNvPr id="7" name="Audio 6">
            <a:hlinkClick r:id="" action="ppaction://media"/>
            <a:extLst>
              <a:ext uri="{FF2B5EF4-FFF2-40B4-BE49-F238E27FC236}">
                <a16:creationId xmlns:a16="http://schemas.microsoft.com/office/drawing/2014/main" id="{636758CA-376F-4685-B798-E445FBC2E8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2" name="Footer Placeholder 1">
            <a:extLst>
              <a:ext uri="{FF2B5EF4-FFF2-40B4-BE49-F238E27FC236}">
                <a16:creationId xmlns:a16="http://schemas.microsoft.com/office/drawing/2014/main" id="{2B6A9634-075B-4498-BB5B-5005DC677567}"/>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1354740761"/>
      </p:ext>
    </p:extLst>
  </p:cSld>
  <p:clrMapOvr>
    <a:masterClrMapping/>
  </p:clrMapOvr>
  <mc:AlternateContent xmlns:mc="http://schemas.openxmlformats.org/markup-compatibility/2006" xmlns:p14="http://schemas.microsoft.com/office/powerpoint/2010/main">
    <mc:Choice Requires="p14">
      <p:transition spd="slow" p14:dur="2000" advTm="85316"/>
    </mc:Choice>
    <mc:Fallback xmlns="">
      <p:transition spd="slow" advTm="85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70542" y="365125"/>
            <a:ext cx="7483258" cy="1325563"/>
          </a:xfrm>
        </p:spPr>
        <p:txBody>
          <a:bodyPr/>
          <a:lstStyle/>
          <a:p>
            <a:r>
              <a:rPr lang="en-GB" dirty="0"/>
              <a:t>What does this principle mean?</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a:xfrm>
            <a:off x="838200" y="2370137"/>
            <a:ext cx="10515600" cy="3093403"/>
          </a:xfrm>
        </p:spPr>
        <p:txBody>
          <a:bodyPr/>
          <a:lstStyle/>
          <a:p>
            <a:r>
              <a:rPr lang="en-GB" dirty="0"/>
              <a:t>The group is organised around a structured day with predictable routines. Great attention is paid to detail; the adults are reliable and consistent in their approach to the children. </a:t>
            </a:r>
          </a:p>
          <a:p>
            <a:r>
              <a:rPr lang="en-GB" dirty="0"/>
              <a:t>Importance of firm, clear boundaries and adults and children working together supportively.</a:t>
            </a:r>
          </a:p>
          <a:p>
            <a:endParaRPr lang="en-GB" dirty="0"/>
          </a:p>
        </p:txBody>
      </p:sp>
      <p:grpSp>
        <p:nvGrpSpPr>
          <p:cNvPr id="4" name="Group 3">
            <a:extLst>
              <a:ext uri="{FF2B5EF4-FFF2-40B4-BE49-F238E27FC236}">
                <a16:creationId xmlns:a16="http://schemas.microsoft.com/office/drawing/2014/main" id="{B5EC53DC-6A47-490F-A084-0055F25FDFAC}"/>
              </a:ext>
            </a:extLst>
          </p:cNvPr>
          <p:cNvGrpSpPr/>
          <p:nvPr/>
        </p:nvGrpSpPr>
        <p:grpSpPr>
          <a:xfrm>
            <a:off x="838200" y="365125"/>
            <a:ext cx="2882552" cy="1108497"/>
            <a:chOff x="6515039" y="1128235"/>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9CD544BF-172B-4031-98B4-EDA28B20B2F2}"/>
                </a:ext>
              </a:extLst>
            </p:cNvPr>
            <p:cNvSpPr/>
            <p:nvPr/>
          </p:nvSpPr>
          <p:spPr>
            <a:xfrm>
              <a:off x="6515039" y="1128235"/>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134164"/>
                <a:satOff val="-3267"/>
                <a:lumOff val="14299"/>
                <a:alphaOff val="0"/>
              </a:schemeClr>
            </a:fillRef>
            <a:effectRef idx="2">
              <a:schemeClr val="accent1">
                <a:shade val="50000"/>
                <a:hueOff val="134164"/>
                <a:satOff val="-3267"/>
                <a:lumOff val="14299"/>
                <a:alphaOff val="0"/>
              </a:schemeClr>
            </a:effectRef>
            <a:fontRef idx="minor">
              <a:schemeClr val="lt1"/>
            </a:fontRef>
          </p:style>
        </p:sp>
        <p:sp>
          <p:nvSpPr>
            <p:cNvPr id="6" name="Rectangle: Rounded Corners 4">
              <a:extLst>
                <a:ext uri="{FF2B5EF4-FFF2-40B4-BE49-F238E27FC236}">
                  <a16:creationId xmlns:a16="http://schemas.microsoft.com/office/drawing/2014/main" id="{29D3CBEF-A144-4470-8481-00428D7F3BCF}"/>
                </a:ext>
              </a:extLst>
            </p:cNvPr>
            <p:cNvSpPr txBox="1"/>
            <p:nvPr/>
          </p:nvSpPr>
          <p:spPr>
            <a:xfrm>
              <a:off x="6569151" y="1182347"/>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a:effectLst>
                    <a:outerShdw blurRad="38100" dist="38100" dir="2700000" algn="tl">
                      <a:srgbClr val="000000">
                        <a:alpha val="43137"/>
                      </a:srgbClr>
                    </a:outerShdw>
                  </a:effectLst>
                </a:rPr>
                <a:t>Environment offers </a:t>
              </a:r>
              <a:r>
                <a:rPr lang="en-GB" sz="2400" b="1" kern="1200" dirty="0">
                  <a:effectLst>
                    <a:outerShdw blurRad="38100" dist="38100" dir="2700000" algn="tl">
                      <a:srgbClr val="000000">
                        <a:alpha val="43137"/>
                      </a:srgbClr>
                    </a:outerShdw>
                  </a:effectLst>
                </a:rPr>
                <a:t>a Safe Base</a:t>
              </a:r>
            </a:p>
          </p:txBody>
        </p:sp>
      </p:grpSp>
      <p:pic>
        <p:nvPicPr>
          <p:cNvPr id="7" name="Audio 6">
            <a:hlinkClick r:id="" action="ppaction://media"/>
            <a:extLst>
              <a:ext uri="{FF2B5EF4-FFF2-40B4-BE49-F238E27FC236}">
                <a16:creationId xmlns:a16="http://schemas.microsoft.com/office/drawing/2014/main" id="{E693BFAB-8282-424E-A88C-623A7260BDA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8" name="Footer Placeholder 7">
            <a:extLst>
              <a:ext uri="{FF2B5EF4-FFF2-40B4-BE49-F238E27FC236}">
                <a16:creationId xmlns:a16="http://schemas.microsoft.com/office/drawing/2014/main" id="{EF2B862F-6A6E-468E-A43E-CB96BBBF5D27}"/>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3606844363"/>
      </p:ext>
    </p:extLst>
  </p:cSld>
  <p:clrMapOvr>
    <a:masterClrMapping/>
  </p:clrMapOvr>
  <mc:AlternateContent xmlns:mc="http://schemas.openxmlformats.org/markup-compatibility/2006" xmlns:p14="http://schemas.microsoft.com/office/powerpoint/2010/main">
    <mc:Choice Requires="p14">
      <p:transition spd="slow" p14:dur="2000" advTm="63042"/>
    </mc:Choice>
    <mc:Fallback xmlns="">
      <p:transition spd="slow" advTm="630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Reflection </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p:txBody>
          <a:bodyPr/>
          <a:lstStyle/>
          <a:p>
            <a:endParaRPr lang="en-GB"/>
          </a:p>
        </p:txBody>
      </p:sp>
      <p:grpSp>
        <p:nvGrpSpPr>
          <p:cNvPr id="4" name="Group 3">
            <a:extLst>
              <a:ext uri="{FF2B5EF4-FFF2-40B4-BE49-F238E27FC236}">
                <a16:creationId xmlns:a16="http://schemas.microsoft.com/office/drawing/2014/main" id="{B5EC53DC-6A47-490F-A084-0055F25FDFAC}"/>
              </a:ext>
            </a:extLst>
          </p:cNvPr>
          <p:cNvGrpSpPr/>
          <p:nvPr/>
        </p:nvGrpSpPr>
        <p:grpSpPr>
          <a:xfrm>
            <a:off x="838200" y="365125"/>
            <a:ext cx="2882552" cy="1108497"/>
            <a:chOff x="6515039" y="1128235"/>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9CD544BF-172B-4031-98B4-EDA28B20B2F2}"/>
                </a:ext>
              </a:extLst>
            </p:cNvPr>
            <p:cNvSpPr/>
            <p:nvPr/>
          </p:nvSpPr>
          <p:spPr>
            <a:xfrm>
              <a:off x="6515039" y="1128235"/>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134164"/>
                <a:satOff val="-3267"/>
                <a:lumOff val="14299"/>
                <a:alphaOff val="0"/>
              </a:schemeClr>
            </a:fillRef>
            <a:effectRef idx="2">
              <a:schemeClr val="accent1">
                <a:shade val="50000"/>
                <a:hueOff val="134164"/>
                <a:satOff val="-3267"/>
                <a:lumOff val="14299"/>
                <a:alphaOff val="0"/>
              </a:schemeClr>
            </a:effectRef>
            <a:fontRef idx="minor">
              <a:schemeClr val="lt1"/>
            </a:fontRef>
          </p:style>
        </p:sp>
        <p:sp>
          <p:nvSpPr>
            <p:cNvPr id="6" name="Rectangle: Rounded Corners 4">
              <a:extLst>
                <a:ext uri="{FF2B5EF4-FFF2-40B4-BE49-F238E27FC236}">
                  <a16:creationId xmlns:a16="http://schemas.microsoft.com/office/drawing/2014/main" id="{29D3CBEF-A144-4470-8481-00428D7F3BCF}"/>
                </a:ext>
              </a:extLst>
            </p:cNvPr>
            <p:cNvSpPr txBox="1"/>
            <p:nvPr/>
          </p:nvSpPr>
          <p:spPr>
            <a:xfrm>
              <a:off x="6569151" y="1182347"/>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a:effectLst>
                    <a:outerShdw blurRad="38100" dist="38100" dir="2700000" algn="tl">
                      <a:srgbClr val="000000">
                        <a:alpha val="43137"/>
                      </a:srgbClr>
                    </a:outerShdw>
                  </a:effectLst>
                </a:rPr>
                <a:t>Environment offers </a:t>
              </a:r>
              <a:r>
                <a:rPr lang="en-GB" sz="2400" b="1" kern="1200" dirty="0">
                  <a:effectLst>
                    <a:outerShdw blurRad="38100" dist="38100" dir="2700000" algn="tl">
                      <a:srgbClr val="000000">
                        <a:alpha val="43137"/>
                      </a:srgbClr>
                    </a:outerShdw>
                  </a:effectLst>
                </a:rPr>
                <a:t>a Safe Base</a:t>
              </a:r>
            </a:p>
          </p:txBody>
        </p:sp>
      </p:grpSp>
      <p:sp>
        <p:nvSpPr>
          <p:cNvPr id="7" name="Content Placeholder 2">
            <a:extLst>
              <a:ext uri="{FF2B5EF4-FFF2-40B4-BE49-F238E27FC236}">
                <a16:creationId xmlns:a16="http://schemas.microsoft.com/office/drawing/2014/main" id="{4CF11CA1-37E4-4627-BAEB-6DEA88E1DF22}"/>
              </a:ext>
            </a:extLst>
          </p:cNvPr>
          <p:cNvSpPr txBox="1">
            <a:spLocks/>
          </p:cNvSpPr>
          <p:nvPr/>
        </p:nvSpPr>
        <p:spPr>
          <a:xfrm>
            <a:off x="6475273" y="1843088"/>
            <a:ext cx="4904509" cy="37465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400" b="1" i="1" dirty="0"/>
              <a:t>‘A secure connection means that children can explore their world knowing that they can come back to their emotional and relational base camp when they do not feel safe or are uncertain.’</a:t>
            </a:r>
          </a:p>
          <a:p>
            <a:pPr marL="0" indent="0" algn="ctr">
              <a:buNone/>
            </a:pPr>
            <a:r>
              <a:rPr lang="en-GB" sz="2400" i="1" dirty="0"/>
              <a:t>- Australian Childhood Foundation</a:t>
            </a:r>
          </a:p>
          <a:p>
            <a:endParaRPr lang="en-GB" sz="3600" i="1" dirty="0"/>
          </a:p>
          <a:p>
            <a:endParaRPr lang="en-GB" sz="3600" i="1" dirty="0"/>
          </a:p>
        </p:txBody>
      </p:sp>
      <p:sp>
        <p:nvSpPr>
          <p:cNvPr id="8" name="ClipArt Placeholder 3">
            <a:extLst>
              <a:ext uri="{FF2B5EF4-FFF2-40B4-BE49-F238E27FC236}">
                <a16:creationId xmlns:a16="http://schemas.microsoft.com/office/drawing/2014/main" id="{F78F5D3B-D066-4B96-B743-5DC6606685C6}"/>
              </a:ext>
            </a:extLst>
          </p:cNvPr>
          <p:cNvSpPr>
            <a:spLocks noGrp="1"/>
          </p:cNvSpPr>
          <p:nvPr/>
        </p:nvSpPr>
        <p:spPr bwMode="auto">
          <a:xfrm>
            <a:off x="3403600" y="1166022"/>
            <a:ext cx="5384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 name="ClipArt Placeholder 3">
            <a:extLst>
              <a:ext uri="{FF2B5EF4-FFF2-40B4-BE49-F238E27FC236}">
                <a16:creationId xmlns:a16="http://schemas.microsoft.com/office/drawing/2014/main" id="{EF4CB915-AB8F-49B5-9AED-68D7AB41AE96}"/>
              </a:ext>
            </a:extLst>
          </p:cNvPr>
          <p:cNvSpPr>
            <a:spLocks noGrp="1"/>
          </p:cNvSpPr>
          <p:nvPr/>
        </p:nvSpPr>
        <p:spPr bwMode="auto">
          <a:xfrm>
            <a:off x="3606800" y="1318422"/>
            <a:ext cx="5384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GB"/>
          </a:p>
        </p:txBody>
      </p:sp>
      <p:sp>
        <p:nvSpPr>
          <p:cNvPr id="10" name="Rectangle 9">
            <a:extLst>
              <a:ext uri="{FF2B5EF4-FFF2-40B4-BE49-F238E27FC236}">
                <a16:creationId xmlns:a16="http://schemas.microsoft.com/office/drawing/2014/main" id="{081820FC-2105-4F1E-90BF-A49BD1FA351A}"/>
              </a:ext>
            </a:extLst>
          </p:cNvPr>
          <p:cNvSpPr/>
          <p:nvPr/>
        </p:nvSpPr>
        <p:spPr>
          <a:xfrm>
            <a:off x="838200" y="1767814"/>
            <a:ext cx="4416491" cy="4154984"/>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r>
              <a:rPr lang="en-GB" sz="2400" dirty="0"/>
              <a:t>Key Areas to consider:</a:t>
            </a:r>
          </a:p>
          <a:p>
            <a:pPr marL="342900" indent="-342900">
              <a:buFont typeface="Arial" panose="020B0604020202020204" pitchFamily="34" charset="0"/>
              <a:buChar char="•"/>
            </a:pPr>
            <a:r>
              <a:rPr lang="en-GB" sz="2400" dirty="0"/>
              <a:t>What is the role of the adult in providing a safe base in school?</a:t>
            </a:r>
          </a:p>
          <a:p>
            <a:pPr marL="342900" indent="-342900">
              <a:buFont typeface="Arial" panose="020B0604020202020204" pitchFamily="34" charset="0"/>
              <a:buChar char="•"/>
            </a:pPr>
            <a:r>
              <a:rPr lang="en-GB" sz="2400" dirty="0"/>
              <a:t>What does the physical environment and resources look like?</a:t>
            </a:r>
          </a:p>
          <a:p>
            <a:pPr marL="342900" indent="-342900">
              <a:buFont typeface="Arial" panose="020B0604020202020204" pitchFamily="34" charset="0"/>
              <a:buChar char="•"/>
            </a:pPr>
            <a:r>
              <a:rPr lang="en-GB" sz="2400" dirty="0"/>
              <a:t>How do we offer structure and boundaries to help pupils feel safe?</a:t>
            </a:r>
          </a:p>
          <a:p>
            <a:pPr marL="342900" indent="-342900">
              <a:buFont typeface="Arial" panose="020B0604020202020204" pitchFamily="34" charset="0"/>
              <a:buChar char="•"/>
            </a:pPr>
            <a:endParaRPr lang="en-GB" sz="2400" dirty="0"/>
          </a:p>
        </p:txBody>
      </p:sp>
      <p:pic>
        <p:nvPicPr>
          <p:cNvPr id="11" name="Audio 10">
            <a:hlinkClick r:id="" action="ppaction://media"/>
            <a:extLst>
              <a:ext uri="{FF2B5EF4-FFF2-40B4-BE49-F238E27FC236}">
                <a16:creationId xmlns:a16="http://schemas.microsoft.com/office/drawing/2014/main" id="{98905C8D-46A2-4368-8BFF-E3538E8929E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88738" y="6154738"/>
            <a:ext cx="487362" cy="487362"/>
          </a:xfrm>
          <a:prstGeom prst="rect">
            <a:avLst/>
          </a:prstGeom>
        </p:spPr>
      </p:pic>
      <p:sp>
        <p:nvSpPr>
          <p:cNvPr id="12" name="Footer Placeholder 11">
            <a:extLst>
              <a:ext uri="{FF2B5EF4-FFF2-40B4-BE49-F238E27FC236}">
                <a16:creationId xmlns:a16="http://schemas.microsoft.com/office/drawing/2014/main" id="{3505C891-A818-4D94-8DFC-1CD65D7DEBB5}"/>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931752508"/>
      </p:ext>
    </p:extLst>
  </p:cSld>
  <p:clrMapOvr>
    <a:masterClrMapping/>
  </p:clrMapOvr>
  <mc:AlternateContent xmlns:mc="http://schemas.openxmlformats.org/markup-compatibility/2006" xmlns:p14="http://schemas.microsoft.com/office/powerpoint/2010/main">
    <mc:Choice Requires="p14">
      <p:transition spd="slow" p14:dur="2000" advTm="41356"/>
    </mc:Choice>
    <mc:Fallback xmlns="">
      <p:transition spd="slow" advTm="413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Resources to explore theories</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p:txBody>
          <a:bodyPr>
            <a:normAutofit/>
          </a:bodyPr>
          <a:lstStyle/>
          <a:p>
            <a:r>
              <a:rPr lang="en-GB" dirty="0"/>
              <a:t>Sense of belonging and valued </a:t>
            </a:r>
          </a:p>
          <a:p>
            <a:pPr lvl="1"/>
            <a:r>
              <a:rPr lang="en-GB" dirty="0">
                <a:hlinkClick r:id="rId5"/>
              </a:rPr>
              <a:t>https://www.mentallyhealthyschools.org.uk/risks-and-protective-factors/school-based-risk-factors/relationships-and-belonging/</a:t>
            </a:r>
            <a:endParaRPr lang="en-GB" dirty="0"/>
          </a:p>
          <a:p>
            <a:r>
              <a:rPr lang="en-GB" dirty="0"/>
              <a:t>Safety and executive function</a:t>
            </a:r>
          </a:p>
          <a:p>
            <a:pPr lvl="1"/>
            <a:r>
              <a:rPr lang="en-GB" dirty="0"/>
              <a:t>Stress response impact working memory and cognitive flexibility</a:t>
            </a:r>
          </a:p>
          <a:p>
            <a:pPr lvl="1"/>
            <a:r>
              <a:rPr lang="en-GB" dirty="0"/>
              <a:t>Language  </a:t>
            </a:r>
          </a:p>
          <a:p>
            <a:r>
              <a:rPr lang="en-GB" dirty="0"/>
              <a:t>Social engagement to re-establish safety</a:t>
            </a:r>
          </a:p>
          <a:p>
            <a:pPr lvl="1"/>
            <a:r>
              <a:rPr lang="en-GB" dirty="0">
                <a:hlinkClick r:id="rId6"/>
              </a:rPr>
              <a:t>https://beaconhouse.org.uk/wp-content/uploads/2019/09/The-Polyvagal-Theory.pdf</a:t>
            </a:r>
            <a:endParaRPr lang="en-GB" dirty="0"/>
          </a:p>
          <a:p>
            <a:r>
              <a:rPr lang="en-GB" dirty="0"/>
              <a:t>Sensory integration </a:t>
            </a:r>
          </a:p>
        </p:txBody>
      </p:sp>
      <p:grpSp>
        <p:nvGrpSpPr>
          <p:cNvPr id="4" name="Group 3">
            <a:extLst>
              <a:ext uri="{FF2B5EF4-FFF2-40B4-BE49-F238E27FC236}">
                <a16:creationId xmlns:a16="http://schemas.microsoft.com/office/drawing/2014/main" id="{B5EC53DC-6A47-490F-A084-0055F25FDFAC}"/>
              </a:ext>
            </a:extLst>
          </p:cNvPr>
          <p:cNvGrpSpPr/>
          <p:nvPr/>
        </p:nvGrpSpPr>
        <p:grpSpPr>
          <a:xfrm>
            <a:off x="838200" y="365125"/>
            <a:ext cx="2882552" cy="1108497"/>
            <a:chOff x="6515039" y="1128235"/>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9CD544BF-172B-4031-98B4-EDA28B20B2F2}"/>
                </a:ext>
              </a:extLst>
            </p:cNvPr>
            <p:cNvSpPr/>
            <p:nvPr/>
          </p:nvSpPr>
          <p:spPr>
            <a:xfrm>
              <a:off x="6515039" y="1128235"/>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134164"/>
                <a:satOff val="-3267"/>
                <a:lumOff val="14299"/>
                <a:alphaOff val="0"/>
              </a:schemeClr>
            </a:fillRef>
            <a:effectRef idx="2">
              <a:schemeClr val="accent1">
                <a:shade val="50000"/>
                <a:hueOff val="134164"/>
                <a:satOff val="-3267"/>
                <a:lumOff val="14299"/>
                <a:alphaOff val="0"/>
              </a:schemeClr>
            </a:effectRef>
            <a:fontRef idx="minor">
              <a:schemeClr val="lt1"/>
            </a:fontRef>
          </p:style>
        </p:sp>
        <p:sp>
          <p:nvSpPr>
            <p:cNvPr id="6" name="Rectangle: Rounded Corners 4">
              <a:extLst>
                <a:ext uri="{FF2B5EF4-FFF2-40B4-BE49-F238E27FC236}">
                  <a16:creationId xmlns:a16="http://schemas.microsoft.com/office/drawing/2014/main" id="{29D3CBEF-A144-4470-8481-00428D7F3BCF}"/>
                </a:ext>
              </a:extLst>
            </p:cNvPr>
            <p:cNvSpPr txBox="1"/>
            <p:nvPr/>
          </p:nvSpPr>
          <p:spPr>
            <a:xfrm>
              <a:off x="6569151" y="1182347"/>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a:effectLst>
                    <a:outerShdw blurRad="38100" dist="38100" dir="2700000" algn="tl">
                      <a:srgbClr val="000000">
                        <a:alpha val="43137"/>
                      </a:srgbClr>
                    </a:outerShdw>
                  </a:effectLst>
                </a:rPr>
                <a:t>Environment offers </a:t>
              </a:r>
              <a:r>
                <a:rPr lang="en-GB" sz="2400" b="1" kern="1200" dirty="0">
                  <a:effectLst>
                    <a:outerShdw blurRad="38100" dist="38100" dir="2700000" algn="tl">
                      <a:srgbClr val="000000">
                        <a:alpha val="43137"/>
                      </a:srgbClr>
                    </a:outerShdw>
                  </a:effectLst>
                </a:rPr>
                <a:t>a Safe Base</a:t>
              </a:r>
            </a:p>
          </p:txBody>
        </p:sp>
      </p:grpSp>
      <p:pic>
        <p:nvPicPr>
          <p:cNvPr id="7" name="Audio 6">
            <a:hlinkClick r:id="" action="ppaction://media"/>
            <a:extLst>
              <a:ext uri="{FF2B5EF4-FFF2-40B4-BE49-F238E27FC236}">
                <a16:creationId xmlns:a16="http://schemas.microsoft.com/office/drawing/2014/main" id="{3AA1A48A-8B7A-4758-9985-82CE5E277DB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88738" y="6154738"/>
            <a:ext cx="487362" cy="487362"/>
          </a:xfrm>
          <a:prstGeom prst="rect">
            <a:avLst/>
          </a:prstGeom>
        </p:spPr>
      </p:pic>
      <p:sp>
        <p:nvSpPr>
          <p:cNvPr id="8" name="Footer Placeholder 7">
            <a:extLst>
              <a:ext uri="{FF2B5EF4-FFF2-40B4-BE49-F238E27FC236}">
                <a16:creationId xmlns:a16="http://schemas.microsoft.com/office/drawing/2014/main" id="{E10FA8DD-54FC-4DD2-A52D-DE029BCE91C0}"/>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4067512623"/>
      </p:ext>
    </p:extLst>
  </p:cSld>
  <p:clrMapOvr>
    <a:masterClrMapping/>
  </p:clrMapOvr>
  <mc:AlternateContent xmlns:mc="http://schemas.openxmlformats.org/markup-compatibility/2006" xmlns:p14="http://schemas.microsoft.com/office/powerpoint/2010/main">
    <mc:Choice Requires="p14">
      <p:transition spd="slow" p14:dur="2000" advTm="131601"/>
    </mc:Choice>
    <mc:Fallback xmlns="">
      <p:transition spd="slow" advTm="1316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Resources to explore theories</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p:txBody>
          <a:bodyPr/>
          <a:lstStyle/>
          <a:p>
            <a:r>
              <a:rPr lang="en-GB" b="1" dirty="0"/>
              <a:t>Containment</a:t>
            </a:r>
            <a:r>
              <a:rPr lang="en-GB" dirty="0"/>
              <a:t> is where a person receives and understands the emotional communication of an other without being overwhelmed by it and communicates this back to the person</a:t>
            </a:r>
          </a:p>
          <a:p>
            <a:endParaRPr lang="en-GB" dirty="0"/>
          </a:p>
          <a:p>
            <a:r>
              <a:rPr lang="en-GB" dirty="0"/>
              <a:t>Projective Identification </a:t>
            </a:r>
          </a:p>
          <a:p>
            <a:r>
              <a:rPr lang="en-GB" dirty="0">
                <a:hlinkClick r:id="rId5"/>
              </a:rPr>
              <a:t>https://beaconhouse.org.uk/wp-content/uploads/2019/09/Projective-Identification.jpg</a:t>
            </a:r>
            <a:endParaRPr lang="en-GB" dirty="0"/>
          </a:p>
          <a:p>
            <a:endParaRPr lang="en-GB" dirty="0"/>
          </a:p>
        </p:txBody>
      </p:sp>
      <p:grpSp>
        <p:nvGrpSpPr>
          <p:cNvPr id="4" name="Group 3">
            <a:extLst>
              <a:ext uri="{FF2B5EF4-FFF2-40B4-BE49-F238E27FC236}">
                <a16:creationId xmlns:a16="http://schemas.microsoft.com/office/drawing/2014/main" id="{B5EC53DC-6A47-490F-A084-0055F25FDFAC}"/>
              </a:ext>
            </a:extLst>
          </p:cNvPr>
          <p:cNvGrpSpPr/>
          <p:nvPr/>
        </p:nvGrpSpPr>
        <p:grpSpPr>
          <a:xfrm>
            <a:off x="838200" y="365125"/>
            <a:ext cx="2882552" cy="1108497"/>
            <a:chOff x="6515039" y="1128235"/>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9CD544BF-172B-4031-98B4-EDA28B20B2F2}"/>
                </a:ext>
              </a:extLst>
            </p:cNvPr>
            <p:cNvSpPr/>
            <p:nvPr/>
          </p:nvSpPr>
          <p:spPr>
            <a:xfrm>
              <a:off x="6515039" y="1128235"/>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134164"/>
                <a:satOff val="-3267"/>
                <a:lumOff val="14299"/>
                <a:alphaOff val="0"/>
              </a:schemeClr>
            </a:fillRef>
            <a:effectRef idx="2">
              <a:schemeClr val="accent1">
                <a:shade val="50000"/>
                <a:hueOff val="134164"/>
                <a:satOff val="-3267"/>
                <a:lumOff val="14299"/>
                <a:alphaOff val="0"/>
              </a:schemeClr>
            </a:effectRef>
            <a:fontRef idx="minor">
              <a:schemeClr val="lt1"/>
            </a:fontRef>
          </p:style>
        </p:sp>
        <p:sp>
          <p:nvSpPr>
            <p:cNvPr id="6" name="Rectangle: Rounded Corners 4">
              <a:extLst>
                <a:ext uri="{FF2B5EF4-FFF2-40B4-BE49-F238E27FC236}">
                  <a16:creationId xmlns:a16="http://schemas.microsoft.com/office/drawing/2014/main" id="{29D3CBEF-A144-4470-8481-00428D7F3BCF}"/>
                </a:ext>
              </a:extLst>
            </p:cNvPr>
            <p:cNvSpPr txBox="1"/>
            <p:nvPr/>
          </p:nvSpPr>
          <p:spPr>
            <a:xfrm>
              <a:off x="6569151" y="1182347"/>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a:effectLst>
                    <a:outerShdw blurRad="38100" dist="38100" dir="2700000" algn="tl">
                      <a:srgbClr val="000000">
                        <a:alpha val="43137"/>
                      </a:srgbClr>
                    </a:outerShdw>
                  </a:effectLst>
                </a:rPr>
                <a:t>Environment offers </a:t>
              </a:r>
              <a:r>
                <a:rPr lang="en-GB" sz="2400" b="1" kern="1200" dirty="0">
                  <a:effectLst>
                    <a:outerShdw blurRad="38100" dist="38100" dir="2700000" algn="tl">
                      <a:srgbClr val="000000">
                        <a:alpha val="43137"/>
                      </a:srgbClr>
                    </a:outerShdw>
                  </a:effectLst>
                </a:rPr>
                <a:t>a Safe Base</a:t>
              </a:r>
            </a:p>
          </p:txBody>
        </p:sp>
      </p:grpSp>
      <p:pic>
        <p:nvPicPr>
          <p:cNvPr id="9" name="Audio 8">
            <a:hlinkClick r:id="" action="ppaction://media"/>
            <a:extLst>
              <a:ext uri="{FF2B5EF4-FFF2-40B4-BE49-F238E27FC236}">
                <a16:creationId xmlns:a16="http://schemas.microsoft.com/office/drawing/2014/main" id="{493D19B1-C5F9-4A78-8392-7F7208F6E0A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
        <p:nvSpPr>
          <p:cNvPr id="7" name="Footer Placeholder 6">
            <a:extLst>
              <a:ext uri="{FF2B5EF4-FFF2-40B4-BE49-F238E27FC236}">
                <a16:creationId xmlns:a16="http://schemas.microsoft.com/office/drawing/2014/main" id="{CF348489-30CE-4457-8E8D-D2ED91AB156E}"/>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2712693039"/>
      </p:ext>
    </p:extLst>
  </p:cSld>
  <p:clrMapOvr>
    <a:masterClrMapping/>
  </p:clrMapOvr>
  <mc:AlternateContent xmlns:mc="http://schemas.openxmlformats.org/markup-compatibility/2006" xmlns:p14="http://schemas.microsoft.com/office/powerpoint/2010/main">
    <mc:Choice Requires="p14">
      <p:transition spd="slow" p14:dur="2000" advTm="63574"/>
    </mc:Choice>
    <mc:Fallback xmlns="">
      <p:transition spd="slow" advTm="635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What can I do? </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a:xfrm>
            <a:off x="838200" y="1711322"/>
            <a:ext cx="10515600" cy="4351338"/>
          </a:xfrm>
        </p:spPr>
        <p:txBody>
          <a:bodyPr>
            <a:noAutofit/>
          </a:bodyPr>
          <a:lstStyle/>
          <a:p>
            <a:r>
              <a:rPr lang="en-GB" sz="2000" dirty="0"/>
              <a:t>Create a controlled emotional atmosphere</a:t>
            </a:r>
          </a:p>
          <a:p>
            <a:r>
              <a:rPr lang="en-GB" sz="2000" dirty="0"/>
              <a:t>Develop consistency - over time and between adults</a:t>
            </a:r>
          </a:p>
          <a:p>
            <a:r>
              <a:rPr lang="en-GB" sz="2000" dirty="0"/>
              <a:t>Set clear parameters and boundaries – create an ‘authoritative climate’</a:t>
            </a:r>
          </a:p>
          <a:p>
            <a:r>
              <a:rPr lang="en-GB" sz="2000" dirty="0"/>
              <a:t>Demonstrate that it is okay to make mistakes / to fail</a:t>
            </a:r>
          </a:p>
          <a:p>
            <a:r>
              <a:rPr lang="en-GB" sz="2000" dirty="0"/>
              <a:t>Provide different options for praise and reinforcement</a:t>
            </a:r>
          </a:p>
          <a:p>
            <a:r>
              <a:rPr lang="en-GB" sz="2000" dirty="0"/>
              <a:t>Learn about de-escalation and practice it in the class</a:t>
            </a:r>
          </a:p>
          <a:p>
            <a:r>
              <a:rPr lang="en-GB" sz="2000" dirty="0"/>
              <a:t>Offer a way out / a way back</a:t>
            </a:r>
          </a:p>
          <a:p>
            <a:r>
              <a:rPr lang="en-GB" sz="2000" dirty="0"/>
              <a:t>Stay with a pupil who is distressed to help regulate their emotions</a:t>
            </a:r>
          </a:p>
          <a:p>
            <a:r>
              <a:rPr lang="en-GB" sz="2000" dirty="0"/>
              <a:t>Take into account where a young person is on arousal continuum</a:t>
            </a:r>
          </a:p>
          <a:p>
            <a:r>
              <a:rPr lang="en-GB" sz="2000" dirty="0"/>
              <a:t>Practice  ‘availability’ </a:t>
            </a:r>
          </a:p>
          <a:p>
            <a:r>
              <a:rPr lang="en-GB" sz="2000" dirty="0"/>
              <a:t>Provide additional structure and supervision when needed</a:t>
            </a:r>
          </a:p>
          <a:p>
            <a:r>
              <a:rPr lang="en-GB" sz="2000" dirty="0"/>
              <a:t>Practice positive beginnings and positive endings in your class</a:t>
            </a:r>
          </a:p>
        </p:txBody>
      </p:sp>
      <p:grpSp>
        <p:nvGrpSpPr>
          <p:cNvPr id="4" name="Group 3">
            <a:extLst>
              <a:ext uri="{FF2B5EF4-FFF2-40B4-BE49-F238E27FC236}">
                <a16:creationId xmlns:a16="http://schemas.microsoft.com/office/drawing/2014/main" id="{B5EC53DC-6A47-490F-A084-0055F25FDFAC}"/>
              </a:ext>
            </a:extLst>
          </p:cNvPr>
          <p:cNvGrpSpPr/>
          <p:nvPr/>
        </p:nvGrpSpPr>
        <p:grpSpPr>
          <a:xfrm>
            <a:off x="838200" y="365125"/>
            <a:ext cx="2882552" cy="1108497"/>
            <a:chOff x="6515039" y="1128235"/>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9CD544BF-172B-4031-98B4-EDA28B20B2F2}"/>
                </a:ext>
              </a:extLst>
            </p:cNvPr>
            <p:cNvSpPr/>
            <p:nvPr/>
          </p:nvSpPr>
          <p:spPr>
            <a:xfrm>
              <a:off x="6515039" y="1128235"/>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134164"/>
                <a:satOff val="-3267"/>
                <a:lumOff val="14299"/>
                <a:alphaOff val="0"/>
              </a:schemeClr>
            </a:fillRef>
            <a:effectRef idx="2">
              <a:schemeClr val="accent1">
                <a:shade val="50000"/>
                <a:hueOff val="134164"/>
                <a:satOff val="-3267"/>
                <a:lumOff val="14299"/>
                <a:alphaOff val="0"/>
              </a:schemeClr>
            </a:effectRef>
            <a:fontRef idx="minor">
              <a:schemeClr val="lt1"/>
            </a:fontRef>
          </p:style>
        </p:sp>
        <p:sp>
          <p:nvSpPr>
            <p:cNvPr id="6" name="Rectangle: Rounded Corners 4">
              <a:extLst>
                <a:ext uri="{FF2B5EF4-FFF2-40B4-BE49-F238E27FC236}">
                  <a16:creationId xmlns:a16="http://schemas.microsoft.com/office/drawing/2014/main" id="{29D3CBEF-A144-4470-8481-00428D7F3BCF}"/>
                </a:ext>
              </a:extLst>
            </p:cNvPr>
            <p:cNvSpPr txBox="1"/>
            <p:nvPr/>
          </p:nvSpPr>
          <p:spPr>
            <a:xfrm>
              <a:off x="6569151" y="1182347"/>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a:effectLst>
                    <a:outerShdw blurRad="38100" dist="38100" dir="2700000" algn="tl">
                      <a:srgbClr val="000000">
                        <a:alpha val="43137"/>
                      </a:srgbClr>
                    </a:outerShdw>
                  </a:effectLst>
                </a:rPr>
                <a:t>Environment offers </a:t>
              </a:r>
              <a:r>
                <a:rPr lang="en-GB" sz="2400" b="1" kern="1200" dirty="0">
                  <a:effectLst>
                    <a:outerShdw blurRad="38100" dist="38100" dir="2700000" algn="tl">
                      <a:srgbClr val="000000">
                        <a:alpha val="43137"/>
                      </a:srgbClr>
                    </a:outerShdw>
                  </a:effectLst>
                </a:rPr>
                <a:t>a Safe Base</a:t>
              </a:r>
            </a:p>
          </p:txBody>
        </p:sp>
      </p:grpSp>
      <p:pic>
        <p:nvPicPr>
          <p:cNvPr id="7" name="Audio 6">
            <a:hlinkClick r:id="" action="ppaction://media"/>
            <a:extLst>
              <a:ext uri="{FF2B5EF4-FFF2-40B4-BE49-F238E27FC236}">
                <a16:creationId xmlns:a16="http://schemas.microsoft.com/office/drawing/2014/main" id="{CEE4BD90-E0BE-45AE-853D-943F700876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8" name="Footer Placeholder 7">
            <a:extLst>
              <a:ext uri="{FF2B5EF4-FFF2-40B4-BE49-F238E27FC236}">
                <a16:creationId xmlns:a16="http://schemas.microsoft.com/office/drawing/2014/main" id="{A391C4AC-C917-432C-B92A-98D17F9D685C}"/>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2204799192"/>
      </p:ext>
    </p:extLst>
  </p:cSld>
  <p:clrMapOvr>
    <a:masterClrMapping/>
  </p:clrMapOvr>
  <mc:AlternateContent xmlns:mc="http://schemas.openxmlformats.org/markup-compatibility/2006" xmlns:p14="http://schemas.microsoft.com/office/powerpoint/2010/main">
    <mc:Choice Requires="p14">
      <p:transition spd="slow" p14:dur="2000" advTm="165561"/>
    </mc:Choice>
    <mc:Fallback xmlns="">
      <p:transition spd="slow" advTm="1655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44A72-BF74-4935-BE9F-3EF8520A471A}"/>
              </a:ext>
            </a:extLst>
          </p:cNvPr>
          <p:cNvSpPr>
            <a:spLocks noGrp="1"/>
          </p:cNvSpPr>
          <p:nvPr>
            <p:ph type="title"/>
          </p:nvPr>
        </p:nvSpPr>
        <p:spPr>
          <a:xfrm>
            <a:off x="3895594" y="365125"/>
            <a:ext cx="7458205" cy="1325563"/>
          </a:xfrm>
        </p:spPr>
        <p:txBody>
          <a:bodyPr/>
          <a:lstStyle/>
          <a:p>
            <a:r>
              <a:rPr lang="en-GB" dirty="0"/>
              <a:t>What does this principle mean?</a:t>
            </a:r>
          </a:p>
        </p:txBody>
      </p:sp>
      <p:sp>
        <p:nvSpPr>
          <p:cNvPr id="3" name="Content Placeholder 2">
            <a:extLst>
              <a:ext uri="{FF2B5EF4-FFF2-40B4-BE49-F238E27FC236}">
                <a16:creationId xmlns:a16="http://schemas.microsoft.com/office/drawing/2014/main" id="{E69033C1-8BBA-46F3-A343-87ABC17DD431}"/>
              </a:ext>
            </a:extLst>
          </p:cNvPr>
          <p:cNvSpPr>
            <a:spLocks noGrp="1"/>
          </p:cNvSpPr>
          <p:nvPr>
            <p:ph idx="1"/>
          </p:nvPr>
        </p:nvSpPr>
        <p:spPr>
          <a:xfrm>
            <a:off x="838200" y="2187574"/>
            <a:ext cx="10515600" cy="4351338"/>
          </a:xfrm>
        </p:spPr>
        <p:txBody>
          <a:bodyPr/>
          <a:lstStyle/>
          <a:p>
            <a:r>
              <a:rPr lang="en-GB" dirty="0"/>
              <a:t>Staff listening and responding to children in ways that shows they are valued and thought about or kept in mind.</a:t>
            </a:r>
          </a:p>
          <a:p>
            <a:r>
              <a:rPr lang="en-GB" dirty="0"/>
              <a:t>In a nurture provision ‘everything is verbalised’ with an emphasis on the adults engaging with the children in reciprocal shared activities e.g. play, meals, reading, talking about events and feelings. </a:t>
            </a:r>
          </a:p>
          <a:p>
            <a:r>
              <a:rPr lang="en-GB" dirty="0"/>
              <a:t>Children respond to being valued and thought about as individuals, so in practice this involves noticing and praising small achievements; ‘nothing is hurried in a nurture provision’</a:t>
            </a:r>
          </a:p>
        </p:txBody>
      </p:sp>
      <p:grpSp>
        <p:nvGrpSpPr>
          <p:cNvPr id="4" name="Group 3">
            <a:extLst>
              <a:ext uri="{FF2B5EF4-FFF2-40B4-BE49-F238E27FC236}">
                <a16:creationId xmlns:a16="http://schemas.microsoft.com/office/drawing/2014/main" id="{ED5C9554-73F4-4105-9A64-8A945629C391}"/>
              </a:ext>
            </a:extLst>
          </p:cNvPr>
          <p:cNvGrpSpPr/>
          <p:nvPr/>
        </p:nvGrpSpPr>
        <p:grpSpPr>
          <a:xfrm>
            <a:off x="838200" y="365125"/>
            <a:ext cx="2882552" cy="1108497"/>
            <a:chOff x="6515049" y="2741698"/>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5EE911AC-3170-495D-A792-72F98BE06468}"/>
                </a:ext>
              </a:extLst>
            </p:cNvPr>
            <p:cNvSpPr/>
            <p:nvPr/>
          </p:nvSpPr>
          <p:spPr>
            <a:xfrm>
              <a:off x="6515049" y="2741698"/>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68329"/>
                <a:satOff val="-6535"/>
                <a:lumOff val="28597"/>
                <a:alphaOff val="0"/>
              </a:schemeClr>
            </a:fillRef>
            <a:effectRef idx="2">
              <a:schemeClr val="accent1">
                <a:shade val="50000"/>
                <a:hueOff val="268329"/>
                <a:satOff val="-6535"/>
                <a:lumOff val="28597"/>
                <a:alphaOff val="0"/>
              </a:schemeClr>
            </a:effectRef>
            <a:fontRef idx="minor">
              <a:schemeClr val="lt1"/>
            </a:fontRef>
          </p:style>
        </p:sp>
        <p:sp>
          <p:nvSpPr>
            <p:cNvPr id="6" name="Rectangle: Rounded Corners 4">
              <a:extLst>
                <a:ext uri="{FF2B5EF4-FFF2-40B4-BE49-F238E27FC236}">
                  <a16:creationId xmlns:a16="http://schemas.microsoft.com/office/drawing/2014/main" id="{F98732A6-7AA6-4A19-8E27-DE81BD9E1498}"/>
                </a:ext>
              </a:extLst>
            </p:cNvPr>
            <p:cNvSpPr txBox="1"/>
            <p:nvPr/>
          </p:nvSpPr>
          <p:spPr>
            <a:xfrm>
              <a:off x="6569161" y="2795810"/>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Nurture is important for Wellbeing</a:t>
              </a:r>
            </a:p>
          </p:txBody>
        </p:sp>
      </p:grpSp>
      <p:pic>
        <p:nvPicPr>
          <p:cNvPr id="7" name="Audio 6">
            <a:hlinkClick r:id="" action="ppaction://media"/>
            <a:extLst>
              <a:ext uri="{FF2B5EF4-FFF2-40B4-BE49-F238E27FC236}">
                <a16:creationId xmlns:a16="http://schemas.microsoft.com/office/drawing/2014/main" id="{21346A3D-6416-431A-9B48-D59DB5BFC61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8" name="Footer Placeholder 7">
            <a:extLst>
              <a:ext uri="{FF2B5EF4-FFF2-40B4-BE49-F238E27FC236}">
                <a16:creationId xmlns:a16="http://schemas.microsoft.com/office/drawing/2014/main" id="{1A556EB7-5F95-452E-A453-CC0D7AB88C6A}"/>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1052661152"/>
      </p:ext>
    </p:extLst>
  </p:cSld>
  <p:clrMapOvr>
    <a:masterClrMapping/>
  </p:clrMapOvr>
  <mc:AlternateContent xmlns:mc="http://schemas.openxmlformats.org/markup-compatibility/2006" xmlns:p14="http://schemas.microsoft.com/office/powerpoint/2010/main">
    <mc:Choice Requires="p14">
      <p:transition spd="slow" p14:dur="2000" advTm="61828"/>
    </mc:Choice>
    <mc:Fallback xmlns="">
      <p:transition spd="slow" advTm="618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Reflection </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p:txBody>
          <a:bodyPr/>
          <a:lstStyle/>
          <a:p>
            <a:endParaRPr lang="en-GB"/>
          </a:p>
        </p:txBody>
      </p:sp>
      <p:grpSp>
        <p:nvGrpSpPr>
          <p:cNvPr id="7" name="Group 6">
            <a:extLst>
              <a:ext uri="{FF2B5EF4-FFF2-40B4-BE49-F238E27FC236}">
                <a16:creationId xmlns:a16="http://schemas.microsoft.com/office/drawing/2014/main" id="{27E8D2D2-A320-4854-B6E9-458C9CC302F5}"/>
              </a:ext>
            </a:extLst>
          </p:cNvPr>
          <p:cNvGrpSpPr/>
          <p:nvPr/>
        </p:nvGrpSpPr>
        <p:grpSpPr>
          <a:xfrm>
            <a:off x="838200" y="365125"/>
            <a:ext cx="2882552" cy="1108497"/>
            <a:chOff x="6515049" y="2741698"/>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302399F4-71EF-497B-9854-48046843296F}"/>
                </a:ext>
              </a:extLst>
            </p:cNvPr>
            <p:cNvSpPr/>
            <p:nvPr/>
          </p:nvSpPr>
          <p:spPr>
            <a:xfrm>
              <a:off x="6515049" y="2741698"/>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68329"/>
                <a:satOff val="-6535"/>
                <a:lumOff val="28597"/>
                <a:alphaOff val="0"/>
              </a:schemeClr>
            </a:fillRef>
            <a:effectRef idx="2">
              <a:schemeClr val="accent1">
                <a:shade val="50000"/>
                <a:hueOff val="268329"/>
                <a:satOff val="-6535"/>
                <a:lumOff val="28597"/>
                <a:alphaOff val="0"/>
              </a:schemeClr>
            </a:effectRef>
            <a:fontRef idx="minor">
              <a:schemeClr val="lt1"/>
            </a:fontRef>
          </p:style>
        </p:sp>
        <p:sp>
          <p:nvSpPr>
            <p:cNvPr id="9" name="Rectangle: Rounded Corners 4">
              <a:extLst>
                <a:ext uri="{FF2B5EF4-FFF2-40B4-BE49-F238E27FC236}">
                  <a16:creationId xmlns:a16="http://schemas.microsoft.com/office/drawing/2014/main" id="{B8500A8D-F430-41EA-B01E-A3A70F286FC4}"/>
                </a:ext>
              </a:extLst>
            </p:cNvPr>
            <p:cNvSpPr txBox="1"/>
            <p:nvPr/>
          </p:nvSpPr>
          <p:spPr>
            <a:xfrm>
              <a:off x="6569161" y="2795810"/>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Nurture is important for Wellbeing</a:t>
              </a:r>
            </a:p>
          </p:txBody>
        </p:sp>
      </p:grpSp>
      <p:sp>
        <p:nvSpPr>
          <p:cNvPr id="10" name="Rectangle 9">
            <a:extLst>
              <a:ext uri="{FF2B5EF4-FFF2-40B4-BE49-F238E27FC236}">
                <a16:creationId xmlns:a16="http://schemas.microsoft.com/office/drawing/2014/main" id="{9BBA5811-AD1B-4A9B-A40F-05BFD3D1CE3D}"/>
              </a:ext>
            </a:extLst>
          </p:cNvPr>
          <p:cNvSpPr/>
          <p:nvPr/>
        </p:nvSpPr>
        <p:spPr>
          <a:xfrm>
            <a:off x="828987" y="2459816"/>
            <a:ext cx="5103847" cy="34163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r>
              <a:rPr lang="en-GB" sz="2400" dirty="0"/>
              <a:t>Key Areas to consider:</a:t>
            </a:r>
          </a:p>
          <a:p>
            <a:pPr marL="457200" indent="-457200">
              <a:buFont typeface="Arial" panose="020B0604020202020204" pitchFamily="34" charset="0"/>
              <a:buChar char="•"/>
            </a:pPr>
            <a:r>
              <a:rPr lang="en-GB" sz="2400" dirty="0"/>
              <a:t>How does this Nurture Principle fit with the </a:t>
            </a:r>
            <a:r>
              <a:rPr lang="en-GB" sz="2400" dirty="0" err="1"/>
              <a:t>GIRFEC</a:t>
            </a:r>
            <a:r>
              <a:rPr lang="en-GB" sz="2400" dirty="0"/>
              <a:t> agenda?</a:t>
            </a:r>
          </a:p>
          <a:p>
            <a:pPr marL="457200" indent="-457200">
              <a:buFont typeface="Arial" panose="020B0604020202020204" pitchFamily="34" charset="0"/>
              <a:buChar char="•"/>
            </a:pPr>
            <a:r>
              <a:rPr lang="en-GB" sz="2400" dirty="0"/>
              <a:t>What do children need from us to do and be their best?</a:t>
            </a:r>
          </a:p>
          <a:p>
            <a:pPr marL="457200" indent="-457200">
              <a:buFont typeface="Arial" panose="020B0604020202020204" pitchFamily="34" charset="0"/>
              <a:buChar char="•"/>
            </a:pPr>
            <a:r>
              <a:rPr lang="en-GB" sz="2400" dirty="0"/>
              <a:t>How can we promote wellbeing and self-esteem?</a:t>
            </a:r>
          </a:p>
          <a:p>
            <a:pPr marL="457200" indent="-457200">
              <a:buFont typeface="Arial" panose="020B0604020202020204" pitchFamily="34" charset="0"/>
              <a:buChar char="•"/>
            </a:pPr>
            <a:r>
              <a:rPr lang="en-GB" sz="2400" dirty="0"/>
              <a:t>What is the importance of resilience in promoting wellbeing?</a:t>
            </a:r>
          </a:p>
        </p:txBody>
      </p:sp>
      <p:pic>
        <p:nvPicPr>
          <p:cNvPr id="11" name="Picture 2" descr="F:\St Philomenas\IMG_2797.JPG">
            <a:extLst>
              <a:ext uri="{FF2B5EF4-FFF2-40B4-BE49-F238E27FC236}">
                <a16:creationId xmlns:a16="http://schemas.microsoft.com/office/drawing/2014/main" id="{5065FA16-7058-464B-A842-75E88774A5A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12987" y="2465389"/>
            <a:ext cx="5160358" cy="3308883"/>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a:extLst>
              <a:ext uri="{FF2B5EF4-FFF2-40B4-BE49-F238E27FC236}">
                <a16:creationId xmlns:a16="http://schemas.microsoft.com/office/drawing/2014/main" id="{205588D9-7A59-4E83-BB06-EF45310583E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10789CE8-B24A-47E1-B0B5-FECCF810E872}"/>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3528039752"/>
      </p:ext>
    </p:extLst>
  </p:cSld>
  <p:clrMapOvr>
    <a:masterClrMapping/>
  </p:clrMapOvr>
  <mc:AlternateContent xmlns:mc="http://schemas.openxmlformats.org/markup-compatibility/2006" xmlns:p14="http://schemas.microsoft.com/office/powerpoint/2010/main">
    <mc:Choice Requires="p14">
      <p:transition spd="slow" p14:dur="2000" advTm="26177"/>
    </mc:Choice>
    <mc:Fallback xmlns="">
      <p:transition spd="slow" advTm="26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Resources to explore theories</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a:xfrm>
            <a:off x="838200" y="1825624"/>
            <a:ext cx="10515600" cy="4849495"/>
          </a:xfrm>
        </p:spPr>
        <p:txBody>
          <a:bodyPr>
            <a:normAutofit fontScale="92500" lnSpcReduction="10000"/>
          </a:bodyPr>
          <a:lstStyle/>
          <a:p>
            <a:pPr marL="0" indent="0">
              <a:buNone/>
            </a:pPr>
            <a:r>
              <a:rPr lang="en-GB" dirty="0"/>
              <a:t>Resilience can be promoted and learned. These can be organised into:</a:t>
            </a:r>
          </a:p>
          <a:p>
            <a:endParaRPr lang="en-GB" dirty="0"/>
          </a:p>
          <a:p>
            <a:pPr marL="342900" indent="-342900"/>
            <a:r>
              <a:rPr lang="en-GB" dirty="0"/>
              <a:t>External supports that promote resilience (</a:t>
            </a:r>
            <a:r>
              <a:rPr lang="en-GB" b="1" dirty="0"/>
              <a:t>I have…)</a:t>
            </a:r>
          </a:p>
          <a:p>
            <a:pPr marL="342900" indent="-342900"/>
            <a:r>
              <a:rPr lang="en-GB" dirty="0"/>
              <a:t>Inner strengths that can be developed to deal with adversity </a:t>
            </a:r>
            <a:r>
              <a:rPr lang="en-GB" b="1" dirty="0"/>
              <a:t>(I am…)</a:t>
            </a:r>
          </a:p>
          <a:p>
            <a:pPr marL="342900" indent="-342900"/>
            <a:r>
              <a:rPr lang="en-GB" dirty="0"/>
              <a:t>Interpersonal skills to deal with it </a:t>
            </a:r>
            <a:r>
              <a:rPr lang="en-GB" b="1" dirty="0"/>
              <a:t>(I can…)</a:t>
            </a:r>
          </a:p>
          <a:p>
            <a:endParaRPr lang="en-GB" dirty="0"/>
          </a:p>
          <a:p>
            <a:pPr marL="0" indent="0" algn="r">
              <a:buNone/>
            </a:pPr>
            <a:r>
              <a:rPr lang="en-GB" dirty="0" err="1"/>
              <a:t>Grotberg</a:t>
            </a:r>
            <a:r>
              <a:rPr lang="en-GB" dirty="0"/>
              <a:t> (2003)</a:t>
            </a:r>
          </a:p>
          <a:p>
            <a:pPr marL="0" indent="0">
              <a:buNone/>
            </a:pPr>
            <a:r>
              <a:rPr lang="en-GB" dirty="0"/>
              <a:t>Building Resilience</a:t>
            </a:r>
            <a:endParaRPr lang="en-GB" dirty="0">
              <a:hlinkClick r:id="rId5"/>
            </a:endParaRPr>
          </a:p>
          <a:p>
            <a:r>
              <a:rPr lang="en-GB" sz="2600" dirty="0">
                <a:hlinkClick r:id="rId5"/>
              </a:rPr>
              <a:t>https://www.youtube.com/watch?v=1r8hj72bfGo&amp;t=29s</a:t>
            </a:r>
          </a:p>
          <a:p>
            <a:r>
              <a:rPr lang="en-GB" sz="2600" dirty="0">
                <a:hlinkClick r:id="rId5"/>
              </a:rPr>
              <a:t>https://beaconhouse.org.uk/wp-content/uploads/2019/09/Building-Resilience-Training-Aid-compressed.pdf</a:t>
            </a:r>
            <a:endParaRPr lang="en-GB" sz="2600" dirty="0"/>
          </a:p>
        </p:txBody>
      </p:sp>
      <p:grpSp>
        <p:nvGrpSpPr>
          <p:cNvPr id="7" name="Group 6">
            <a:extLst>
              <a:ext uri="{FF2B5EF4-FFF2-40B4-BE49-F238E27FC236}">
                <a16:creationId xmlns:a16="http://schemas.microsoft.com/office/drawing/2014/main" id="{273A4876-EC60-4E80-983C-3BB36EB274FE}"/>
              </a:ext>
            </a:extLst>
          </p:cNvPr>
          <p:cNvGrpSpPr/>
          <p:nvPr/>
        </p:nvGrpSpPr>
        <p:grpSpPr>
          <a:xfrm>
            <a:off x="838200" y="365125"/>
            <a:ext cx="2882552" cy="1108497"/>
            <a:chOff x="6515049" y="2741698"/>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B327BB8D-19B2-4867-8C69-8498EA69DAA8}"/>
                </a:ext>
              </a:extLst>
            </p:cNvPr>
            <p:cNvSpPr/>
            <p:nvPr/>
          </p:nvSpPr>
          <p:spPr>
            <a:xfrm>
              <a:off x="6515049" y="2741698"/>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68329"/>
                <a:satOff val="-6535"/>
                <a:lumOff val="28597"/>
                <a:alphaOff val="0"/>
              </a:schemeClr>
            </a:fillRef>
            <a:effectRef idx="2">
              <a:schemeClr val="accent1">
                <a:shade val="50000"/>
                <a:hueOff val="268329"/>
                <a:satOff val="-6535"/>
                <a:lumOff val="28597"/>
                <a:alphaOff val="0"/>
              </a:schemeClr>
            </a:effectRef>
            <a:fontRef idx="minor">
              <a:schemeClr val="lt1"/>
            </a:fontRef>
          </p:style>
        </p:sp>
        <p:sp>
          <p:nvSpPr>
            <p:cNvPr id="9" name="Rectangle: Rounded Corners 4">
              <a:extLst>
                <a:ext uri="{FF2B5EF4-FFF2-40B4-BE49-F238E27FC236}">
                  <a16:creationId xmlns:a16="http://schemas.microsoft.com/office/drawing/2014/main" id="{14312C1C-5546-4D4B-AC8C-AFF7C3CC347E}"/>
                </a:ext>
              </a:extLst>
            </p:cNvPr>
            <p:cNvSpPr txBox="1"/>
            <p:nvPr/>
          </p:nvSpPr>
          <p:spPr>
            <a:xfrm>
              <a:off x="6569161" y="2795810"/>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Nurture is important for Wellbeing</a:t>
              </a:r>
            </a:p>
          </p:txBody>
        </p:sp>
      </p:grpSp>
      <p:pic>
        <p:nvPicPr>
          <p:cNvPr id="4" name="Audio 3">
            <a:hlinkClick r:id="" action="ppaction://media"/>
            <a:extLst>
              <a:ext uri="{FF2B5EF4-FFF2-40B4-BE49-F238E27FC236}">
                <a16:creationId xmlns:a16="http://schemas.microsoft.com/office/drawing/2014/main" id="{514B0DB1-18D8-41F8-9899-0F54498189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B4D1A90F-6270-471C-AAFA-C60E82516FBC}"/>
              </a:ext>
            </a:extLst>
          </p:cNvPr>
          <p:cNvSpPr>
            <a:spLocks noGrp="1"/>
          </p:cNvSpPr>
          <p:nvPr>
            <p:ph type="ftr" sz="quarter" idx="11"/>
          </p:nvPr>
        </p:nvSpPr>
        <p:spPr/>
        <p:txBody>
          <a:bodyPr/>
          <a:lstStyle/>
          <a:p>
            <a:r>
              <a:rPr lang="en-GB" dirty="0"/>
              <a:t>Highland Council AHPs, Psychological Service and Primary Mental Health Worker Service</a:t>
            </a:r>
          </a:p>
        </p:txBody>
      </p:sp>
    </p:spTree>
    <p:extLst>
      <p:ext uri="{BB962C8B-B14F-4D97-AF65-F5344CB8AC3E}">
        <p14:creationId xmlns:p14="http://schemas.microsoft.com/office/powerpoint/2010/main" val="2716181946"/>
      </p:ext>
    </p:extLst>
  </p:cSld>
  <p:clrMapOvr>
    <a:masterClrMapping/>
  </p:clrMapOvr>
  <mc:AlternateContent xmlns:mc="http://schemas.openxmlformats.org/markup-compatibility/2006" xmlns:p14="http://schemas.microsoft.com/office/powerpoint/2010/main">
    <mc:Choice Requires="p14">
      <p:transition spd="slow" p14:dur="2000" advTm="42861"/>
    </mc:Choice>
    <mc:Fallback xmlns="">
      <p:transition spd="slow" advTm="42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bwMode="auto">
          <a:xfrm>
            <a:off x="4068079" y="189932"/>
            <a:ext cx="7694425" cy="626904"/>
          </a:xfrm>
          <a:solidFill>
            <a:schemeClr val="accent1">
              <a:lumMod val="20000"/>
              <a:lumOff val="80000"/>
            </a:schemeClr>
          </a:solidFill>
        </p:spPr>
        <p:txBody>
          <a:bodyPr vert="horz" wrap="square" lIns="82296" tIns="41148" rIns="82296" bIns="41148" numCol="1" rtlCol="0" anchor="t" anchorCtr="0" compatLnSpc="1">
            <a:prstTxWarp prst="textNoShape">
              <a:avLst/>
            </a:prstTxWarp>
            <a:normAutofit fontScale="90000"/>
          </a:bodyPr>
          <a:lstStyle/>
          <a:p>
            <a:r>
              <a:rPr lang="en-GB" altLang="en-US" sz="4000" dirty="0"/>
              <a:t>Building Your Self Esteem and Resilience</a:t>
            </a:r>
          </a:p>
        </p:txBody>
      </p:sp>
      <p:graphicFrame>
        <p:nvGraphicFramePr>
          <p:cNvPr id="4" name="Diagram 3"/>
          <p:cNvGraphicFramePr/>
          <p:nvPr/>
        </p:nvGraphicFramePr>
        <p:xfrm>
          <a:off x="3050062" y="180882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6084" name="Oval 4"/>
          <p:cNvSpPr>
            <a:spLocks noChangeArrowheads="1"/>
          </p:cNvSpPr>
          <p:nvPr/>
        </p:nvSpPr>
        <p:spPr bwMode="auto">
          <a:xfrm>
            <a:off x="3114199" y="901542"/>
            <a:ext cx="5897880" cy="5956458"/>
          </a:xfrm>
          <a:prstGeom prst="ellipse">
            <a:avLst/>
          </a:prstGeom>
          <a:solidFill>
            <a:srgbClr val="6796EB">
              <a:alpha val="12157"/>
            </a:srgbClr>
          </a:solidFill>
          <a:ln w="25400" algn="ctr">
            <a:solidFill>
              <a:srgbClr val="5F7BAE">
                <a:alpha val="50195"/>
              </a:srgb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2296" tIns="41148" rIns="82296" bIns="41148"/>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endParaRPr lang="en-GB" altLang="en-US"/>
          </a:p>
        </p:txBody>
      </p:sp>
      <p:cxnSp>
        <p:nvCxnSpPr>
          <p:cNvPr id="46085" name="Straight Connector 6"/>
          <p:cNvCxnSpPr>
            <a:cxnSpLocks noChangeShapeType="1"/>
            <a:stCxn id="46084" idx="0"/>
          </p:cNvCxnSpPr>
          <p:nvPr/>
        </p:nvCxnSpPr>
        <p:spPr bwMode="auto">
          <a:xfrm>
            <a:off x="6063139" y="901542"/>
            <a:ext cx="0" cy="1101566"/>
          </a:xfrm>
          <a:prstGeom prst="line">
            <a:avLst/>
          </a:prstGeom>
          <a:noFill/>
          <a:ln w="25400" algn="ctr">
            <a:solidFill>
              <a:srgbClr val="5F7BAE">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86" name="Straight Connector 9"/>
          <p:cNvCxnSpPr>
            <a:cxnSpLocks noChangeShapeType="1"/>
          </p:cNvCxnSpPr>
          <p:nvPr/>
        </p:nvCxnSpPr>
        <p:spPr bwMode="auto">
          <a:xfrm flipH="1" flipV="1">
            <a:off x="7651911" y="4660583"/>
            <a:ext cx="1035843" cy="544354"/>
          </a:xfrm>
          <a:prstGeom prst="line">
            <a:avLst/>
          </a:prstGeom>
          <a:noFill/>
          <a:ln w="25400" algn="ctr">
            <a:solidFill>
              <a:srgbClr val="5F7BAE">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87" name="Straight Connector 10"/>
          <p:cNvCxnSpPr>
            <a:cxnSpLocks noChangeShapeType="1"/>
          </p:cNvCxnSpPr>
          <p:nvPr/>
        </p:nvCxnSpPr>
        <p:spPr bwMode="auto">
          <a:xfrm flipV="1">
            <a:off x="3438526" y="4747737"/>
            <a:ext cx="1037273" cy="457200"/>
          </a:xfrm>
          <a:prstGeom prst="line">
            <a:avLst/>
          </a:prstGeom>
          <a:noFill/>
          <a:ln w="25400" algn="ctr">
            <a:solidFill>
              <a:srgbClr val="5F7BAE">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88" name="Straight Connector 11"/>
          <p:cNvCxnSpPr>
            <a:cxnSpLocks noChangeShapeType="1"/>
          </p:cNvCxnSpPr>
          <p:nvPr/>
        </p:nvCxnSpPr>
        <p:spPr bwMode="auto">
          <a:xfrm>
            <a:off x="3707130" y="2100264"/>
            <a:ext cx="768668" cy="591503"/>
          </a:xfrm>
          <a:prstGeom prst="line">
            <a:avLst/>
          </a:prstGeom>
          <a:noFill/>
          <a:ln w="25400" algn="ctr">
            <a:solidFill>
              <a:srgbClr val="5F7BAE">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89" name="Straight Connector 12"/>
          <p:cNvCxnSpPr>
            <a:cxnSpLocks noChangeShapeType="1"/>
          </p:cNvCxnSpPr>
          <p:nvPr/>
        </p:nvCxnSpPr>
        <p:spPr bwMode="auto">
          <a:xfrm>
            <a:off x="6063139" y="5756434"/>
            <a:ext cx="0" cy="1101566"/>
          </a:xfrm>
          <a:prstGeom prst="line">
            <a:avLst/>
          </a:prstGeom>
          <a:noFill/>
          <a:ln w="25400" algn="ctr">
            <a:solidFill>
              <a:srgbClr val="5F7BAE">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90" name="Straight Connector 13"/>
          <p:cNvCxnSpPr>
            <a:cxnSpLocks noChangeShapeType="1"/>
          </p:cNvCxnSpPr>
          <p:nvPr/>
        </p:nvCxnSpPr>
        <p:spPr bwMode="auto">
          <a:xfrm flipH="1">
            <a:off x="7651909" y="2154555"/>
            <a:ext cx="745808" cy="537210"/>
          </a:xfrm>
          <a:prstGeom prst="line">
            <a:avLst/>
          </a:prstGeom>
          <a:noFill/>
          <a:ln w="25400" algn="ctr">
            <a:solidFill>
              <a:srgbClr val="5F7BAE">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091" name="TextBox 23"/>
          <p:cNvSpPr txBox="1">
            <a:spLocks noChangeArrowheads="1"/>
          </p:cNvSpPr>
          <p:nvPr/>
        </p:nvSpPr>
        <p:spPr bwMode="auto">
          <a:xfrm rot="1801224">
            <a:off x="6628378" y="1549196"/>
            <a:ext cx="1089529"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GB" altLang="en-US" sz="1400" dirty="0"/>
              <a:t>Secure</a:t>
            </a:r>
            <a:r>
              <a:rPr lang="en-GB" altLang="en-US" dirty="0"/>
              <a:t> </a:t>
            </a:r>
            <a:r>
              <a:rPr lang="en-GB" altLang="en-US" sz="1400" dirty="0"/>
              <a:t>Base</a:t>
            </a:r>
          </a:p>
        </p:txBody>
      </p:sp>
      <p:sp>
        <p:nvSpPr>
          <p:cNvPr id="46092" name="TextBox 24"/>
          <p:cNvSpPr txBox="1">
            <a:spLocks noChangeArrowheads="1"/>
          </p:cNvSpPr>
          <p:nvPr/>
        </p:nvSpPr>
        <p:spPr bwMode="auto">
          <a:xfrm>
            <a:off x="7951405" y="3356390"/>
            <a:ext cx="1035027" cy="51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algn="ctr" eaLnBrk="1" hangingPunct="1"/>
            <a:r>
              <a:rPr lang="en-GB" altLang="en-US" sz="1400" dirty="0"/>
              <a:t>Education/</a:t>
            </a:r>
          </a:p>
          <a:p>
            <a:pPr algn="ctr" eaLnBrk="1" hangingPunct="1"/>
            <a:r>
              <a:rPr lang="en-GB" altLang="en-US" sz="1400" dirty="0"/>
              <a:t>Learning</a:t>
            </a:r>
          </a:p>
        </p:txBody>
      </p:sp>
      <p:sp>
        <p:nvSpPr>
          <p:cNvPr id="46093" name="TextBox 25"/>
          <p:cNvSpPr txBox="1">
            <a:spLocks noChangeArrowheads="1"/>
          </p:cNvSpPr>
          <p:nvPr/>
        </p:nvSpPr>
        <p:spPr bwMode="auto">
          <a:xfrm rot="1931165">
            <a:off x="3900673" y="5730825"/>
            <a:ext cx="1795941"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GB" altLang="en-US" sz="1400" dirty="0"/>
              <a:t>Talents and Interests</a:t>
            </a:r>
          </a:p>
        </p:txBody>
      </p:sp>
      <p:sp>
        <p:nvSpPr>
          <p:cNvPr id="46094" name="TextBox 26"/>
          <p:cNvSpPr txBox="1">
            <a:spLocks noChangeArrowheads="1"/>
          </p:cNvSpPr>
          <p:nvPr/>
        </p:nvSpPr>
        <p:spPr bwMode="auto">
          <a:xfrm rot="-1969536">
            <a:off x="6833166" y="5607329"/>
            <a:ext cx="1117283" cy="305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GB" altLang="en-US" sz="1400" dirty="0"/>
              <a:t>Friendships</a:t>
            </a:r>
          </a:p>
        </p:txBody>
      </p:sp>
      <p:sp>
        <p:nvSpPr>
          <p:cNvPr id="46095" name="TextBox 27"/>
          <p:cNvSpPr txBox="1">
            <a:spLocks noChangeArrowheads="1"/>
          </p:cNvSpPr>
          <p:nvPr/>
        </p:nvSpPr>
        <p:spPr bwMode="auto">
          <a:xfrm rot="-1508566">
            <a:off x="4116702" y="1487501"/>
            <a:ext cx="1801262"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GB" altLang="en-US" sz="1400" dirty="0"/>
              <a:t>Social Competencies</a:t>
            </a:r>
          </a:p>
        </p:txBody>
      </p:sp>
      <p:sp>
        <p:nvSpPr>
          <p:cNvPr id="46096" name="TextBox 28"/>
          <p:cNvSpPr txBox="1">
            <a:spLocks noChangeArrowheads="1"/>
          </p:cNvSpPr>
          <p:nvPr/>
        </p:nvSpPr>
        <p:spPr bwMode="auto">
          <a:xfrm>
            <a:off x="3216995" y="3365865"/>
            <a:ext cx="862965" cy="527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algn="ctr" eaLnBrk="1" hangingPunct="1"/>
            <a:r>
              <a:rPr lang="en-GB" altLang="en-US" sz="1400" dirty="0"/>
              <a:t>Positive </a:t>
            </a:r>
          </a:p>
          <a:p>
            <a:pPr algn="ctr" eaLnBrk="1" hangingPunct="1"/>
            <a:r>
              <a:rPr lang="en-GB" altLang="en-US" sz="1400" dirty="0"/>
              <a:t>Values</a:t>
            </a:r>
          </a:p>
        </p:txBody>
      </p:sp>
      <p:grpSp>
        <p:nvGrpSpPr>
          <p:cNvPr id="18" name="Group 17">
            <a:extLst>
              <a:ext uri="{FF2B5EF4-FFF2-40B4-BE49-F238E27FC236}">
                <a16:creationId xmlns:a16="http://schemas.microsoft.com/office/drawing/2014/main" id="{347C26E8-1F96-41B1-9C81-279707F86B5F}"/>
              </a:ext>
            </a:extLst>
          </p:cNvPr>
          <p:cNvGrpSpPr/>
          <p:nvPr/>
        </p:nvGrpSpPr>
        <p:grpSpPr>
          <a:xfrm>
            <a:off x="838200" y="365125"/>
            <a:ext cx="2882552" cy="1108497"/>
            <a:chOff x="6515049" y="2741698"/>
            <a:chExt cx="2882552" cy="1108497"/>
          </a:xfrm>
          <a:scene3d>
            <a:camera prst="orthographicFront"/>
            <a:lightRig rig="flat" dir="t"/>
          </a:scene3d>
        </p:grpSpPr>
        <p:sp>
          <p:nvSpPr>
            <p:cNvPr id="19" name="Rectangle: Rounded Corners 18">
              <a:extLst>
                <a:ext uri="{FF2B5EF4-FFF2-40B4-BE49-F238E27FC236}">
                  <a16:creationId xmlns:a16="http://schemas.microsoft.com/office/drawing/2014/main" id="{421407D1-B82A-4547-9924-E6B14B623D61}"/>
                </a:ext>
              </a:extLst>
            </p:cNvPr>
            <p:cNvSpPr/>
            <p:nvPr/>
          </p:nvSpPr>
          <p:spPr>
            <a:xfrm>
              <a:off x="6515049" y="2741698"/>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68329"/>
                <a:satOff val="-6535"/>
                <a:lumOff val="28597"/>
                <a:alphaOff val="0"/>
              </a:schemeClr>
            </a:fillRef>
            <a:effectRef idx="2">
              <a:schemeClr val="accent1">
                <a:shade val="50000"/>
                <a:hueOff val="268329"/>
                <a:satOff val="-6535"/>
                <a:lumOff val="28597"/>
                <a:alphaOff val="0"/>
              </a:schemeClr>
            </a:effectRef>
            <a:fontRef idx="minor">
              <a:schemeClr val="lt1"/>
            </a:fontRef>
          </p:style>
        </p:sp>
        <p:sp>
          <p:nvSpPr>
            <p:cNvPr id="20" name="Rectangle: Rounded Corners 4">
              <a:extLst>
                <a:ext uri="{FF2B5EF4-FFF2-40B4-BE49-F238E27FC236}">
                  <a16:creationId xmlns:a16="http://schemas.microsoft.com/office/drawing/2014/main" id="{ECB8C918-78A6-4868-83DD-C645B5E0E5A2}"/>
                </a:ext>
              </a:extLst>
            </p:cNvPr>
            <p:cNvSpPr txBox="1"/>
            <p:nvPr/>
          </p:nvSpPr>
          <p:spPr>
            <a:xfrm>
              <a:off x="6569161" y="2795810"/>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Nurture is important for Wellbeing</a:t>
              </a:r>
            </a:p>
          </p:txBody>
        </p:sp>
      </p:grpSp>
      <p:pic>
        <p:nvPicPr>
          <p:cNvPr id="2" name="Audio 1">
            <a:hlinkClick r:id="" action="ppaction://media"/>
            <a:extLst>
              <a:ext uri="{FF2B5EF4-FFF2-40B4-BE49-F238E27FC236}">
                <a16:creationId xmlns:a16="http://schemas.microsoft.com/office/drawing/2014/main" id="{8AA1A8CE-D612-4DDD-8FA2-76B87B9D846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88738" y="6154738"/>
            <a:ext cx="487362" cy="487362"/>
          </a:xfrm>
          <a:prstGeom prst="rect">
            <a:avLst/>
          </a:prstGeom>
        </p:spPr>
      </p:pic>
      <p:sp>
        <p:nvSpPr>
          <p:cNvPr id="3" name="Footer Placeholder 2">
            <a:extLst>
              <a:ext uri="{FF2B5EF4-FFF2-40B4-BE49-F238E27FC236}">
                <a16:creationId xmlns:a16="http://schemas.microsoft.com/office/drawing/2014/main" id="{E4C8875C-B0A6-4F7E-A83F-93702FE28AD2}"/>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470533964"/>
      </p:ext>
    </p:extLst>
  </p:cSld>
  <p:clrMapOvr>
    <a:masterClrMapping/>
  </p:clrMapOvr>
  <mc:AlternateContent xmlns:mc="http://schemas.openxmlformats.org/markup-compatibility/2006" xmlns:p14="http://schemas.microsoft.com/office/powerpoint/2010/main">
    <mc:Choice Requires="p14">
      <p:transition spd="slow" p14:dur="900" advTm="73711">
        <p14:warp dir="in"/>
      </p:transition>
    </mc:Choice>
    <mc:Fallback xmlns="">
      <p:transition spd="slow" advTm="737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3129842" y="1052691"/>
            <a:ext cx="5952661" cy="3600399"/>
            <a:chOff x="1595669" y="620688"/>
            <a:chExt cx="5952661" cy="3600399"/>
          </a:xfrm>
        </p:grpSpPr>
        <p:grpSp>
          <p:nvGrpSpPr>
            <p:cNvPr id="37" name="Group 17"/>
            <p:cNvGrpSpPr/>
            <p:nvPr/>
          </p:nvGrpSpPr>
          <p:grpSpPr>
            <a:xfrm>
              <a:off x="2987824" y="620688"/>
              <a:ext cx="3312368" cy="900100"/>
              <a:chOff x="2880320" y="0"/>
              <a:chExt cx="3312368" cy="900100"/>
            </a:xfrm>
            <a:scene3d>
              <a:camera prst="orthographicFront">
                <a:rot lat="0" lon="0" rev="0"/>
              </a:camera>
              <a:lightRig rig="contrasting" dir="t">
                <a:rot lat="0" lon="0" rev="1200000"/>
              </a:lightRig>
            </a:scene3d>
          </p:grpSpPr>
          <p:sp>
            <p:nvSpPr>
              <p:cNvPr id="47" name="Trapezoid 46"/>
              <p:cNvSpPr/>
              <p:nvPr/>
            </p:nvSpPr>
            <p:spPr>
              <a:xfrm>
                <a:off x="3720413" y="0"/>
                <a:ext cx="1488165" cy="900100"/>
              </a:xfrm>
              <a:prstGeom prst="trapezoid">
                <a:avLst>
                  <a:gd name="adj" fmla="val 82667"/>
                </a:avLst>
              </a:prstGeom>
              <a:solidFill>
                <a:srgbClr val="4BACC6">
                  <a:hueOff val="0"/>
                  <a:satOff val="0"/>
                  <a:lumOff val="0"/>
                  <a:alphaOff val="0"/>
                </a:srgbClr>
              </a:solidFill>
              <a:ln>
                <a:noFill/>
              </a:ln>
              <a:effectLst>
                <a:outerShdw blurRad="40000" dist="23000" dir="5400000" rotWithShape="0">
                  <a:srgbClr val="000000">
                    <a:alpha val="35000"/>
                  </a:srgbClr>
                </a:outerShdw>
              </a:effectLst>
              <a:sp3d contourW="19050" prstMaterial="metal">
                <a:bevelT w="88900" h="203200"/>
                <a:bevelB w="165100" h="254000"/>
              </a:sp3d>
            </p:spPr>
            <p:style>
              <a:lnRef idx="0">
                <a:scrgbClr r="0" g="0" b="0"/>
              </a:lnRef>
              <a:fillRef idx="1">
                <a:scrgbClr r="0" g="0" b="0"/>
              </a:fillRef>
              <a:effectRef idx="2">
                <a:scrgbClr r="0" g="0" b="0"/>
              </a:effectRef>
              <a:fontRef idx="minor">
                <a:schemeClr val="lt1"/>
              </a:fontRef>
            </p:style>
          </p:sp>
          <p:sp>
            <p:nvSpPr>
              <p:cNvPr id="48" name="Trapezoid 4"/>
              <p:cNvSpPr/>
              <p:nvPr/>
            </p:nvSpPr>
            <p:spPr>
              <a:xfrm>
                <a:off x="2880320" y="300033"/>
                <a:ext cx="3312368" cy="600067"/>
              </a:xfrm>
              <a:prstGeom prst="rect">
                <a:avLst/>
              </a:prstGeom>
              <a:sp3d/>
            </p:spPr>
            <p:style>
              <a:lnRef idx="0">
                <a:scrgbClr r="0" g="0" b="0"/>
              </a:lnRef>
              <a:fillRef idx="0">
                <a:scrgbClr r="0" g="0" b="0"/>
              </a:fillRef>
              <a:effectRef idx="0">
                <a:scrgbClr r="0" g="0" b="0"/>
              </a:effectRef>
              <a:fontRef idx="minor">
                <a:schemeClr val="lt1"/>
              </a:fontRef>
            </p:style>
            <p:txBody>
              <a:bodyPr lIns="15240" tIns="15240" rIns="15240" bIns="15240" spcCol="1270" anchor="ctr"/>
              <a:lstStyle/>
              <a:p>
                <a:pPr algn="ctr" defTabSz="533400" fontAlgn="auto">
                  <a:lnSpc>
                    <a:spcPct val="90000"/>
                  </a:lnSpc>
                  <a:spcBef>
                    <a:spcPts val="0"/>
                  </a:spcBef>
                  <a:spcAft>
                    <a:spcPct val="35000"/>
                  </a:spcAft>
                  <a:defRPr/>
                </a:pPr>
                <a:r>
                  <a:rPr lang="en-GB" sz="2400" b="1" dirty="0">
                    <a:solidFill>
                      <a:sysClr val="windowText" lastClr="000000">
                        <a:hueOff val="0"/>
                        <a:satOff val="0"/>
                        <a:lumOff val="0"/>
                        <a:alphaOff val="0"/>
                      </a:sysClr>
                    </a:solidFill>
                    <a:effectLst>
                      <a:outerShdw blurRad="38100" dist="38100" dir="2700000" algn="tl">
                        <a:srgbClr val="000000">
                          <a:alpha val="43137"/>
                        </a:srgbClr>
                      </a:outerShdw>
                    </a:effectLst>
                    <a:latin typeface="Calibri"/>
                  </a:rPr>
                  <a:t>SELF ACTUALISATION</a:t>
                </a:r>
              </a:p>
            </p:txBody>
          </p:sp>
        </p:grpSp>
        <p:grpSp>
          <p:nvGrpSpPr>
            <p:cNvPr id="38" name="Group 18"/>
            <p:cNvGrpSpPr/>
            <p:nvPr/>
          </p:nvGrpSpPr>
          <p:grpSpPr>
            <a:xfrm>
              <a:off x="2699792" y="1520788"/>
              <a:ext cx="3816424" cy="900100"/>
              <a:chOff x="2592288" y="900100"/>
              <a:chExt cx="3816424" cy="900100"/>
            </a:xfrm>
            <a:scene3d>
              <a:camera prst="orthographicFront">
                <a:rot lat="0" lon="0" rev="0"/>
              </a:camera>
              <a:lightRig rig="contrasting" dir="t">
                <a:rot lat="0" lon="0" rev="1200000"/>
              </a:lightRig>
            </a:scene3d>
          </p:grpSpPr>
          <p:sp>
            <p:nvSpPr>
              <p:cNvPr id="45" name="Trapezoid 44"/>
              <p:cNvSpPr/>
              <p:nvPr/>
            </p:nvSpPr>
            <p:spPr>
              <a:xfrm>
                <a:off x="2976330" y="900100"/>
                <a:ext cx="2976330" cy="900100"/>
              </a:xfrm>
              <a:prstGeom prst="trapezoid">
                <a:avLst>
                  <a:gd name="adj" fmla="val 82667"/>
                </a:avLst>
              </a:prstGeom>
              <a:solidFill>
                <a:srgbClr val="4BACC6">
                  <a:hueOff val="-1986775"/>
                  <a:satOff val="7962"/>
                  <a:lumOff val="1726"/>
                  <a:alphaOff val="0"/>
                </a:srgbClr>
              </a:solidFill>
              <a:ln>
                <a:noFill/>
              </a:ln>
              <a:effectLst>
                <a:outerShdw blurRad="40000" dist="23000" dir="5400000" rotWithShape="0">
                  <a:srgbClr val="000000">
                    <a:alpha val="35000"/>
                  </a:srgbClr>
                </a:outerShdw>
              </a:effectLst>
              <a:sp3d contourW="19050" prstMaterial="metal">
                <a:bevelT w="88900" h="203200"/>
                <a:bevelB w="165100" h="254000"/>
              </a:sp3d>
            </p:spPr>
            <p:style>
              <a:lnRef idx="0">
                <a:scrgbClr r="0" g="0" b="0"/>
              </a:lnRef>
              <a:fillRef idx="1">
                <a:scrgbClr r="0" g="0" b="0"/>
              </a:fillRef>
              <a:effectRef idx="2">
                <a:scrgbClr r="0" g="0" b="0"/>
              </a:effectRef>
              <a:fontRef idx="minor">
                <a:schemeClr val="lt1"/>
              </a:fontRef>
            </p:style>
          </p:sp>
          <p:sp>
            <p:nvSpPr>
              <p:cNvPr id="46" name="Trapezoid 6"/>
              <p:cNvSpPr/>
              <p:nvPr/>
            </p:nvSpPr>
            <p:spPr>
              <a:xfrm>
                <a:off x="2592288" y="1130896"/>
                <a:ext cx="3816424" cy="669304"/>
              </a:xfrm>
              <a:prstGeom prst="rect">
                <a:avLst/>
              </a:prstGeom>
              <a:sp3d/>
            </p:spPr>
            <p:style>
              <a:lnRef idx="0">
                <a:scrgbClr r="0" g="0" b="0"/>
              </a:lnRef>
              <a:fillRef idx="0">
                <a:scrgbClr r="0" g="0" b="0"/>
              </a:fillRef>
              <a:effectRef idx="0">
                <a:scrgbClr r="0" g="0" b="0"/>
              </a:effectRef>
              <a:fontRef idx="minor">
                <a:schemeClr val="lt1"/>
              </a:fontRef>
            </p:style>
            <p:txBody>
              <a:bodyPr lIns="0" tIns="0" rIns="0" bIns="0" spcCol="1270" anchor="ctr" anchorCtr="1"/>
              <a:lstStyle/>
              <a:p>
                <a:pPr algn="ctr" defTabSz="800100" fontAlgn="auto">
                  <a:lnSpc>
                    <a:spcPct val="90000"/>
                  </a:lnSpc>
                  <a:spcBef>
                    <a:spcPts val="0"/>
                  </a:spcBef>
                  <a:spcAft>
                    <a:spcPct val="35000"/>
                  </a:spcAft>
                  <a:defRPr/>
                </a:pPr>
                <a:r>
                  <a:rPr lang="en-GB" sz="2400" b="1" dirty="0">
                    <a:solidFill>
                      <a:sysClr val="windowText" lastClr="000000">
                        <a:hueOff val="0"/>
                        <a:satOff val="0"/>
                        <a:lumOff val="0"/>
                        <a:alphaOff val="0"/>
                      </a:sysClr>
                    </a:solidFill>
                    <a:effectLst>
                      <a:outerShdw blurRad="38100" dist="38100" dir="2700000" algn="tl">
                        <a:srgbClr val="000000">
                          <a:alpha val="43137"/>
                        </a:srgbClr>
                      </a:outerShdw>
                    </a:effectLst>
                    <a:latin typeface="Calibri"/>
                  </a:rPr>
                  <a:t>SOCIAL &amp; EMOTIONAL COMPETENCE</a:t>
                </a:r>
              </a:p>
            </p:txBody>
          </p:sp>
        </p:grpSp>
        <p:grpSp>
          <p:nvGrpSpPr>
            <p:cNvPr id="39" name="Group 19"/>
            <p:cNvGrpSpPr/>
            <p:nvPr/>
          </p:nvGrpSpPr>
          <p:grpSpPr>
            <a:xfrm>
              <a:off x="2339752" y="2420888"/>
              <a:ext cx="4464496" cy="900100"/>
              <a:chOff x="2232248" y="1800200"/>
              <a:chExt cx="4464496" cy="900100"/>
            </a:xfrm>
            <a:scene3d>
              <a:camera prst="orthographicFront">
                <a:rot lat="0" lon="0" rev="0"/>
              </a:camera>
              <a:lightRig rig="contrasting" dir="t">
                <a:rot lat="0" lon="0" rev="1200000"/>
              </a:lightRig>
            </a:scene3d>
          </p:grpSpPr>
          <p:sp>
            <p:nvSpPr>
              <p:cNvPr id="43" name="Trapezoid 42"/>
              <p:cNvSpPr/>
              <p:nvPr/>
            </p:nvSpPr>
            <p:spPr>
              <a:xfrm>
                <a:off x="2232248" y="1800200"/>
                <a:ext cx="4464496" cy="900100"/>
              </a:xfrm>
              <a:prstGeom prst="trapezoid">
                <a:avLst>
                  <a:gd name="adj" fmla="val 82667"/>
                </a:avLst>
              </a:prstGeom>
              <a:solidFill>
                <a:srgbClr val="4BACC6">
                  <a:hueOff val="-3973551"/>
                  <a:satOff val="15924"/>
                  <a:lumOff val="3451"/>
                  <a:alphaOff val="0"/>
                </a:srgbClr>
              </a:solidFill>
              <a:ln>
                <a:noFill/>
              </a:ln>
              <a:effectLst>
                <a:outerShdw blurRad="40000" dist="23000" dir="5400000" rotWithShape="0">
                  <a:srgbClr val="000000">
                    <a:alpha val="35000"/>
                  </a:srgbClr>
                </a:outerShdw>
              </a:effectLst>
              <a:sp3d contourW="19050" prstMaterial="metal">
                <a:bevelT w="88900" h="203200"/>
                <a:bevelB w="165100" h="254000"/>
              </a:sp3d>
            </p:spPr>
            <p:style>
              <a:lnRef idx="0">
                <a:scrgbClr r="0" g="0" b="0"/>
              </a:lnRef>
              <a:fillRef idx="1">
                <a:scrgbClr r="0" g="0" b="0"/>
              </a:fillRef>
              <a:effectRef idx="2">
                <a:scrgbClr r="0" g="0" b="0"/>
              </a:effectRef>
              <a:fontRef idx="minor">
                <a:schemeClr val="lt1"/>
              </a:fontRef>
            </p:style>
          </p:sp>
          <p:sp>
            <p:nvSpPr>
              <p:cNvPr id="44" name="Trapezoid 8"/>
              <p:cNvSpPr/>
              <p:nvPr/>
            </p:nvSpPr>
            <p:spPr>
              <a:xfrm>
                <a:off x="3509591" y="1954064"/>
                <a:ext cx="1909808" cy="746236"/>
              </a:xfrm>
              <a:prstGeom prst="rect">
                <a:avLst/>
              </a:prstGeom>
              <a:sp3d/>
            </p:spPr>
            <p:style>
              <a:lnRef idx="0">
                <a:scrgbClr r="0" g="0" b="0"/>
              </a:lnRef>
              <a:fillRef idx="0">
                <a:scrgbClr r="0" g="0" b="0"/>
              </a:fillRef>
              <a:effectRef idx="0">
                <a:scrgbClr r="0" g="0" b="0"/>
              </a:effectRef>
              <a:fontRef idx="minor">
                <a:schemeClr val="lt1"/>
              </a:fontRef>
            </p:style>
            <p:txBody>
              <a:bodyPr lIns="40640" tIns="40640" rIns="40640" bIns="40640" spcCol="1270" anchor="ctr"/>
              <a:lstStyle/>
              <a:p>
                <a:pPr algn="ctr" defTabSz="1422400" fontAlgn="auto">
                  <a:lnSpc>
                    <a:spcPct val="90000"/>
                  </a:lnSpc>
                  <a:spcBef>
                    <a:spcPts val="0"/>
                  </a:spcBef>
                  <a:spcAft>
                    <a:spcPct val="35000"/>
                  </a:spcAft>
                  <a:defRPr/>
                </a:pPr>
                <a:r>
                  <a:rPr lang="en-GB" sz="3200" b="1" dirty="0">
                    <a:solidFill>
                      <a:sysClr val="windowText" lastClr="000000">
                        <a:hueOff val="0"/>
                        <a:satOff val="0"/>
                        <a:lumOff val="0"/>
                        <a:alphaOff val="0"/>
                      </a:sysClr>
                    </a:solidFill>
                    <a:effectLst>
                      <a:outerShdw blurRad="38100" dist="38100" dir="2700000" algn="tl">
                        <a:srgbClr val="000000">
                          <a:alpha val="43137"/>
                        </a:srgbClr>
                      </a:outerShdw>
                    </a:effectLst>
                    <a:latin typeface="Calibri"/>
                  </a:rPr>
                  <a:t>SELF ESTEEM</a:t>
                </a:r>
              </a:p>
            </p:txBody>
          </p:sp>
        </p:grpSp>
        <p:grpSp>
          <p:nvGrpSpPr>
            <p:cNvPr id="40" name="Group 20"/>
            <p:cNvGrpSpPr/>
            <p:nvPr/>
          </p:nvGrpSpPr>
          <p:grpSpPr>
            <a:xfrm>
              <a:off x="1595669" y="3320987"/>
              <a:ext cx="5952661" cy="900100"/>
              <a:chOff x="1488165" y="2700299"/>
              <a:chExt cx="5952661" cy="900100"/>
            </a:xfrm>
            <a:scene3d>
              <a:camera prst="orthographicFront">
                <a:rot lat="0" lon="0" rev="0"/>
              </a:camera>
              <a:lightRig rig="contrasting" dir="t">
                <a:rot lat="0" lon="0" rev="1200000"/>
              </a:lightRig>
            </a:scene3d>
          </p:grpSpPr>
          <p:sp>
            <p:nvSpPr>
              <p:cNvPr id="41" name="Trapezoid 40"/>
              <p:cNvSpPr/>
              <p:nvPr/>
            </p:nvSpPr>
            <p:spPr>
              <a:xfrm>
                <a:off x="1488165" y="2700299"/>
                <a:ext cx="5952661" cy="900100"/>
              </a:xfrm>
              <a:prstGeom prst="trapezoid">
                <a:avLst>
                  <a:gd name="adj" fmla="val 82667"/>
                </a:avLst>
              </a:prstGeom>
              <a:solidFill>
                <a:srgbClr val="4BACC6">
                  <a:hueOff val="-5960326"/>
                  <a:satOff val="23887"/>
                  <a:lumOff val="5177"/>
                  <a:alphaOff val="0"/>
                </a:srgbClr>
              </a:solidFill>
              <a:ln>
                <a:noFill/>
              </a:ln>
              <a:effectLst>
                <a:outerShdw blurRad="40000" dist="23000" dir="5400000" rotWithShape="0">
                  <a:srgbClr val="000000">
                    <a:alpha val="35000"/>
                  </a:srgbClr>
                </a:outerShdw>
              </a:effectLst>
              <a:sp3d contourW="19050" prstMaterial="metal">
                <a:bevelT w="88900" h="203200"/>
                <a:bevelB w="165100" h="254000"/>
              </a:sp3d>
            </p:spPr>
            <p:style>
              <a:lnRef idx="0">
                <a:scrgbClr r="0" g="0" b="0"/>
              </a:lnRef>
              <a:fillRef idx="1">
                <a:scrgbClr r="0" g="0" b="0"/>
              </a:fillRef>
              <a:effectRef idx="2">
                <a:scrgbClr r="0" g="0" b="0"/>
              </a:effectRef>
              <a:fontRef idx="minor">
                <a:schemeClr val="lt1"/>
              </a:fontRef>
            </p:style>
          </p:sp>
          <p:sp>
            <p:nvSpPr>
              <p:cNvPr id="42" name="Trapezoid 10"/>
              <p:cNvSpPr/>
              <p:nvPr/>
            </p:nvSpPr>
            <p:spPr>
              <a:xfrm>
                <a:off x="3025938" y="2815697"/>
                <a:ext cx="2877115" cy="784702"/>
              </a:xfrm>
              <a:prstGeom prst="rect">
                <a:avLst/>
              </a:prstGeom>
              <a:sp3d/>
            </p:spPr>
            <p:style>
              <a:lnRef idx="0">
                <a:scrgbClr r="0" g="0" b="0"/>
              </a:lnRef>
              <a:fillRef idx="0">
                <a:scrgbClr r="0" g="0" b="0"/>
              </a:fillRef>
              <a:effectRef idx="0">
                <a:scrgbClr r="0" g="0" b="0"/>
              </a:effectRef>
              <a:fontRef idx="minor">
                <a:schemeClr val="lt1"/>
              </a:fontRef>
            </p:style>
            <p:txBody>
              <a:bodyPr lIns="35560" tIns="35560" rIns="35560" bIns="35560" spcCol="1270" anchor="ctr"/>
              <a:lstStyle/>
              <a:p>
                <a:pPr algn="ctr" defTabSz="1244600" fontAlgn="auto">
                  <a:lnSpc>
                    <a:spcPct val="90000"/>
                  </a:lnSpc>
                  <a:spcBef>
                    <a:spcPts val="0"/>
                  </a:spcBef>
                  <a:spcAft>
                    <a:spcPct val="35000"/>
                  </a:spcAft>
                  <a:defRPr/>
                </a:pPr>
                <a:r>
                  <a:rPr lang="en-GB" sz="2800" b="1" dirty="0">
                    <a:solidFill>
                      <a:sysClr val="windowText" lastClr="000000">
                        <a:hueOff val="0"/>
                        <a:satOff val="0"/>
                        <a:lumOff val="0"/>
                        <a:alphaOff val="0"/>
                      </a:sysClr>
                    </a:solidFill>
                    <a:effectLst>
                      <a:outerShdw blurRad="38100" dist="38100" dir="2700000" algn="tl">
                        <a:srgbClr val="000000">
                          <a:alpha val="43137"/>
                        </a:srgbClr>
                      </a:outerShdw>
                    </a:effectLst>
                    <a:latin typeface="Calibri"/>
                  </a:rPr>
                  <a:t>LOVE &amp; BELONGING</a:t>
                </a:r>
              </a:p>
            </p:txBody>
          </p:sp>
        </p:grpSp>
      </p:grpSp>
      <p:sp>
        <p:nvSpPr>
          <p:cNvPr id="49" name="Text Box 2"/>
          <p:cNvSpPr txBox="1">
            <a:spLocks noChangeArrowheads="1"/>
          </p:cNvSpPr>
          <p:nvPr/>
        </p:nvSpPr>
        <p:spPr bwMode="auto">
          <a:xfrm>
            <a:off x="2649789" y="1187825"/>
            <a:ext cx="7175500"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576" tIns="36576" rIns="36576" bIns="36576"/>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fontAlgn="auto">
              <a:spcBef>
                <a:spcPts val="0"/>
              </a:spcBef>
              <a:spcAft>
                <a:spcPts val="0"/>
              </a:spcAft>
            </a:pPr>
            <a:endParaRPr lang="en-GB" sz="2800" dirty="0">
              <a:solidFill>
                <a:srgbClr val="000000"/>
              </a:solidFill>
              <a:latin typeface="Comic Sans MS" pitchFamily="66" charset="0"/>
            </a:endParaRPr>
          </a:p>
          <a:p>
            <a:pPr algn="ctr" fontAlgn="auto">
              <a:spcBef>
                <a:spcPts val="0"/>
              </a:spcBef>
              <a:spcAft>
                <a:spcPts val="0"/>
              </a:spcAft>
            </a:pPr>
            <a:endParaRPr lang="en-GB" sz="2800" dirty="0">
              <a:solidFill>
                <a:srgbClr val="000000"/>
              </a:solidFill>
              <a:latin typeface="Comic Sans MS" pitchFamily="66" charset="0"/>
            </a:endParaRPr>
          </a:p>
          <a:p>
            <a:pPr algn="ctr" fontAlgn="auto">
              <a:spcBef>
                <a:spcPts val="0"/>
              </a:spcBef>
              <a:spcAft>
                <a:spcPts val="0"/>
              </a:spcAft>
            </a:pPr>
            <a:r>
              <a:rPr lang="en-GB" sz="2800" dirty="0">
                <a:solidFill>
                  <a:srgbClr val="000000"/>
                </a:solidFill>
                <a:latin typeface="Comic Sans MS" pitchFamily="66" charset="0"/>
              </a:rPr>
              <a:t> </a:t>
            </a:r>
            <a:endParaRPr lang="en-GB" sz="1400" dirty="0">
              <a:solidFill>
                <a:srgbClr val="000000"/>
              </a:solidFill>
              <a:latin typeface="Comic Sans MS" pitchFamily="66" charset="0"/>
            </a:endParaRPr>
          </a:p>
          <a:p>
            <a:pPr fontAlgn="auto">
              <a:spcBef>
                <a:spcPts val="0"/>
              </a:spcBef>
              <a:spcAft>
                <a:spcPts val="0"/>
              </a:spcAft>
              <a:buFontTx/>
              <a:buChar char="•"/>
            </a:pPr>
            <a:endParaRPr lang="en-GB" sz="2800" dirty="0">
              <a:solidFill>
                <a:srgbClr val="000000"/>
              </a:solidFill>
              <a:latin typeface="Comic Sans MS" pitchFamily="66" charset="0"/>
            </a:endParaRPr>
          </a:p>
        </p:txBody>
      </p:sp>
      <p:grpSp>
        <p:nvGrpSpPr>
          <p:cNvPr id="50" name="Group 21"/>
          <p:cNvGrpSpPr/>
          <p:nvPr/>
        </p:nvGrpSpPr>
        <p:grpSpPr>
          <a:xfrm>
            <a:off x="2385757" y="4653089"/>
            <a:ext cx="7440827" cy="900100"/>
            <a:chOff x="744082" y="3600400"/>
            <a:chExt cx="7440826" cy="900100"/>
          </a:xfrm>
          <a:scene3d>
            <a:camera prst="orthographicFront">
              <a:rot lat="0" lon="0" rev="0"/>
            </a:camera>
            <a:lightRig rig="contrasting" dir="t">
              <a:rot lat="0" lon="0" rev="1200000"/>
            </a:lightRig>
          </a:scene3d>
        </p:grpSpPr>
        <p:sp>
          <p:nvSpPr>
            <p:cNvPr id="51" name="Trapezoid 50"/>
            <p:cNvSpPr/>
            <p:nvPr/>
          </p:nvSpPr>
          <p:spPr>
            <a:xfrm>
              <a:off x="744082" y="3600400"/>
              <a:ext cx="7440826" cy="900100"/>
            </a:xfrm>
            <a:prstGeom prst="trapezoid">
              <a:avLst>
                <a:gd name="adj" fmla="val 82667"/>
              </a:avLst>
            </a:prstGeom>
            <a:solidFill>
              <a:srgbClr val="4BACC6">
                <a:hueOff val="-7947101"/>
                <a:satOff val="31849"/>
                <a:lumOff val="6902"/>
                <a:alphaOff val="0"/>
              </a:srgbClr>
            </a:solidFill>
            <a:ln>
              <a:noFill/>
            </a:ln>
            <a:effectLst>
              <a:outerShdw blurRad="40000" dist="23000" dir="5400000" rotWithShape="0">
                <a:srgbClr val="000000">
                  <a:alpha val="35000"/>
                </a:srgbClr>
              </a:outerShdw>
            </a:effectLst>
            <a:sp3d contourW="19050" prstMaterial="metal">
              <a:bevelT w="88900" h="203200"/>
              <a:bevelB w="165100" h="254000"/>
            </a:sp3d>
          </p:spPr>
          <p:style>
            <a:lnRef idx="0">
              <a:scrgbClr r="0" g="0" b="0"/>
            </a:lnRef>
            <a:fillRef idx="1">
              <a:scrgbClr r="0" g="0" b="0"/>
            </a:fillRef>
            <a:effectRef idx="2">
              <a:scrgbClr r="0" g="0" b="0"/>
            </a:effectRef>
            <a:fontRef idx="minor">
              <a:schemeClr val="lt1"/>
            </a:fontRef>
          </p:style>
        </p:sp>
        <p:sp>
          <p:nvSpPr>
            <p:cNvPr id="53" name="Trapezoid 12"/>
            <p:cNvSpPr/>
            <p:nvPr/>
          </p:nvSpPr>
          <p:spPr>
            <a:xfrm>
              <a:off x="2542284" y="3692718"/>
              <a:ext cx="3844423" cy="807782"/>
            </a:xfrm>
            <a:prstGeom prst="rect">
              <a:avLst/>
            </a:prstGeom>
            <a:sp3d/>
          </p:spPr>
          <p:style>
            <a:lnRef idx="0">
              <a:scrgbClr r="0" g="0" b="0"/>
            </a:lnRef>
            <a:fillRef idx="0">
              <a:scrgbClr r="0" g="0" b="0"/>
            </a:fillRef>
            <a:effectRef idx="0">
              <a:scrgbClr r="0" g="0" b="0"/>
            </a:effectRef>
            <a:fontRef idx="minor">
              <a:schemeClr val="lt1"/>
            </a:fontRef>
          </p:style>
          <p:txBody>
            <a:bodyPr lIns="40640" tIns="40640" rIns="40640" bIns="40640" spcCol="1270" anchor="ctr"/>
            <a:lstStyle/>
            <a:p>
              <a:pPr algn="ctr" defTabSz="1422400" fontAlgn="auto">
                <a:lnSpc>
                  <a:spcPct val="90000"/>
                </a:lnSpc>
                <a:spcBef>
                  <a:spcPts val="0"/>
                </a:spcBef>
                <a:spcAft>
                  <a:spcPct val="35000"/>
                </a:spcAft>
                <a:defRPr/>
              </a:pPr>
              <a:r>
                <a:rPr lang="en-GB" sz="3200" b="1" dirty="0">
                  <a:solidFill>
                    <a:sysClr val="windowText" lastClr="000000">
                      <a:hueOff val="0"/>
                      <a:satOff val="0"/>
                      <a:lumOff val="0"/>
                      <a:alphaOff val="0"/>
                    </a:sysClr>
                  </a:solidFill>
                  <a:effectLst>
                    <a:outerShdw blurRad="38100" dist="38100" dir="2700000" algn="tl">
                      <a:srgbClr val="000000">
                        <a:alpha val="43137"/>
                      </a:srgbClr>
                    </a:outerShdw>
                  </a:effectLst>
                  <a:latin typeface="Calibri"/>
                </a:rPr>
                <a:t>SAFETY &amp; SECURITY</a:t>
              </a:r>
            </a:p>
          </p:txBody>
        </p:sp>
      </p:grpSp>
      <p:grpSp>
        <p:nvGrpSpPr>
          <p:cNvPr id="54" name="Group 22"/>
          <p:cNvGrpSpPr/>
          <p:nvPr/>
        </p:nvGrpSpPr>
        <p:grpSpPr>
          <a:xfrm>
            <a:off x="1641676" y="5553189"/>
            <a:ext cx="8928992" cy="900100"/>
            <a:chOff x="0" y="4500500"/>
            <a:chExt cx="8928992" cy="900100"/>
          </a:xfrm>
          <a:scene3d>
            <a:camera prst="orthographicFront">
              <a:rot lat="0" lon="0" rev="0"/>
            </a:camera>
            <a:lightRig rig="contrasting" dir="t">
              <a:rot lat="0" lon="0" rev="1200000"/>
            </a:lightRig>
          </a:scene3d>
        </p:grpSpPr>
        <p:sp>
          <p:nvSpPr>
            <p:cNvPr id="55" name="Trapezoid 54"/>
            <p:cNvSpPr/>
            <p:nvPr/>
          </p:nvSpPr>
          <p:spPr>
            <a:xfrm>
              <a:off x="0" y="4500500"/>
              <a:ext cx="8928992" cy="900100"/>
            </a:xfrm>
            <a:prstGeom prst="trapezoid">
              <a:avLst>
                <a:gd name="adj" fmla="val 82667"/>
              </a:avLst>
            </a:prstGeom>
            <a:solidFill>
              <a:srgbClr val="4BACC6">
                <a:hueOff val="-9933876"/>
                <a:satOff val="39811"/>
                <a:lumOff val="8628"/>
                <a:alphaOff val="0"/>
              </a:srgbClr>
            </a:solidFill>
            <a:ln>
              <a:noFill/>
            </a:ln>
            <a:effectLst>
              <a:outerShdw blurRad="40000" dist="23000" dir="5400000" rotWithShape="0">
                <a:srgbClr val="000000">
                  <a:alpha val="35000"/>
                </a:srgbClr>
              </a:outerShdw>
            </a:effectLst>
            <a:sp3d contourW="19050" prstMaterial="metal">
              <a:bevelT w="88900" h="203200"/>
              <a:bevelB w="165100" h="254000"/>
            </a:sp3d>
          </p:spPr>
          <p:style>
            <a:lnRef idx="0">
              <a:scrgbClr r="0" g="0" b="0"/>
            </a:lnRef>
            <a:fillRef idx="1">
              <a:scrgbClr r="0" g="0" b="0"/>
            </a:fillRef>
            <a:effectRef idx="2">
              <a:scrgbClr r="0" g="0" b="0"/>
            </a:effectRef>
            <a:fontRef idx="minor">
              <a:schemeClr val="lt1"/>
            </a:fontRef>
          </p:style>
        </p:sp>
        <p:sp>
          <p:nvSpPr>
            <p:cNvPr id="56" name="Trapezoid 14"/>
            <p:cNvSpPr/>
            <p:nvPr/>
          </p:nvSpPr>
          <p:spPr>
            <a:xfrm>
              <a:off x="2058630" y="4577432"/>
              <a:ext cx="4811730" cy="823168"/>
            </a:xfrm>
            <a:prstGeom prst="rect">
              <a:avLst/>
            </a:prstGeom>
            <a:sp3d/>
          </p:spPr>
          <p:style>
            <a:lnRef idx="0">
              <a:scrgbClr r="0" g="0" b="0"/>
            </a:lnRef>
            <a:fillRef idx="0">
              <a:scrgbClr r="0" g="0" b="0"/>
            </a:fillRef>
            <a:effectRef idx="0">
              <a:scrgbClr r="0" g="0" b="0"/>
            </a:effectRef>
            <a:fontRef idx="minor">
              <a:schemeClr val="lt1"/>
            </a:fontRef>
          </p:style>
          <p:txBody>
            <a:bodyPr lIns="30480" tIns="30480" rIns="30480" bIns="30480" spcCol="1270" anchor="ctr"/>
            <a:lstStyle/>
            <a:p>
              <a:pPr algn="ctr" defTabSz="1066800" fontAlgn="auto">
                <a:lnSpc>
                  <a:spcPct val="90000"/>
                </a:lnSpc>
                <a:spcBef>
                  <a:spcPts val="0"/>
                </a:spcBef>
                <a:spcAft>
                  <a:spcPct val="35000"/>
                </a:spcAft>
                <a:defRPr/>
              </a:pPr>
              <a:r>
                <a:rPr lang="en-GB" sz="2400" b="1" dirty="0">
                  <a:solidFill>
                    <a:sysClr val="windowText" lastClr="000000">
                      <a:hueOff val="0"/>
                      <a:satOff val="0"/>
                      <a:lumOff val="0"/>
                      <a:alphaOff val="0"/>
                    </a:sysClr>
                  </a:solidFill>
                  <a:effectLst>
                    <a:outerShdw blurRad="38100" dist="38100" dir="2700000" algn="tl">
                      <a:srgbClr val="000000">
                        <a:alpha val="43137"/>
                      </a:srgbClr>
                    </a:outerShdw>
                  </a:effectLst>
                  <a:latin typeface="Calibri"/>
                </a:rPr>
                <a:t>PHYSIOLOGY:</a:t>
              </a:r>
              <a:br>
                <a:rPr lang="en-GB" sz="2400" b="1" dirty="0">
                  <a:solidFill>
                    <a:sysClr val="windowText" lastClr="000000">
                      <a:hueOff val="0"/>
                      <a:satOff val="0"/>
                      <a:lumOff val="0"/>
                      <a:alphaOff val="0"/>
                    </a:sysClr>
                  </a:solidFill>
                  <a:effectLst>
                    <a:outerShdw blurRad="38100" dist="38100" dir="2700000" algn="tl">
                      <a:srgbClr val="000000">
                        <a:alpha val="43137"/>
                      </a:srgbClr>
                    </a:outerShdw>
                  </a:effectLst>
                  <a:latin typeface="Calibri"/>
                </a:rPr>
              </a:br>
              <a:r>
                <a:rPr lang="en-GB" sz="2400" b="1" dirty="0">
                  <a:solidFill>
                    <a:sysClr val="windowText" lastClr="000000">
                      <a:hueOff val="0"/>
                      <a:satOff val="0"/>
                      <a:lumOff val="0"/>
                      <a:alphaOff val="0"/>
                    </a:sysClr>
                  </a:solidFill>
                  <a:effectLst>
                    <a:outerShdw blurRad="38100" dist="38100" dir="2700000" algn="tl">
                      <a:srgbClr val="000000">
                        <a:alpha val="43137"/>
                      </a:srgbClr>
                    </a:outerShdw>
                  </a:effectLst>
                  <a:latin typeface="Calibri"/>
                </a:rPr>
                <a:t>food, water, shelter, clothing</a:t>
              </a:r>
            </a:p>
          </p:txBody>
        </p:sp>
      </p:grpSp>
      <p:sp>
        <p:nvSpPr>
          <p:cNvPr id="24" name="Title 1">
            <a:extLst>
              <a:ext uri="{FF2B5EF4-FFF2-40B4-BE49-F238E27FC236}">
                <a16:creationId xmlns:a16="http://schemas.microsoft.com/office/drawing/2014/main" id="{34FF4B57-23B3-465C-ABDA-71CE682B95FE}"/>
              </a:ext>
            </a:extLst>
          </p:cNvPr>
          <p:cNvSpPr txBox="1">
            <a:spLocks/>
          </p:cNvSpPr>
          <p:nvPr/>
        </p:nvSpPr>
        <p:spPr>
          <a:xfrm>
            <a:off x="3883068" y="365125"/>
            <a:ext cx="747073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Resources to explore theories</a:t>
            </a:r>
          </a:p>
        </p:txBody>
      </p:sp>
      <p:grpSp>
        <p:nvGrpSpPr>
          <p:cNvPr id="25" name="Group 24">
            <a:extLst>
              <a:ext uri="{FF2B5EF4-FFF2-40B4-BE49-F238E27FC236}">
                <a16:creationId xmlns:a16="http://schemas.microsoft.com/office/drawing/2014/main" id="{A9099D92-6CFD-4543-82D7-088C674538D9}"/>
              </a:ext>
            </a:extLst>
          </p:cNvPr>
          <p:cNvGrpSpPr/>
          <p:nvPr/>
        </p:nvGrpSpPr>
        <p:grpSpPr>
          <a:xfrm>
            <a:off x="838200" y="365125"/>
            <a:ext cx="2882552" cy="1108497"/>
            <a:chOff x="6515049" y="2741698"/>
            <a:chExt cx="2882552" cy="1108497"/>
          </a:xfrm>
          <a:scene3d>
            <a:camera prst="orthographicFront"/>
            <a:lightRig rig="flat" dir="t"/>
          </a:scene3d>
        </p:grpSpPr>
        <p:sp>
          <p:nvSpPr>
            <p:cNvPr id="26" name="Rectangle: Rounded Corners 25">
              <a:extLst>
                <a:ext uri="{FF2B5EF4-FFF2-40B4-BE49-F238E27FC236}">
                  <a16:creationId xmlns:a16="http://schemas.microsoft.com/office/drawing/2014/main" id="{1D5EC523-8F88-4423-A9BD-A2B46B8C4885}"/>
                </a:ext>
              </a:extLst>
            </p:cNvPr>
            <p:cNvSpPr/>
            <p:nvPr/>
          </p:nvSpPr>
          <p:spPr>
            <a:xfrm>
              <a:off x="6515049" y="2741698"/>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68329"/>
                <a:satOff val="-6535"/>
                <a:lumOff val="28597"/>
                <a:alphaOff val="0"/>
              </a:schemeClr>
            </a:fillRef>
            <a:effectRef idx="2">
              <a:schemeClr val="accent1">
                <a:shade val="50000"/>
                <a:hueOff val="268329"/>
                <a:satOff val="-6535"/>
                <a:lumOff val="28597"/>
                <a:alphaOff val="0"/>
              </a:schemeClr>
            </a:effectRef>
            <a:fontRef idx="minor">
              <a:schemeClr val="lt1"/>
            </a:fontRef>
          </p:style>
        </p:sp>
        <p:sp>
          <p:nvSpPr>
            <p:cNvPr id="27" name="Rectangle: Rounded Corners 4">
              <a:extLst>
                <a:ext uri="{FF2B5EF4-FFF2-40B4-BE49-F238E27FC236}">
                  <a16:creationId xmlns:a16="http://schemas.microsoft.com/office/drawing/2014/main" id="{6BA07EB8-AEA8-407A-AC79-6B457918CB51}"/>
                </a:ext>
              </a:extLst>
            </p:cNvPr>
            <p:cNvSpPr txBox="1"/>
            <p:nvPr/>
          </p:nvSpPr>
          <p:spPr>
            <a:xfrm>
              <a:off x="6569161" y="2795810"/>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Nurture is important for Wellbeing</a:t>
              </a:r>
            </a:p>
          </p:txBody>
        </p:sp>
      </p:grpSp>
      <p:pic>
        <p:nvPicPr>
          <p:cNvPr id="3" name="Audio 2">
            <a:hlinkClick r:id="" action="ppaction://media"/>
            <a:extLst>
              <a:ext uri="{FF2B5EF4-FFF2-40B4-BE49-F238E27FC236}">
                <a16:creationId xmlns:a16="http://schemas.microsoft.com/office/drawing/2014/main" id="{CF68253F-93DC-4FCA-8EFA-EFC6FC08BB2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002341"/>
            <a:ext cx="487362" cy="487362"/>
          </a:xfrm>
          <a:prstGeom prst="rect">
            <a:avLst/>
          </a:prstGeom>
        </p:spPr>
      </p:pic>
      <p:sp>
        <p:nvSpPr>
          <p:cNvPr id="2" name="Footer Placeholder 1">
            <a:extLst>
              <a:ext uri="{FF2B5EF4-FFF2-40B4-BE49-F238E27FC236}">
                <a16:creationId xmlns:a16="http://schemas.microsoft.com/office/drawing/2014/main" id="{ADEE0E1D-6935-46D3-96AA-469075D5A868}"/>
              </a:ext>
            </a:extLst>
          </p:cNvPr>
          <p:cNvSpPr>
            <a:spLocks noGrp="1"/>
          </p:cNvSpPr>
          <p:nvPr>
            <p:ph type="ftr" sz="quarter" idx="11"/>
          </p:nvPr>
        </p:nvSpPr>
        <p:spPr>
          <a:xfrm>
            <a:off x="4038600" y="6491814"/>
            <a:ext cx="4114800" cy="365125"/>
          </a:xfrm>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3478137563"/>
      </p:ext>
    </p:extLst>
  </p:cSld>
  <p:clrMapOvr>
    <a:masterClrMapping/>
  </p:clrMapOvr>
  <p:transition advTm="7626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What can I do? </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p:txBody>
          <a:bodyPr>
            <a:normAutofit fontScale="92500"/>
          </a:bodyPr>
          <a:lstStyle/>
          <a:p>
            <a:r>
              <a:rPr lang="en-GB" dirty="0"/>
              <a:t>Provide opportunities for young people to succeed at tasks and feedback how they achieved this</a:t>
            </a:r>
          </a:p>
          <a:p>
            <a:r>
              <a:rPr lang="en-GB" dirty="0"/>
              <a:t>Identify and share personal achievements of young people, e.g. Book of Success</a:t>
            </a:r>
          </a:p>
          <a:p>
            <a:r>
              <a:rPr lang="en-GB" dirty="0"/>
              <a:t>Enhance close relationships with children so you can challenge negative beliefs about them in a supportive, empathic way </a:t>
            </a:r>
          </a:p>
          <a:p>
            <a:r>
              <a:rPr lang="en-GB" dirty="0"/>
              <a:t>Help develop understanding of children’s rights and responsibility</a:t>
            </a:r>
          </a:p>
          <a:p>
            <a:r>
              <a:rPr lang="en-GB" dirty="0"/>
              <a:t>Provide opportunities to build resilience – link to a resilience framework </a:t>
            </a:r>
          </a:p>
          <a:p>
            <a:r>
              <a:rPr lang="en-GB" dirty="0"/>
              <a:t>Consider how you can diminish risk factors whilst increasing protective factors – link to My World Triangle</a:t>
            </a:r>
          </a:p>
        </p:txBody>
      </p:sp>
      <p:grpSp>
        <p:nvGrpSpPr>
          <p:cNvPr id="7" name="Group 6">
            <a:extLst>
              <a:ext uri="{FF2B5EF4-FFF2-40B4-BE49-F238E27FC236}">
                <a16:creationId xmlns:a16="http://schemas.microsoft.com/office/drawing/2014/main" id="{7D29A90B-5D94-4769-A3B5-75CE415E1E71}"/>
              </a:ext>
            </a:extLst>
          </p:cNvPr>
          <p:cNvGrpSpPr/>
          <p:nvPr/>
        </p:nvGrpSpPr>
        <p:grpSpPr>
          <a:xfrm>
            <a:off x="838200" y="365125"/>
            <a:ext cx="2882552" cy="1108497"/>
            <a:chOff x="6515049" y="2741698"/>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E6010FCA-A2A0-4DCE-8DE2-F9F061514D9F}"/>
                </a:ext>
              </a:extLst>
            </p:cNvPr>
            <p:cNvSpPr/>
            <p:nvPr/>
          </p:nvSpPr>
          <p:spPr>
            <a:xfrm>
              <a:off x="6515049" y="2741698"/>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68329"/>
                <a:satOff val="-6535"/>
                <a:lumOff val="28597"/>
                <a:alphaOff val="0"/>
              </a:schemeClr>
            </a:fillRef>
            <a:effectRef idx="2">
              <a:schemeClr val="accent1">
                <a:shade val="50000"/>
                <a:hueOff val="268329"/>
                <a:satOff val="-6535"/>
                <a:lumOff val="28597"/>
                <a:alphaOff val="0"/>
              </a:schemeClr>
            </a:effectRef>
            <a:fontRef idx="minor">
              <a:schemeClr val="lt1"/>
            </a:fontRef>
          </p:style>
        </p:sp>
        <p:sp>
          <p:nvSpPr>
            <p:cNvPr id="9" name="Rectangle: Rounded Corners 4">
              <a:extLst>
                <a:ext uri="{FF2B5EF4-FFF2-40B4-BE49-F238E27FC236}">
                  <a16:creationId xmlns:a16="http://schemas.microsoft.com/office/drawing/2014/main" id="{EDDD468A-2A74-4B19-AE55-92A1A1C05B4F}"/>
                </a:ext>
              </a:extLst>
            </p:cNvPr>
            <p:cNvSpPr txBox="1"/>
            <p:nvPr/>
          </p:nvSpPr>
          <p:spPr>
            <a:xfrm>
              <a:off x="6569161" y="2795810"/>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Nurture is important for Wellbeing</a:t>
              </a:r>
            </a:p>
          </p:txBody>
        </p:sp>
      </p:grpSp>
      <p:pic>
        <p:nvPicPr>
          <p:cNvPr id="5" name="Audio 4">
            <a:hlinkClick r:id="" action="ppaction://media"/>
            <a:extLst>
              <a:ext uri="{FF2B5EF4-FFF2-40B4-BE49-F238E27FC236}">
                <a16:creationId xmlns:a16="http://schemas.microsoft.com/office/drawing/2014/main" id="{6D309F3E-900B-41C2-BA27-63A9E76AFE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4" name="Footer Placeholder 3">
            <a:extLst>
              <a:ext uri="{FF2B5EF4-FFF2-40B4-BE49-F238E27FC236}">
                <a16:creationId xmlns:a16="http://schemas.microsoft.com/office/drawing/2014/main" id="{D1044108-70A4-41C3-B3A5-8F37A29069FE}"/>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634145989"/>
      </p:ext>
    </p:extLst>
  </p:cSld>
  <p:clrMapOvr>
    <a:masterClrMapping/>
  </p:clrMapOvr>
  <mc:AlternateContent xmlns:mc="http://schemas.openxmlformats.org/markup-compatibility/2006" xmlns:p14="http://schemas.microsoft.com/office/powerpoint/2010/main">
    <mc:Choice Requires="p14">
      <p:transition spd="slow" p14:dur="2000" advTm="60824"/>
    </mc:Choice>
    <mc:Fallback xmlns="">
      <p:transition spd="slow" advTm="608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7E78D-9DE8-4719-B6DA-E2EF4A29702F}"/>
              </a:ext>
            </a:extLst>
          </p:cNvPr>
          <p:cNvSpPr>
            <a:spLocks noGrp="1"/>
          </p:cNvSpPr>
          <p:nvPr>
            <p:ph type="title"/>
          </p:nvPr>
        </p:nvSpPr>
        <p:spPr>
          <a:xfrm>
            <a:off x="3895594" y="365125"/>
            <a:ext cx="7458205" cy="1325563"/>
          </a:xfrm>
        </p:spPr>
        <p:txBody>
          <a:bodyPr/>
          <a:lstStyle/>
          <a:p>
            <a:r>
              <a:rPr lang="en-GB" dirty="0"/>
              <a:t>What does this principle mean?</a:t>
            </a:r>
          </a:p>
        </p:txBody>
      </p:sp>
      <p:sp>
        <p:nvSpPr>
          <p:cNvPr id="3" name="Content Placeholder 2">
            <a:extLst>
              <a:ext uri="{FF2B5EF4-FFF2-40B4-BE49-F238E27FC236}">
                <a16:creationId xmlns:a16="http://schemas.microsoft.com/office/drawing/2014/main" id="{BA724741-C768-4DA9-B74E-D31DE513EA77}"/>
              </a:ext>
            </a:extLst>
          </p:cNvPr>
          <p:cNvSpPr>
            <a:spLocks noGrp="1"/>
          </p:cNvSpPr>
          <p:nvPr>
            <p:ph idx="1"/>
          </p:nvPr>
        </p:nvSpPr>
        <p:spPr/>
        <p:txBody>
          <a:bodyPr>
            <a:normAutofit/>
          </a:bodyPr>
          <a:lstStyle/>
          <a:p>
            <a:r>
              <a:rPr lang="en-GB" dirty="0"/>
              <a:t>Language is more than a skill to be learnt, it is a way of putting feelings into words.</a:t>
            </a:r>
          </a:p>
          <a:p>
            <a:r>
              <a:rPr lang="en-GB" dirty="0"/>
              <a:t>Some children ‘act out’ their feelings as they lack the vocabulary to ‘name’ how they feel. Words are used instead of actions to express feelings and opportunities are created for extended conversations or encouraging imaginative play to understand the feelings of others. </a:t>
            </a:r>
          </a:p>
          <a:p>
            <a:r>
              <a:rPr lang="en-GB" dirty="0"/>
              <a:t>In nurture provisions the informal opportunities for talking and sharing, e.g. welcoming the children into the group or having breakfast together are as important as the more formal lessons teaching language skills. </a:t>
            </a:r>
          </a:p>
        </p:txBody>
      </p:sp>
      <p:grpSp>
        <p:nvGrpSpPr>
          <p:cNvPr id="4" name="Group 3">
            <a:extLst>
              <a:ext uri="{FF2B5EF4-FFF2-40B4-BE49-F238E27FC236}">
                <a16:creationId xmlns:a16="http://schemas.microsoft.com/office/drawing/2014/main" id="{E68A89B4-EED8-4C56-814E-720E6A532592}"/>
              </a:ext>
            </a:extLst>
          </p:cNvPr>
          <p:cNvGrpSpPr/>
          <p:nvPr/>
        </p:nvGrpSpPr>
        <p:grpSpPr>
          <a:xfrm>
            <a:off x="838200" y="365125"/>
            <a:ext cx="2882552" cy="1108497"/>
            <a:chOff x="4342516" y="4004772"/>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983DEE51-B327-4394-B382-403151F41795}"/>
                </a:ext>
              </a:extLst>
            </p:cNvPr>
            <p:cNvSpPr/>
            <p:nvPr/>
          </p:nvSpPr>
          <p:spPr>
            <a:xfrm>
              <a:off x="4342516" y="4004772"/>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402493"/>
                <a:satOff val="-9802"/>
                <a:lumOff val="42896"/>
                <a:alphaOff val="0"/>
              </a:schemeClr>
            </a:fillRef>
            <a:effectRef idx="2">
              <a:schemeClr val="accent1">
                <a:shade val="50000"/>
                <a:hueOff val="402493"/>
                <a:satOff val="-9802"/>
                <a:lumOff val="42896"/>
                <a:alphaOff val="0"/>
              </a:schemeClr>
            </a:effectRef>
            <a:fontRef idx="minor">
              <a:schemeClr val="lt1"/>
            </a:fontRef>
          </p:style>
        </p:sp>
        <p:sp>
          <p:nvSpPr>
            <p:cNvPr id="6" name="Rectangle: Rounded Corners 4">
              <a:extLst>
                <a:ext uri="{FF2B5EF4-FFF2-40B4-BE49-F238E27FC236}">
                  <a16:creationId xmlns:a16="http://schemas.microsoft.com/office/drawing/2014/main" id="{219219BE-A03C-43FA-80C1-FEF50F3EE866}"/>
                </a:ext>
              </a:extLst>
            </p:cNvPr>
            <p:cNvSpPr txBox="1"/>
            <p:nvPr/>
          </p:nvSpPr>
          <p:spPr>
            <a:xfrm>
              <a:off x="4396628" y="4058884"/>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Language is a vital means of communication</a:t>
              </a:r>
            </a:p>
          </p:txBody>
        </p:sp>
      </p:grpSp>
      <p:pic>
        <p:nvPicPr>
          <p:cNvPr id="7" name="Audio 6">
            <a:hlinkClick r:id="" action="ppaction://media"/>
            <a:extLst>
              <a:ext uri="{FF2B5EF4-FFF2-40B4-BE49-F238E27FC236}">
                <a16:creationId xmlns:a16="http://schemas.microsoft.com/office/drawing/2014/main" id="{767E215F-E0BE-4D5A-8062-D0BE1E1294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8" name="Footer Placeholder 7">
            <a:extLst>
              <a:ext uri="{FF2B5EF4-FFF2-40B4-BE49-F238E27FC236}">
                <a16:creationId xmlns:a16="http://schemas.microsoft.com/office/drawing/2014/main" id="{95A83449-C37E-4043-A162-BA0A69B6D274}"/>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811426569"/>
      </p:ext>
    </p:extLst>
  </p:cSld>
  <p:clrMapOvr>
    <a:masterClrMapping/>
  </p:clrMapOvr>
  <mc:AlternateContent xmlns:mc="http://schemas.openxmlformats.org/markup-compatibility/2006" xmlns:p14="http://schemas.microsoft.com/office/powerpoint/2010/main">
    <mc:Choice Requires="p14">
      <p:transition spd="slow" p14:dur="2000" advTm="64826"/>
    </mc:Choice>
    <mc:Fallback xmlns="">
      <p:transition spd="slow" advTm="648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Reflection </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p:txBody>
          <a:bodyPr/>
          <a:lstStyle/>
          <a:p>
            <a:endParaRPr lang="en-GB" dirty="0"/>
          </a:p>
        </p:txBody>
      </p:sp>
      <p:grpSp>
        <p:nvGrpSpPr>
          <p:cNvPr id="7" name="Group 6">
            <a:extLst>
              <a:ext uri="{FF2B5EF4-FFF2-40B4-BE49-F238E27FC236}">
                <a16:creationId xmlns:a16="http://schemas.microsoft.com/office/drawing/2014/main" id="{4AC1BD20-C459-437F-98C8-067545CEA2D7}"/>
              </a:ext>
            </a:extLst>
          </p:cNvPr>
          <p:cNvGrpSpPr/>
          <p:nvPr/>
        </p:nvGrpSpPr>
        <p:grpSpPr>
          <a:xfrm>
            <a:off x="838200" y="365125"/>
            <a:ext cx="2882552" cy="1108497"/>
            <a:chOff x="4342516" y="4004772"/>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24DEC1D3-F5AB-4826-A38A-BBFEF3EF594E}"/>
                </a:ext>
              </a:extLst>
            </p:cNvPr>
            <p:cNvSpPr/>
            <p:nvPr/>
          </p:nvSpPr>
          <p:spPr>
            <a:xfrm>
              <a:off x="4342516" y="4004772"/>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402493"/>
                <a:satOff val="-9802"/>
                <a:lumOff val="42896"/>
                <a:alphaOff val="0"/>
              </a:schemeClr>
            </a:fillRef>
            <a:effectRef idx="2">
              <a:schemeClr val="accent1">
                <a:shade val="50000"/>
                <a:hueOff val="402493"/>
                <a:satOff val="-9802"/>
                <a:lumOff val="42896"/>
                <a:alphaOff val="0"/>
              </a:schemeClr>
            </a:effectRef>
            <a:fontRef idx="minor">
              <a:schemeClr val="lt1"/>
            </a:fontRef>
          </p:style>
        </p:sp>
        <p:sp>
          <p:nvSpPr>
            <p:cNvPr id="9" name="Rectangle: Rounded Corners 4">
              <a:extLst>
                <a:ext uri="{FF2B5EF4-FFF2-40B4-BE49-F238E27FC236}">
                  <a16:creationId xmlns:a16="http://schemas.microsoft.com/office/drawing/2014/main" id="{9C947C7B-3D22-48A2-B862-3C8827CBC5BE}"/>
                </a:ext>
              </a:extLst>
            </p:cNvPr>
            <p:cNvSpPr txBox="1"/>
            <p:nvPr/>
          </p:nvSpPr>
          <p:spPr>
            <a:xfrm>
              <a:off x="4396628" y="4058884"/>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Language is a vital means of communication</a:t>
              </a:r>
            </a:p>
          </p:txBody>
        </p:sp>
      </p:grpSp>
      <p:sp>
        <p:nvSpPr>
          <p:cNvPr id="10" name="Content Placeholder 2">
            <a:extLst>
              <a:ext uri="{FF2B5EF4-FFF2-40B4-BE49-F238E27FC236}">
                <a16:creationId xmlns:a16="http://schemas.microsoft.com/office/drawing/2014/main" id="{3028277D-2F81-474D-8F45-5271B77DE8D0}"/>
              </a:ext>
            </a:extLst>
          </p:cNvPr>
          <p:cNvSpPr txBox="1">
            <a:spLocks/>
          </p:cNvSpPr>
          <p:nvPr/>
        </p:nvSpPr>
        <p:spPr>
          <a:xfrm>
            <a:off x="6176354" y="2213962"/>
            <a:ext cx="4904509" cy="3943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GB" sz="3600" i="1" dirty="0"/>
          </a:p>
        </p:txBody>
      </p:sp>
      <p:sp>
        <p:nvSpPr>
          <p:cNvPr id="11" name="ClipArt Placeholder 3">
            <a:extLst>
              <a:ext uri="{FF2B5EF4-FFF2-40B4-BE49-F238E27FC236}">
                <a16:creationId xmlns:a16="http://schemas.microsoft.com/office/drawing/2014/main" id="{0BD13BCB-3B66-4127-BC6E-8DD81C1E7AE9}"/>
              </a:ext>
            </a:extLst>
          </p:cNvPr>
          <p:cNvSpPr>
            <a:spLocks noGrp="1"/>
          </p:cNvSpPr>
          <p:nvPr/>
        </p:nvSpPr>
        <p:spPr bwMode="auto">
          <a:xfrm>
            <a:off x="3029525" y="1734064"/>
            <a:ext cx="5384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 name="ClipArt Placeholder 3">
            <a:extLst>
              <a:ext uri="{FF2B5EF4-FFF2-40B4-BE49-F238E27FC236}">
                <a16:creationId xmlns:a16="http://schemas.microsoft.com/office/drawing/2014/main" id="{BBBF6D15-888C-487D-BDD0-876A23865F4A}"/>
              </a:ext>
            </a:extLst>
          </p:cNvPr>
          <p:cNvSpPr>
            <a:spLocks noGrp="1"/>
          </p:cNvSpPr>
          <p:nvPr/>
        </p:nvSpPr>
        <p:spPr bwMode="auto">
          <a:xfrm>
            <a:off x="3232725" y="1886464"/>
            <a:ext cx="5384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GB"/>
          </a:p>
        </p:txBody>
      </p:sp>
      <p:sp>
        <p:nvSpPr>
          <p:cNvPr id="13" name="Rectangle 12">
            <a:extLst>
              <a:ext uri="{FF2B5EF4-FFF2-40B4-BE49-F238E27FC236}">
                <a16:creationId xmlns:a16="http://schemas.microsoft.com/office/drawing/2014/main" id="{EBA0C6A7-98D3-4C7B-90CA-9FB8878424E9}"/>
              </a:ext>
            </a:extLst>
          </p:cNvPr>
          <p:cNvSpPr/>
          <p:nvPr/>
        </p:nvSpPr>
        <p:spPr>
          <a:xfrm>
            <a:off x="821279" y="1705597"/>
            <a:ext cx="4900646" cy="452431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r>
              <a:rPr lang="en-GB" sz="2400" dirty="0"/>
              <a:t>Key Areas to consider:</a:t>
            </a:r>
          </a:p>
          <a:p>
            <a:pPr marL="342900" indent="-342900">
              <a:buFont typeface="Arial" panose="020B0604020202020204" pitchFamily="34" charset="0"/>
              <a:buChar char="•"/>
            </a:pPr>
            <a:r>
              <a:rPr lang="en-GB" sz="2400" dirty="0"/>
              <a:t>How well do you know about children’s language development? Vocabulary gap?</a:t>
            </a:r>
          </a:p>
          <a:p>
            <a:pPr marL="342900" indent="-342900">
              <a:buFont typeface="Arial" panose="020B0604020202020204" pitchFamily="34" charset="0"/>
              <a:buChar char="•"/>
            </a:pPr>
            <a:r>
              <a:rPr lang="en-GB" sz="2400" dirty="0"/>
              <a:t>How can we support children to express their feelings through language?</a:t>
            </a:r>
          </a:p>
          <a:p>
            <a:pPr marL="342900" indent="-342900">
              <a:buFont typeface="Arial" panose="020B0604020202020204" pitchFamily="34" charset="0"/>
              <a:buChar char="•"/>
            </a:pPr>
            <a:r>
              <a:rPr lang="en-GB" sz="2400" dirty="0"/>
              <a:t>How can we attune/attend to children’s verbal and non-verbal communication?</a:t>
            </a:r>
          </a:p>
          <a:p>
            <a:pPr marL="342900" indent="-342900">
              <a:buFont typeface="Arial" panose="020B0604020202020204" pitchFamily="34" charset="0"/>
              <a:buChar char="•"/>
            </a:pPr>
            <a:r>
              <a:rPr lang="en-GB" sz="2400" dirty="0"/>
              <a:t>How aware are we of our own non-verbal communication?</a:t>
            </a:r>
          </a:p>
        </p:txBody>
      </p:sp>
      <p:sp>
        <p:nvSpPr>
          <p:cNvPr id="14" name="Rectangle 13">
            <a:extLst>
              <a:ext uri="{FF2B5EF4-FFF2-40B4-BE49-F238E27FC236}">
                <a16:creationId xmlns:a16="http://schemas.microsoft.com/office/drawing/2014/main" id="{C7CD8386-6E82-4930-8D77-3E2998B1B2CA}"/>
              </a:ext>
            </a:extLst>
          </p:cNvPr>
          <p:cNvSpPr/>
          <p:nvPr/>
        </p:nvSpPr>
        <p:spPr>
          <a:xfrm>
            <a:off x="7050315" y="2571722"/>
            <a:ext cx="3674533" cy="3416320"/>
          </a:xfrm>
          <a:prstGeom prst="rect">
            <a:avLst/>
          </a:prstGeom>
        </p:spPr>
        <p:txBody>
          <a:bodyPr wrap="square">
            <a:spAutoFit/>
          </a:bodyPr>
          <a:lstStyle/>
          <a:p>
            <a:pPr algn="ctr"/>
            <a:r>
              <a:rPr lang="en-GB" sz="3200" i="1" dirty="0"/>
              <a:t>The limits of my language means the limits of my world.</a:t>
            </a:r>
          </a:p>
          <a:p>
            <a:pPr algn="ctr"/>
            <a:endParaRPr lang="en-GB" sz="3200" i="1" dirty="0"/>
          </a:p>
          <a:p>
            <a:pPr algn="ctr"/>
            <a:r>
              <a:rPr lang="en-GB" sz="2800" dirty="0"/>
              <a:t>Ludwig Wittgenstein</a:t>
            </a:r>
            <a:br>
              <a:rPr lang="en-GB" sz="2800" dirty="0"/>
            </a:br>
            <a:endParaRPr lang="en-GB" sz="2800" dirty="0"/>
          </a:p>
        </p:txBody>
      </p:sp>
      <p:pic>
        <p:nvPicPr>
          <p:cNvPr id="4" name="Audio 3">
            <a:hlinkClick r:id="" action="ppaction://media"/>
            <a:extLst>
              <a:ext uri="{FF2B5EF4-FFF2-40B4-BE49-F238E27FC236}">
                <a16:creationId xmlns:a16="http://schemas.microsoft.com/office/drawing/2014/main" id="{CC898BF9-4941-41C2-B2C4-B763109AE5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08DC7274-993D-44A2-B7DD-E0CF3BE049D0}"/>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3551940394"/>
      </p:ext>
    </p:extLst>
  </p:cSld>
  <p:clrMapOvr>
    <a:masterClrMapping/>
  </p:clrMapOvr>
  <mc:AlternateContent xmlns:mc="http://schemas.openxmlformats.org/markup-compatibility/2006" xmlns:p14="http://schemas.microsoft.com/office/powerpoint/2010/main">
    <mc:Choice Requires="p14">
      <p:transition spd="slow" p14:dur="2000" advTm="55842"/>
    </mc:Choice>
    <mc:Fallback xmlns="">
      <p:transition spd="slow" advTm="558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Resources to explore theories</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a:xfrm>
            <a:off x="838200" y="1825625"/>
            <a:ext cx="4648200" cy="4351338"/>
          </a:xfrm>
        </p:spPr>
        <p:txBody>
          <a:bodyPr>
            <a:normAutofit fontScale="92500" lnSpcReduction="10000"/>
          </a:bodyPr>
          <a:lstStyle/>
          <a:p>
            <a:pPr marL="0" indent="0">
              <a:buNone/>
            </a:pPr>
            <a:r>
              <a:rPr lang="en-GB" dirty="0"/>
              <a:t>Highland Council Words-up</a:t>
            </a:r>
          </a:p>
          <a:p>
            <a:pPr lvl="1"/>
            <a:r>
              <a:rPr lang="en-GB" dirty="0">
                <a:hlinkClick r:id="rId5"/>
              </a:rPr>
              <a:t>https://highlandliteracy.com/words-up-key-messages/</a:t>
            </a:r>
            <a:endParaRPr lang="en-GB" dirty="0"/>
          </a:p>
          <a:p>
            <a:r>
              <a:rPr lang="en-GB" dirty="0"/>
              <a:t>Learning new words </a:t>
            </a:r>
          </a:p>
          <a:p>
            <a:pPr marL="0" indent="0">
              <a:buNone/>
            </a:pPr>
            <a:r>
              <a:rPr lang="en-GB" dirty="0"/>
              <a:t>Language Development</a:t>
            </a:r>
          </a:p>
          <a:p>
            <a:pPr lvl="1"/>
            <a:r>
              <a:rPr lang="en-GB" dirty="0">
                <a:hlinkClick r:id="rId6"/>
              </a:rPr>
              <a:t>https://www.thecommunicationtrust.org.uk/media/363847/tct_univspeak_0-5.pdf</a:t>
            </a:r>
            <a:endParaRPr lang="en-GB" dirty="0"/>
          </a:p>
          <a:p>
            <a:pPr marL="0" indent="0">
              <a:buNone/>
            </a:pPr>
            <a:r>
              <a:rPr lang="en-GB" dirty="0"/>
              <a:t>Attuned relationship</a:t>
            </a:r>
          </a:p>
          <a:p>
            <a:pPr lvl="1"/>
            <a:r>
              <a:rPr lang="en-GB" dirty="0">
                <a:hlinkClick r:id="rId7"/>
              </a:rPr>
              <a:t>https://beaconhouse.org.uk/wp-content/uploads/2019/09/The-Three-Rs.pdf</a:t>
            </a:r>
            <a:endParaRPr lang="en-GB" dirty="0"/>
          </a:p>
          <a:p>
            <a:endParaRPr lang="en-GB" dirty="0"/>
          </a:p>
          <a:p>
            <a:endParaRPr lang="en-GB" dirty="0"/>
          </a:p>
        </p:txBody>
      </p:sp>
      <p:grpSp>
        <p:nvGrpSpPr>
          <p:cNvPr id="7" name="Group 6">
            <a:extLst>
              <a:ext uri="{FF2B5EF4-FFF2-40B4-BE49-F238E27FC236}">
                <a16:creationId xmlns:a16="http://schemas.microsoft.com/office/drawing/2014/main" id="{3B2214EB-9F96-4DD6-9F45-9DADCDBCB237}"/>
              </a:ext>
            </a:extLst>
          </p:cNvPr>
          <p:cNvGrpSpPr/>
          <p:nvPr/>
        </p:nvGrpSpPr>
        <p:grpSpPr>
          <a:xfrm>
            <a:off x="838200" y="365125"/>
            <a:ext cx="2882552" cy="1108497"/>
            <a:chOff x="4342516" y="4004772"/>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97F0AAE7-0D52-4A95-B41A-C4689F5FD296}"/>
                </a:ext>
              </a:extLst>
            </p:cNvPr>
            <p:cNvSpPr/>
            <p:nvPr/>
          </p:nvSpPr>
          <p:spPr>
            <a:xfrm>
              <a:off x="4342516" y="4004772"/>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402493"/>
                <a:satOff val="-9802"/>
                <a:lumOff val="42896"/>
                <a:alphaOff val="0"/>
              </a:schemeClr>
            </a:fillRef>
            <a:effectRef idx="2">
              <a:schemeClr val="accent1">
                <a:shade val="50000"/>
                <a:hueOff val="402493"/>
                <a:satOff val="-9802"/>
                <a:lumOff val="42896"/>
                <a:alphaOff val="0"/>
              </a:schemeClr>
            </a:effectRef>
            <a:fontRef idx="minor">
              <a:schemeClr val="lt1"/>
            </a:fontRef>
          </p:style>
        </p:sp>
        <p:sp>
          <p:nvSpPr>
            <p:cNvPr id="9" name="Rectangle: Rounded Corners 4">
              <a:extLst>
                <a:ext uri="{FF2B5EF4-FFF2-40B4-BE49-F238E27FC236}">
                  <a16:creationId xmlns:a16="http://schemas.microsoft.com/office/drawing/2014/main" id="{5F7075AA-0863-44EA-9E13-9F3CFAAE7FE9}"/>
                </a:ext>
              </a:extLst>
            </p:cNvPr>
            <p:cNvSpPr txBox="1"/>
            <p:nvPr/>
          </p:nvSpPr>
          <p:spPr>
            <a:xfrm>
              <a:off x="4396628" y="4058884"/>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Language is a vital means of communication</a:t>
              </a:r>
            </a:p>
          </p:txBody>
        </p:sp>
      </p:grpSp>
      <p:pic>
        <p:nvPicPr>
          <p:cNvPr id="5" name="Picture 4">
            <a:extLst>
              <a:ext uri="{FF2B5EF4-FFF2-40B4-BE49-F238E27FC236}">
                <a16:creationId xmlns:a16="http://schemas.microsoft.com/office/drawing/2014/main" id="{1CAD8E10-C8AE-4A29-A372-0EB9AC3EA3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53140" y="1690688"/>
            <a:ext cx="6738860" cy="3718579"/>
          </a:xfrm>
          <a:prstGeom prst="rect">
            <a:avLst/>
          </a:prstGeom>
        </p:spPr>
      </p:pic>
      <p:pic>
        <p:nvPicPr>
          <p:cNvPr id="4" name="Audio 3">
            <a:hlinkClick r:id="" action="ppaction://media"/>
            <a:extLst>
              <a:ext uri="{FF2B5EF4-FFF2-40B4-BE49-F238E27FC236}">
                <a16:creationId xmlns:a16="http://schemas.microsoft.com/office/drawing/2014/main" id="{780EC3A3-C0F3-4812-86D8-470F9E6C607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88738" y="6154738"/>
            <a:ext cx="487362" cy="487362"/>
          </a:xfrm>
          <a:prstGeom prst="rect">
            <a:avLst/>
          </a:prstGeom>
        </p:spPr>
      </p:pic>
      <p:sp>
        <p:nvSpPr>
          <p:cNvPr id="6" name="Footer Placeholder 5">
            <a:extLst>
              <a:ext uri="{FF2B5EF4-FFF2-40B4-BE49-F238E27FC236}">
                <a16:creationId xmlns:a16="http://schemas.microsoft.com/office/drawing/2014/main" id="{D8B73826-C1DB-419C-9E01-AAE4B29D3940}"/>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321171197"/>
      </p:ext>
    </p:extLst>
  </p:cSld>
  <p:clrMapOvr>
    <a:masterClrMapping/>
  </p:clrMapOvr>
  <mc:AlternateContent xmlns:mc="http://schemas.openxmlformats.org/markup-compatibility/2006" xmlns:p14="http://schemas.microsoft.com/office/powerpoint/2010/main">
    <mc:Choice Requires="p14">
      <p:transition spd="slow" p14:dur="2000" advTm="57230"/>
    </mc:Choice>
    <mc:Fallback xmlns="">
      <p:transition spd="slow" advTm="572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Group 1"/>
          <p:cNvGrpSpPr>
            <a:grpSpLocks/>
          </p:cNvGrpSpPr>
          <p:nvPr/>
        </p:nvGrpSpPr>
        <p:grpSpPr bwMode="auto">
          <a:xfrm>
            <a:off x="1524000" y="903289"/>
            <a:ext cx="9144000" cy="708025"/>
            <a:chOff x="0" y="902574"/>
            <a:chExt cx="9144000" cy="707886"/>
          </a:xfrm>
        </p:grpSpPr>
        <p:sp>
          <p:nvSpPr>
            <p:cNvPr id="32772" name="Text Box 10"/>
            <p:cNvSpPr txBox="1">
              <a:spLocks noChangeArrowheads="1"/>
            </p:cNvSpPr>
            <p:nvPr/>
          </p:nvSpPr>
          <p:spPr bwMode="auto">
            <a:xfrm>
              <a:off x="0" y="902574"/>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endParaRPr lang="en-GB" altLang="en-US" sz="4000" b="1">
                <a:solidFill>
                  <a:srgbClr val="492F92"/>
                </a:solidFill>
              </a:endParaRPr>
            </a:p>
          </p:txBody>
        </p:sp>
        <p:cxnSp>
          <p:nvCxnSpPr>
            <p:cNvPr id="6" name="Straight Connector 5"/>
            <p:cNvCxnSpPr/>
            <p:nvPr/>
          </p:nvCxnSpPr>
          <p:spPr bwMode="auto">
            <a:xfrm>
              <a:off x="612000" y="1529259"/>
              <a:ext cx="7920000" cy="0"/>
            </a:xfrm>
            <a:prstGeom prst="line">
              <a:avLst/>
            </a:prstGeom>
            <a:ln w="50800" cap="rnd">
              <a:gradFill flip="none" rotWithShape="1">
                <a:gsLst>
                  <a:gs pos="0">
                    <a:srgbClr val="492F92"/>
                  </a:gs>
                  <a:gs pos="50000">
                    <a:schemeClr val="bg1"/>
                  </a:gs>
                  <a:gs pos="100000">
                    <a:srgbClr val="007C4D"/>
                  </a:gs>
                </a:gsLst>
                <a:lin ang="0" scaled="1"/>
                <a:tileRect/>
              </a:gradFill>
            </a:ln>
          </p:spPr>
          <p:style>
            <a:lnRef idx="1">
              <a:schemeClr val="accent1"/>
            </a:lnRef>
            <a:fillRef idx="0">
              <a:schemeClr val="accent1"/>
            </a:fillRef>
            <a:effectRef idx="0">
              <a:schemeClr val="accent1"/>
            </a:effectRef>
            <a:fontRef idx="minor">
              <a:schemeClr val="tx1"/>
            </a:fontRef>
          </p:style>
        </p:cxnSp>
      </p:grpSp>
      <p:pic>
        <p:nvPicPr>
          <p:cNvPr id="3277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6074" y="-6350"/>
            <a:ext cx="9531928" cy="70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4F3B5D15-85BB-47BA-A5D2-1F239039A10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
        <p:nvSpPr>
          <p:cNvPr id="3" name="Footer Placeholder 2">
            <a:extLst>
              <a:ext uri="{FF2B5EF4-FFF2-40B4-BE49-F238E27FC236}">
                <a16:creationId xmlns:a16="http://schemas.microsoft.com/office/drawing/2014/main" id="{5694884D-E027-4CFE-8214-19D043B1AED1}"/>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4109770853"/>
      </p:ext>
    </p:extLst>
  </p:cSld>
  <p:clrMapOvr>
    <a:masterClrMapping/>
  </p:clrMapOvr>
  <p:transition spd="slow" advTm="63358">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What can I do? </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a:xfrm>
            <a:off x="113443" y="1520385"/>
            <a:ext cx="5982557" cy="4524316"/>
          </a:xfrm>
          <a:ln/>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marL="342900" indent="-342900"/>
            <a:r>
              <a:rPr lang="en-GB" sz="2600" dirty="0"/>
              <a:t>Understand what language is consistent with de-escalation</a:t>
            </a:r>
          </a:p>
          <a:p>
            <a:pPr marL="342900" indent="-342900"/>
            <a:r>
              <a:rPr lang="en-GB" sz="2600" dirty="0"/>
              <a:t>Understand role of non-verbal language, and the need to match </a:t>
            </a:r>
          </a:p>
          <a:p>
            <a:pPr marL="342900" indent="-342900"/>
            <a:r>
              <a:rPr lang="en-GB" sz="2600" dirty="0"/>
              <a:t>Know the difference between tight, coercive and loose language</a:t>
            </a:r>
          </a:p>
          <a:p>
            <a:pPr marL="342900" indent="-342900"/>
            <a:r>
              <a:rPr lang="en-GB" sz="2600" dirty="0"/>
              <a:t>Recognise the relationships between, verbal, non-verbal, and tone, volume and tempo</a:t>
            </a:r>
          </a:p>
          <a:p>
            <a:pPr marL="342900" indent="-342900"/>
            <a:r>
              <a:rPr lang="en-GB" sz="2600" dirty="0"/>
              <a:t>Name and model desired behaviours</a:t>
            </a:r>
          </a:p>
          <a:p>
            <a:pPr marL="342900" indent="-342900"/>
            <a:r>
              <a:rPr lang="en-GB" sz="2600" dirty="0"/>
              <a:t>Use developmentally appropriate language</a:t>
            </a:r>
          </a:p>
          <a:p>
            <a:pPr marL="342900" indent="-342900"/>
            <a:r>
              <a:rPr lang="en-GB" sz="2600" dirty="0"/>
              <a:t>Develop dialogue not monologue</a:t>
            </a:r>
          </a:p>
          <a:p>
            <a:endParaRPr lang="en-GB" dirty="0"/>
          </a:p>
        </p:txBody>
      </p:sp>
      <p:grpSp>
        <p:nvGrpSpPr>
          <p:cNvPr id="7" name="Group 6">
            <a:extLst>
              <a:ext uri="{FF2B5EF4-FFF2-40B4-BE49-F238E27FC236}">
                <a16:creationId xmlns:a16="http://schemas.microsoft.com/office/drawing/2014/main" id="{C93E9AA8-03F3-4A6E-BD84-062F0F4B72B1}"/>
              </a:ext>
            </a:extLst>
          </p:cNvPr>
          <p:cNvGrpSpPr/>
          <p:nvPr/>
        </p:nvGrpSpPr>
        <p:grpSpPr>
          <a:xfrm>
            <a:off x="838200" y="365125"/>
            <a:ext cx="2882552" cy="1108497"/>
            <a:chOff x="4342516" y="4004772"/>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CA72885E-9E80-4F1B-A67E-2F5302CB61B7}"/>
                </a:ext>
              </a:extLst>
            </p:cNvPr>
            <p:cNvSpPr/>
            <p:nvPr/>
          </p:nvSpPr>
          <p:spPr>
            <a:xfrm>
              <a:off x="4342516" y="4004772"/>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402493"/>
                <a:satOff val="-9802"/>
                <a:lumOff val="42896"/>
                <a:alphaOff val="0"/>
              </a:schemeClr>
            </a:fillRef>
            <a:effectRef idx="2">
              <a:schemeClr val="accent1">
                <a:shade val="50000"/>
                <a:hueOff val="402493"/>
                <a:satOff val="-9802"/>
                <a:lumOff val="42896"/>
                <a:alphaOff val="0"/>
              </a:schemeClr>
            </a:effectRef>
            <a:fontRef idx="minor">
              <a:schemeClr val="lt1"/>
            </a:fontRef>
          </p:style>
        </p:sp>
        <p:sp>
          <p:nvSpPr>
            <p:cNvPr id="9" name="Rectangle: Rounded Corners 4">
              <a:extLst>
                <a:ext uri="{FF2B5EF4-FFF2-40B4-BE49-F238E27FC236}">
                  <a16:creationId xmlns:a16="http://schemas.microsoft.com/office/drawing/2014/main" id="{9B09C7D9-C771-4898-B9EE-9D3AE7800B8C}"/>
                </a:ext>
              </a:extLst>
            </p:cNvPr>
            <p:cNvSpPr txBox="1"/>
            <p:nvPr/>
          </p:nvSpPr>
          <p:spPr>
            <a:xfrm>
              <a:off x="4396628" y="4058884"/>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Language is a vital means of communication</a:t>
              </a:r>
            </a:p>
          </p:txBody>
        </p:sp>
      </p:grpSp>
      <p:sp>
        <p:nvSpPr>
          <p:cNvPr id="10" name="TextBox 9">
            <a:extLst>
              <a:ext uri="{FF2B5EF4-FFF2-40B4-BE49-F238E27FC236}">
                <a16:creationId xmlns:a16="http://schemas.microsoft.com/office/drawing/2014/main" id="{3A1240CD-A4FA-48D5-9ADB-90A928264B1E}"/>
              </a:ext>
            </a:extLst>
          </p:cNvPr>
          <p:cNvSpPr txBox="1"/>
          <p:nvPr/>
        </p:nvSpPr>
        <p:spPr>
          <a:xfrm>
            <a:off x="6096000" y="1520385"/>
            <a:ext cx="5999989" cy="452431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2400" dirty="0"/>
              <a:t>Maintain these messages in all communication</a:t>
            </a:r>
          </a:p>
          <a:p>
            <a:pPr marL="342900" indent="-342900">
              <a:buFont typeface="Arial" pitchFamily="34" charset="0"/>
              <a:buChar char="•"/>
            </a:pPr>
            <a:r>
              <a:rPr lang="en-GB" sz="2400" dirty="0"/>
              <a:t>You belong here</a:t>
            </a:r>
          </a:p>
          <a:p>
            <a:pPr marL="342900" indent="-342900">
              <a:buFont typeface="Arial" pitchFamily="34" charset="0"/>
              <a:buChar char="•"/>
            </a:pPr>
            <a:r>
              <a:rPr lang="en-GB" sz="2400" dirty="0"/>
              <a:t>You are welcome here </a:t>
            </a:r>
          </a:p>
          <a:p>
            <a:pPr marL="342900" indent="-342900">
              <a:buFont typeface="Arial" pitchFamily="34" charset="0"/>
              <a:buChar char="•"/>
            </a:pPr>
            <a:r>
              <a:rPr lang="en-GB" sz="2400" dirty="0"/>
              <a:t>I like you</a:t>
            </a:r>
          </a:p>
          <a:p>
            <a:pPr marL="342900" indent="-342900">
              <a:buFont typeface="Arial" pitchFamily="34" charset="0"/>
              <a:buChar char="•"/>
            </a:pPr>
            <a:r>
              <a:rPr lang="en-GB" sz="2400" dirty="0"/>
              <a:t>You are safe here</a:t>
            </a:r>
          </a:p>
          <a:p>
            <a:pPr marL="342900" indent="-342900">
              <a:buFont typeface="Arial" pitchFamily="34" charset="0"/>
              <a:buChar char="•"/>
            </a:pPr>
            <a:r>
              <a:rPr lang="en-GB" sz="2400" dirty="0"/>
              <a:t>I will help you understand</a:t>
            </a:r>
          </a:p>
          <a:p>
            <a:pPr marL="342900" indent="-342900">
              <a:buFont typeface="Arial" pitchFamily="34" charset="0"/>
              <a:buChar char="•"/>
            </a:pPr>
            <a:r>
              <a:rPr lang="en-GB" sz="2400" dirty="0"/>
              <a:t>Your feelings are okay with me</a:t>
            </a:r>
          </a:p>
          <a:p>
            <a:pPr marL="342900" indent="-342900">
              <a:buFont typeface="Arial" pitchFamily="34" charset="0"/>
              <a:buChar char="•"/>
            </a:pPr>
            <a:r>
              <a:rPr lang="en-GB" sz="2400" dirty="0"/>
              <a:t>You can explore and learn</a:t>
            </a:r>
          </a:p>
          <a:p>
            <a:pPr marL="342900" indent="-342900">
              <a:buFont typeface="Arial" pitchFamily="34" charset="0"/>
              <a:buChar char="•"/>
            </a:pPr>
            <a:r>
              <a:rPr lang="en-GB" sz="2400" dirty="0"/>
              <a:t>You can work with me on this problem that is getting in the way right now</a:t>
            </a:r>
          </a:p>
          <a:p>
            <a:pPr marL="342900" indent="-342900">
              <a:buFont typeface="Arial" pitchFamily="34" charset="0"/>
              <a:buChar char="•"/>
            </a:pPr>
            <a:r>
              <a:rPr lang="en-GB" sz="2400" dirty="0"/>
              <a:t>I was/will be thinking about you, and keeping you in mind</a:t>
            </a:r>
          </a:p>
        </p:txBody>
      </p:sp>
      <p:pic>
        <p:nvPicPr>
          <p:cNvPr id="4" name="Audio 3">
            <a:hlinkClick r:id="" action="ppaction://media"/>
            <a:extLst>
              <a:ext uri="{FF2B5EF4-FFF2-40B4-BE49-F238E27FC236}">
                <a16:creationId xmlns:a16="http://schemas.microsoft.com/office/drawing/2014/main" id="{739CB3F5-AA3E-4038-BBB3-57585A03941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D772767B-6464-40AD-9E74-E1D9DC57E347}"/>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2361112774"/>
      </p:ext>
    </p:extLst>
  </p:cSld>
  <p:clrMapOvr>
    <a:masterClrMapping/>
  </p:clrMapOvr>
  <mc:AlternateContent xmlns:mc="http://schemas.openxmlformats.org/markup-compatibility/2006" xmlns:p14="http://schemas.microsoft.com/office/powerpoint/2010/main">
    <mc:Choice Requires="p14">
      <p:transition spd="slow" p14:dur="2000" advTm="89480"/>
    </mc:Choice>
    <mc:Fallback xmlns="">
      <p:transition spd="slow" advTm="89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9FEFD-E2CB-4A5D-BBD0-F6C47575AD6F}"/>
              </a:ext>
            </a:extLst>
          </p:cNvPr>
          <p:cNvSpPr>
            <a:spLocks noGrp="1"/>
          </p:cNvSpPr>
          <p:nvPr>
            <p:ph type="title"/>
          </p:nvPr>
        </p:nvSpPr>
        <p:spPr>
          <a:xfrm>
            <a:off x="3883068" y="365125"/>
            <a:ext cx="7470732" cy="1325563"/>
          </a:xfrm>
        </p:spPr>
        <p:txBody>
          <a:bodyPr/>
          <a:lstStyle/>
          <a:p>
            <a:r>
              <a:rPr lang="en-GB" dirty="0"/>
              <a:t>What does this principle mean?</a:t>
            </a:r>
          </a:p>
        </p:txBody>
      </p:sp>
      <p:sp>
        <p:nvSpPr>
          <p:cNvPr id="3" name="Content Placeholder 2">
            <a:extLst>
              <a:ext uri="{FF2B5EF4-FFF2-40B4-BE49-F238E27FC236}">
                <a16:creationId xmlns:a16="http://schemas.microsoft.com/office/drawing/2014/main" id="{BA0A12EB-7135-4000-B4AF-291FFB96E8B9}"/>
              </a:ext>
            </a:extLst>
          </p:cNvPr>
          <p:cNvSpPr>
            <a:spLocks noGrp="1"/>
          </p:cNvSpPr>
          <p:nvPr>
            <p:ph idx="1"/>
          </p:nvPr>
        </p:nvSpPr>
        <p:spPr/>
        <p:txBody>
          <a:bodyPr>
            <a:normAutofit fontScale="92500" lnSpcReduction="10000"/>
          </a:bodyPr>
          <a:lstStyle/>
          <a:p>
            <a:r>
              <a:rPr lang="en-GB" dirty="0"/>
              <a:t>This principle underlies the adult response to the children’s distressed behaviour which might be described by some as challenging. “Given what I know about this child and their development, what is this child trying to tell me?” Understanding what a child is communicating through behaviour helps staff to respond in a firm but non-punitive way by not being provoked or discouraged. If the child can sense that their feelings are understood this can help to diffuse the situation. The adult makes the link between the external and internal worlds of the child. </a:t>
            </a:r>
          </a:p>
          <a:p>
            <a:r>
              <a:rPr lang="en-GB" dirty="0"/>
              <a:t>Children and adults use behaviour to communicate how they are feeling, sometimes when they don’t have an opportunity to verbalise what they are saying or sometimes when they can’t find the internal resources to translate their feelings into language. </a:t>
            </a:r>
          </a:p>
        </p:txBody>
      </p:sp>
      <p:grpSp>
        <p:nvGrpSpPr>
          <p:cNvPr id="4" name="Group 3">
            <a:extLst>
              <a:ext uri="{FF2B5EF4-FFF2-40B4-BE49-F238E27FC236}">
                <a16:creationId xmlns:a16="http://schemas.microsoft.com/office/drawing/2014/main" id="{3C655A3F-60D4-4B37-8B28-5A9AC4780F83}"/>
              </a:ext>
            </a:extLst>
          </p:cNvPr>
          <p:cNvGrpSpPr/>
          <p:nvPr/>
        </p:nvGrpSpPr>
        <p:grpSpPr>
          <a:xfrm>
            <a:off x="838200" y="365125"/>
            <a:ext cx="2882552" cy="1108497"/>
            <a:chOff x="2169982" y="2741698"/>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38E6EEE0-D427-455D-9543-ADC1B68ED4D2}"/>
                </a:ext>
              </a:extLst>
            </p:cNvPr>
            <p:cNvSpPr/>
            <p:nvPr/>
          </p:nvSpPr>
          <p:spPr>
            <a:xfrm>
              <a:off x="2169982" y="2741698"/>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68329"/>
                <a:satOff val="-6535"/>
                <a:lumOff val="28597"/>
                <a:alphaOff val="0"/>
              </a:schemeClr>
            </a:fillRef>
            <a:effectRef idx="2">
              <a:schemeClr val="accent1">
                <a:shade val="50000"/>
                <a:hueOff val="268329"/>
                <a:satOff val="-6535"/>
                <a:lumOff val="28597"/>
                <a:alphaOff val="0"/>
              </a:schemeClr>
            </a:effectRef>
            <a:fontRef idx="minor">
              <a:schemeClr val="lt1"/>
            </a:fontRef>
          </p:style>
        </p:sp>
        <p:sp>
          <p:nvSpPr>
            <p:cNvPr id="6" name="Rectangle: Rounded Corners 4">
              <a:extLst>
                <a:ext uri="{FF2B5EF4-FFF2-40B4-BE49-F238E27FC236}">
                  <a16:creationId xmlns:a16="http://schemas.microsoft.com/office/drawing/2014/main" id="{5D89D7C5-EB45-481E-976D-BFF861A8CE93}"/>
                </a:ext>
              </a:extLst>
            </p:cNvPr>
            <p:cNvSpPr txBox="1"/>
            <p:nvPr/>
          </p:nvSpPr>
          <p:spPr>
            <a:xfrm>
              <a:off x="2224094" y="2795810"/>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All behaviour is communication</a:t>
              </a:r>
            </a:p>
          </p:txBody>
        </p:sp>
      </p:grpSp>
      <p:pic>
        <p:nvPicPr>
          <p:cNvPr id="7" name="Audio 6">
            <a:hlinkClick r:id="" action="ppaction://media"/>
            <a:extLst>
              <a:ext uri="{FF2B5EF4-FFF2-40B4-BE49-F238E27FC236}">
                <a16:creationId xmlns:a16="http://schemas.microsoft.com/office/drawing/2014/main" id="{6B57FA81-1EDB-49EB-8DE1-53A32FFDEB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88738" y="6154738"/>
            <a:ext cx="487362" cy="487362"/>
          </a:xfrm>
          <a:prstGeom prst="rect">
            <a:avLst/>
          </a:prstGeom>
        </p:spPr>
      </p:pic>
      <p:sp>
        <p:nvSpPr>
          <p:cNvPr id="8" name="Footer Placeholder 7">
            <a:extLst>
              <a:ext uri="{FF2B5EF4-FFF2-40B4-BE49-F238E27FC236}">
                <a16:creationId xmlns:a16="http://schemas.microsoft.com/office/drawing/2014/main" id="{6CF15C45-4A21-426E-84CE-ECDB3E03707E}"/>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2932436"/>
      </p:ext>
    </p:extLst>
  </p:cSld>
  <p:clrMapOvr>
    <a:masterClrMapping/>
  </p:clrMapOvr>
  <mc:AlternateContent xmlns:mc="http://schemas.openxmlformats.org/markup-compatibility/2006" xmlns:p14="http://schemas.microsoft.com/office/powerpoint/2010/main">
    <mc:Choice Requires="p14">
      <p:transition spd="slow" p14:dur="2000" advTm="65337"/>
    </mc:Choice>
    <mc:Fallback xmlns="">
      <p:transition spd="slow" advTm="653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Reflection </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p:txBody>
          <a:bodyPr/>
          <a:lstStyle/>
          <a:p>
            <a:endParaRPr lang="en-GB"/>
          </a:p>
        </p:txBody>
      </p:sp>
      <p:grpSp>
        <p:nvGrpSpPr>
          <p:cNvPr id="7" name="Group 6">
            <a:extLst>
              <a:ext uri="{FF2B5EF4-FFF2-40B4-BE49-F238E27FC236}">
                <a16:creationId xmlns:a16="http://schemas.microsoft.com/office/drawing/2014/main" id="{46955E7E-1561-4958-9484-AC1C72DCD724}"/>
              </a:ext>
            </a:extLst>
          </p:cNvPr>
          <p:cNvGrpSpPr/>
          <p:nvPr/>
        </p:nvGrpSpPr>
        <p:grpSpPr>
          <a:xfrm>
            <a:off x="838200" y="365125"/>
            <a:ext cx="2882552" cy="1108497"/>
            <a:chOff x="2169982" y="2741698"/>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EFD3FD30-EFC8-4DA0-8F7C-231D41E366E4}"/>
                </a:ext>
              </a:extLst>
            </p:cNvPr>
            <p:cNvSpPr/>
            <p:nvPr/>
          </p:nvSpPr>
          <p:spPr>
            <a:xfrm>
              <a:off x="2169982" y="2741698"/>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68329"/>
                <a:satOff val="-6535"/>
                <a:lumOff val="28597"/>
                <a:alphaOff val="0"/>
              </a:schemeClr>
            </a:fillRef>
            <a:effectRef idx="2">
              <a:schemeClr val="accent1">
                <a:shade val="50000"/>
                <a:hueOff val="268329"/>
                <a:satOff val="-6535"/>
                <a:lumOff val="28597"/>
                <a:alphaOff val="0"/>
              </a:schemeClr>
            </a:effectRef>
            <a:fontRef idx="minor">
              <a:schemeClr val="lt1"/>
            </a:fontRef>
          </p:style>
        </p:sp>
        <p:sp>
          <p:nvSpPr>
            <p:cNvPr id="9" name="Rectangle: Rounded Corners 4">
              <a:extLst>
                <a:ext uri="{FF2B5EF4-FFF2-40B4-BE49-F238E27FC236}">
                  <a16:creationId xmlns:a16="http://schemas.microsoft.com/office/drawing/2014/main" id="{6D886E43-4D37-4BEF-BB90-B1B9559EA7CC}"/>
                </a:ext>
              </a:extLst>
            </p:cNvPr>
            <p:cNvSpPr txBox="1"/>
            <p:nvPr/>
          </p:nvSpPr>
          <p:spPr>
            <a:xfrm>
              <a:off x="2224094" y="2795810"/>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All behaviour is communication</a:t>
              </a:r>
            </a:p>
          </p:txBody>
        </p:sp>
      </p:grpSp>
      <p:sp>
        <p:nvSpPr>
          <p:cNvPr id="13" name="Content Placeholder 2">
            <a:extLst>
              <a:ext uri="{FF2B5EF4-FFF2-40B4-BE49-F238E27FC236}">
                <a16:creationId xmlns:a16="http://schemas.microsoft.com/office/drawing/2014/main" id="{024FED54-C120-4C68-8946-142247E82789}"/>
              </a:ext>
            </a:extLst>
          </p:cNvPr>
          <p:cNvSpPr txBox="1">
            <a:spLocks/>
          </p:cNvSpPr>
          <p:nvPr/>
        </p:nvSpPr>
        <p:spPr>
          <a:xfrm>
            <a:off x="7018634" y="2146924"/>
            <a:ext cx="4281054" cy="3943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2400" i="1" dirty="0"/>
          </a:p>
          <a:p>
            <a:pPr algn="ctr"/>
            <a:r>
              <a:rPr lang="en-GB" sz="2400" i="1" dirty="0"/>
              <a:t>‘Conflicts are endemic in school life: that is not necessarily a problem – it is the way that we handle them that matters.’</a:t>
            </a:r>
          </a:p>
          <a:p>
            <a:pPr algn="ctr"/>
            <a:r>
              <a:rPr lang="en-GB" sz="2400" i="1" dirty="0"/>
              <a:t>Watkins and Wagner, 2000</a:t>
            </a:r>
            <a:endParaRPr lang="en-GB" sz="3600" i="1" dirty="0"/>
          </a:p>
          <a:p>
            <a:endParaRPr lang="en-GB" sz="3600" i="1" dirty="0"/>
          </a:p>
        </p:txBody>
      </p:sp>
      <p:sp>
        <p:nvSpPr>
          <p:cNvPr id="14" name="ClipArt Placeholder 3">
            <a:extLst>
              <a:ext uri="{FF2B5EF4-FFF2-40B4-BE49-F238E27FC236}">
                <a16:creationId xmlns:a16="http://schemas.microsoft.com/office/drawing/2014/main" id="{00DFB0BC-0791-4C00-8EEC-F5C48D7A7FFC}"/>
              </a:ext>
            </a:extLst>
          </p:cNvPr>
          <p:cNvSpPr>
            <a:spLocks noGrp="1"/>
          </p:cNvSpPr>
          <p:nvPr/>
        </p:nvSpPr>
        <p:spPr bwMode="auto">
          <a:xfrm>
            <a:off x="3403600" y="1166022"/>
            <a:ext cx="5384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5" name="ClipArt Placeholder 3">
            <a:extLst>
              <a:ext uri="{FF2B5EF4-FFF2-40B4-BE49-F238E27FC236}">
                <a16:creationId xmlns:a16="http://schemas.microsoft.com/office/drawing/2014/main" id="{2DB9A346-36A4-44D6-8C87-4D74932DAF89}"/>
              </a:ext>
            </a:extLst>
          </p:cNvPr>
          <p:cNvSpPr>
            <a:spLocks noGrp="1"/>
          </p:cNvSpPr>
          <p:nvPr/>
        </p:nvSpPr>
        <p:spPr bwMode="auto">
          <a:xfrm>
            <a:off x="3606800" y="1318422"/>
            <a:ext cx="5384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GB"/>
          </a:p>
        </p:txBody>
      </p:sp>
      <p:sp>
        <p:nvSpPr>
          <p:cNvPr id="16" name="Rectangle 15">
            <a:extLst>
              <a:ext uri="{FF2B5EF4-FFF2-40B4-BE49-F238E27FC236}">
                <a16:creationId xmlns:a16="http://schemas.microsoft.com/office/drawing/2014/main" id="{2D89FA13-72CB-4338-93D0-9BE3E8662F0E}"/>
              </a:ext>
            </a:extLst>
          </p:cNvPr>
          <p:cNvSpPr/>
          <p:nvPr/>
        </p:nvSpPr>
        <p:spPr>
          <a:xfrm>
            <a:off x="828589" y="1559521"/>
            <a:ext cx="5510246" cy="5262979"/>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r>
              <a:rPr lang="en-GB" sz="2400" dirty="0"/>
              <a:t>Key Areas to consider:</a:t>
            </a:r>
          </a:p>
          <a:p>
            <a:pPr marL="342900" indent="-342900">
              <a:buFont typeface="Arial" panose="020B0604020202020204" pitchFamily="34" charset="0"/>
              <a:buChar char="•"/>
            </a:pPr>
            <a:r>
              <a:rPr lang="en-GB" sz="2400" dirty="0"/>
              <a:t>How do school policies, practices and structures support understanding of behaviour?</a:t>
            </a:r>
          </a:p>
          <a:p>
            <a:pPr marL="342900" indent="-342900">
              <a:buFont typeface="Arial" panose="020B0604020202020204" pitchFamily="34" charset="0"/>
              <a:buChar char="•"/>
            </a:pPr>
            <a:r>
              <a:rPr lang="en-GB" sz="2400" dirty="0"/>
              <a:t>How do relationships in schools impact on children’s behaviour?</a:t>
            </a:r>
          </a:p>
          <a:p>
            <a:pPr marL="342900" indent="-342900">
              <a:buFont typeface="Arial" panose="020B0604020202020204" pitchFamily="34" charset="0"/>
              <a:buChar char="•"/>
            </a:pPr>
            <a:r>
              <a:rPr lang="en-GB" sz="2400" dirty="0"/>
              <a:t>What strategies/approaches do we use to support relationships and behaviour and are they congruent with a nurturing approach?</a:t>
            </a:r>
          </a:p>
          <a:p>
            <a:pPr marL="342900" indent="-342900">
              <a:buFont typeface="Arial" panose="020B0604020202020204" pitchFamily="34" charset="0"/>
              <a:buChar char="•"/>
            </a:pPr>
            <a:r>
              <a:rPr lang="en-GB" sz="2400" dirty="0"/>
              <a:t>How does ‘shame’ impact on behaviour?</a:t>
            </a:r>
          </a:p>
          <a:p>
            <a:pPr marL="342900" indent="-342900">
              <a:buFont typeface="Arial" panose="020B0604020202020204" pitchFamily="34" charset="0"/>
              <a:buChar char="•"/>
            </a:pPr>
            <a:r>
              <a:rPr lang="en-GB" sz="2400" dirty="0"/>
              <a:t>How do we use de-escalation practices to support behaviour?</a:t>
            </a:r>
          </a:p>
        </p:txBody>
      </p:sp>
      <p:pic>
        <p:nvPicPr>
          <p:cNvPr id="4" name="Audio 3">
            <a:hlinkClick r:id="" action="ppaction://media"/>
            <a:extLst>
              <a:ext uri="{FF2B5EF4-FFF2-40B4-BE49-F238E27FC236}">
                <a16:creationId xmlns:a16="http://schemas.microsoft.com/office/drawing/2014/main" id="{06008481-1AE2-4FAF-9791-0DD63181D0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33D7673F-9521-4BE1-A133-A4AEF901D5F2}"/>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1744842004"/>
      </p:ext>
    </p:extLst>
  </p:cSld>
  <p:clrMapOvr>
    <a:masterClrMapping/>
  </p:clrMapOvr>
  <mc:AlternateContent xmlns:mc="http://schemas.openxmlformats.org/markup-compatibility/2006" xmlns:p14="http://schemas.microsoft.com/office/powerpoint/2010/main">
    <mc:Choice Requires="p14">
      <p:transition spd="slow" p14:dur="2000" advTm="35999"/>
    </mc:Choice>
    <mc:Fallback xmlns="">
      <p:transition spd="slow" advTm="359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Resources to explore theories</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a:xfrm>
            <a:off x="838200" y="1734184"/>
            <a:ext cx="5257800" cy="4351338"/>
          </a:xfrm>
        </p:spPr>
        <p:txBody>
          <a:bodyPr>
            <a:normAutofit/>
          </a:bodyPr>
          <a:lstStyle/>
          <a:p>
            <a:pPr marL="0" indent="0">
              <a:buNone/>
            </a:pPr>
            <a:r>
              <a:rPr lang="en-GB" sz="2400" b="1" dirty="0"/>
              <a:t>Some common responses</a:t>
            </a:r>
          </a:p>
          <a:p>
            <a:pPr marL="342900" indent="-342900"/>
            <a:r>
              <a:rPr lang="en-GB" sz="2400" dirty="0"/>
              <a:t>Escalate situation – ‘Don’t give me excuses’ ‘Don’t you speak to me like that’</a:t>
            </a:r>
          </a:p>
          <a:p>
            <a:pPr marL="342900" indent="-342900"/>
            <a:r>
              <a:rPr lang="en-GB" sz="2400" dirty="0"/>
              <a:t>Hostility – ‘You should be ashamed of yourself’</a:t>
            </a:r>
          </a:p>
          <a:p>
            <a:pPr marL="342900" indent="-342900"/>
            <a:r>
              <a:rPr lang="en-GB" sz="2400" dirty="0"/>
              <a:t>Passive – ‘Why did you do that?’</a:t>
            </a:r>
          </a:p>
          <a:p>
            <a:endParaRPr lang="en-GB" sz="2400" dirty="0"/>
          </a:p>
        </p:txBody>
      </p:sp>
      <p:grpSp>
        <p:nvGrpSpPr>
          <p:cNvPr id="7" name="Group 6">
            <a:extLst>
              <a:ext uri="{FF2B5EF4-FFF2-40B4-BE49-F238E27FC236}">
                <a16:creationId xmlns:a16="http://schemas.microsoft.com/office/drawing/2014/main" id="{49C715AE-1C22-44E9-A956-209B762DC9DC}"/>
              </a:ext>
            </a:extLst>
          </p:cNvPr>
          <p:cNvGrpSpPr/>
          <p:nvPr/>
        </p:nvGrpSpPr>
        <p:grpSpPr>
          <a:xfrm>
            <a:off x="838200" y="365125"/>
            <a:ext cx="2882552" cy="1108497"/>
            <a:chOff x="2169982" y="2741698"/>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A884516C-76C3-430C-807E-E0D7F3FC092F}"/>
                </a:ext>
              </a:extLst>
            </p:cNvPr>
            <p:cNvSpPr/>
            <p:nvPr/>
          </p:nvSpPr>
          <p:spPr>
            <a:xfrm>
              <a:off x="2169982" y="2741698"/>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68329"/>
                <a:satOff val="-6535"/>
                <a:lumOff val="28597"/>
                <a:alphaOff val="0"/>
              </a:schemeClr>
            </a:fillRef>
            <a:effectRef idx="2">
              <a:schemeClr val="accent1">
                <a:shade val="50000"/>
                <a:hueOff val="268329"/>
                <a:satOff val="-6535"/>
                <a:lumOff val="28597"/>
                <a:alphaOff val="0"/>
              </a:schemeClr>
            </a:effectRef>
            <a:fontRef idx="minor">
              <a:schemeClr val="lt1"/>
            </a:fontRef>
          </p:style>
        </p:sp>
        <p:sp>
          <p:nvSpPr>
            <p:cNvPr id="9" name="Rectangle: Rounded Corners 4">
              <a:extLst>
                <a:ext uri="{FF2B5EF4-FFF2-40B4-BE49-F238E27FC236}">
                  <a16:creationId xmlns:a16="http://schemas.microsoft.com/office/drawing/2014/main" id="{C00C8C0C-AE14-4318-B2AE-16D83477C970}"/>
                </a:ext>
              </a:extLst>
            </p:cNvPr>
            <p:cNvSpPr txBox="1"/>
            <p:nvPr/>
          </p:nvSpPr>
          <p:spPr>
            <a:xfrm>
              <a:off x="2224094" y="2795810"/>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All behaviour is communication</a:t>
              </a:r>
            </a:p>
          </p:txBody>
        </p:sp>
      </p:grpSp>
      <p:sp>
        <p:nvSpPr>
          <p:cNvPr id="14" name="Content Placeholder 6">
            <a:extLst>
              <a:ext uri="{FF2B5EF4-FFF2-40B4-BE49-F238E27FC236}">
                <a16:creationId xmlns:a16="http://schemas.microsoft.com/office/drawing/2014/main" id="{211CDF5B-8CEC-4293-BD1E-DA5078A06EA1}"/>
              </a:ext>
            </a:extLst>
          </p:cNvPr>
          <p:cNvSpPr txBox="1">
            <a:spLocks/>
          </p:cNvSpPr>
          <p:nvPr/>
        </p:nvSpPr>
        <p:spPr>
          <a:xfrm>
            <a:off x="6265333" y="1645176"/>
            <a:ext cx="5384801" cy="45335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b="1" dirty="0"/>
              <a:t>Preferred responses</a:t>
            </a:r>
          </a:p>
          <a:p>
            <a:pPr marL="342900" indent="-342900"/>
            <a:r>
              <a:rPr lang="en-GB" sz="2200" dirty="0"/>
              <a:t>Give a statement of what you want –’I want you to return to your table’</a:t>
            </a:r>
          </a:p>
          <a:p>
            <a:pPr marL="342900" indent="-342900"/>
            <a:r>
              <a:rPr lang="en-GB" sz="2200" dirty="0"/>
              <a:t>Stick to your statement – repeating if necessary</a:t>
            </a:r>
          </a:p>
          <a:p>
            <a:pPr marL="342900" indent="-342900"/>
            <a:r>
              <a:rPr lang="en-GB" sz="2200" dirty="0"/>
              <a:t>Deflect the other person’s responses possibly by recognising their view – ‘I’ve heard your reason for leaving your table – to speak to your friend, but I’d like you to return to your table’</a:t>
            </a:r>
          </a:p>
          <a:p>
            <a:pPr marL="342900" indent="-342900"/>
            <a:r>
              <a:rPr lang="en-GB" sz="2200" dirty="0"/>
              <a:t>If needed, have a restorative conversation</a:t>
            </a:r>
          </a:p>
        </p:txBody>
      </p:sp>
      <p:sp>
        <p:nvSpPr>
          <p:cNvPr id="4" name="TextBox 3">
            <a:extLst>
              <a:ext uri="{FF2B5EF4-FFF2-40B4-BE49-F238E27FC236}">
                <a16:creationId xmlns:a16="http://schemas.microsoft.com/office/drawing/2014/main" id="{90506C3B-D7BD-4F1A-8C3B-FE9A5B5A4813}"/>
              </a:ext>
            </a:extLst>
          </p:cNvPr>
          <p:cNvSpPr txBox="1"/>
          <p:nvPr/>
        </p:nvSpPr>
        <p:spPr>
          <a:xfrm>
            <a:off x="838200" y="5852478"/>
            <a:ext cx="7937045" cy="461665"/>
          </a:xfrm>
          <a:prstGeom prst="rect">
            <a:avLst/>
          </a:prstGeom>
          <a:noFill/>
        </p:spPr>
        <p:txBody>
          <a:bodyPr wrap="none" rtlCol="0">
            <a:spAutoFit/>
          </a:bodyPr>
          <a:lstStyle/>
          <a:p>
            <a:r>
              <a:rPr lang="en-GB" sz="2400" dirty="0"/>
              <a:t>Theory of mind: </a:t>
            </a:r>
            <a:r>
              <a:rPr lang="en-GB" sz="2400" dirty="0">
                <a:hlinkClick r:id="rId5"/>
              </a:rPr>
              <a:t>www.autismtoolbox.co.uk/cognitive-theories</a:t>
            </a:r>
            <a:r>
              <a:rPr lang="en-GB" sz="2400" dirty="0"/>
              <a:t> </a:t>
            </a:r>
          </a:p>
        </p:txBody>
      </p:sp>
      <p:pic>
        <p:nvPicPr>
          <p:cNvPr id="6" name="Audio 5">
            <a:hlinkClick r:id="" action="ppaction://media"/>
            <a:extLst>
              <a:ext uri="{FF2B5EF4-FFF2-40B4-BE49-F238E27FC236}">
                <a16:creationId xmlns:a16="http://schemas.microsoft.com/office/drawing/2014/main" id="{0C39870B-C3B8-4447-BF6D-CB725F70CAF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FD18D804-6CE4-4504-9D54-F3DB48544E6E}"/>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2978751447"/>
      </p:ext>
    </p:extLst>
  </p:cSld>
  <p:clrMapOvr>
    <a:masterClrMapping/>
  </p:clrMapOvr>
  <mc:AlternateContent xmlns:mc="http://schemas.openxmlformats.org/markup-compatibility/2006" xmlns:p14="http://schemas.microsoft.com/office/powerpoint/2010/main">
    <mc:Choice Requires="p14">
      <p:transition spd="slow" p14:dur="2000" advTm="109833"/>
    </mc:Choice>
    <mc:Fallback xmlns="">
      <p:transition spd="slow" advTm="1098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Resources to explore theories</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p:txBody>
          <a:bodyPr/>
          <a:lstStyle/>
          <a:p>
            <a:pPr marL="0" indent="0">
              <a:buNone/>
            </a:pPr>
            <a:endParaRPr lang="en-GB" dirty="0"/>
          </a:p>
        </p:txBody>
      </p:sp>
      <p:grpSp>
        <p:nvGrpSpPr>
          <p:cNvPr id="7" name="Group 6">
            <a:extLst>
              <a:ext uri="{FF2B5EF4-FFF2-40B4-BE49-F238E27FC236}">
                <a16:creationId xmlns:a16="http://schemas.microsoft.com/office/drawing/2014/main" id="{611CB804-1510-4694-8D34-E9AD3FAA923F}"/>
              </a:ext>
            </a:extLst>
          </p:cNvPr>
          <p:cNvGrpSpPr/>
          <p:nvPr/>
        </p:nvGrpSpPr>
        <p:grpSpPr>
          <a:xfrm>
            <a:off x="838200" y="365125"/>
            <a:ext cx="2882552" cy="1108497"/>
            <a:chOff x="2169982" y="2741698"/>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E4C39EA2-DA89-4D9D-9EE5-ED6AF26BE9B6}"/>
                </a:ext>
              </a:extLst>
            </p:cNvPr>
            <p:cNvSpPr/>
            <p:nvPr/>
          </p:nvSpPr>
          <p:spPr>
            <a:xfrm>
              <a:off x="2169982" y="2741698"/>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68329"/>
                <a:satOff val="-6535"/>
                <a:lumOff val="28597"/>
                <a:alphaOff val="0"/>
              </a:schemeClr>
            </a:fillRef>
            <a:effectRef idx="2">
              <a:schemeClr val="accent1">
                <a:shade val="50000"/>
                <a:hueOff val="268329"/>
                <a:satOff val="-6535"/>
                <a:lumOff val="28597"/>
                <a:alphaOff val="0"/>
              </a:schemeClr>
            </a:effectRef>
            <a:fontRef idx="minor">
              <a:schemeClr val="lt1"/>
            </a:fontRef>
          </p:style>
        </p:sp>
        <p:sp>
          <p:nvSpPr>
            <p:cNvPr id="9" name="Rectangle: Rounded Corners 4">
              <a:extLst>
                <a:ext uri="{FF2B5EF4-FFF2-40B4-BE49-F238E27FC236}">
                  <a16:creationId xmlns:a16="http://schemas.microsoft.com/office/drawing/2014/main" id="{C6961C60-9C02-4DC6-AABB-693EE2FE94BF}"/>
                </a:ext>
              </a:extLst>
            </p:cNvPr>
            <p:cNvSpPr txBox="1"/>
            <p:nvPr/>
          </p:nvSpPr>
          <p:spPr>
            <a:xfrm>
              <a:off x="2224094" y="2795810"/>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All behaviour is communication</a:t>
              </a:r>
            </a:p>
          </p:txBody>
        </p:sp>
      </p:grpSp>
      <p:sp>
        <p:nvSpPr>
          <p:cNvPr id="10" name="Rectangle 3">
            <a:extLst>
              <a:ext uri="{FF2B5EF4-FFF2-40B4-BE49-F238E27FC236}">
                <a16:creationId xmlns:a16="http://schemas.microsoft.com/office/drawing/2014/main" id="{8C42767F-FB3F-47ED-B3B7-5147022472E8}"/>
              </a:ext>
            </a:extLst>
          </p:cNvPr>
          <p:cNvSpPr txBox="1">
            <a:spLocks noChangeArrowheads="1"/>
          </p:cNvSpPr>
          <p:nvPr/>
        </p:nvSpPr>
        <p:spPr>
          <a:xfrm>
            <a:off x="7374467" y="2042692"/>
            <a:ext cx="3979333" cy="459940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GB" altLang="en-US" sz="3100" b="1" dirty="0"/>
              <a:t>De-escalation</a:t>
            </a:r>
            <a:r>
              <a:rPr lang="en-GB" altLang="en-US" sz="3100" dirty="0"/>
              <a:t> techniques go against our natural fight-or-flight reflexes. Remaining calm and professionally detached is not natural and therefore it is a skill that will need to be practised. We need to retrain ourselves to respond in a different way when a challenging situation occurs.</a:t>
            </a:r>
          </a:p>
          <a:p>
            <a:pPr>
              <a:buFont typeface="Wingdings" pitchFamily="2" charset="2"/>
              <a:buNone/>
            </a:pPr>
            <a:endParaRPr lang="en-GB" altLang="en-US" sz="2400" dirty="0"/>
          </a:p>
          <a:p>
            <a:pPr algn="ctr">
              <a:buFont typeface="Wingdings" pitchFamily="2" charset="2"/>
              <a:buNone/>
            </a:pPr>
            <a:r>
              <a:rPr lang="en-GB" altLang="en-US" dirty="0"/>
              <a:t>	</a:t>
            </a:r>
          </a:p>
          <a:p>
            <a:pPr>
              <a:buFont typeface="Wingdings" pitchFamily="2" charset="2"/>
              <a:buNone/>
            </a:pPr>
            <a:endParaRPr lang="en-GB" altLang="en-US" dirty="0"/>
          </a:p>
        </p:txBody>
      </p:sp>
      <p:pic>
        <p:nvPicPr>
          <p:cNvPr id="11" name="Picture 4" descr="Phases chart">
            <a:extLst>
              <a:ext uri="{FF2B5EF4-FFF2-40B4-BE49-F238E27FC236}">
                <a16:creationId xmlns:a16="http://schemas.microsoft.com/office/drawing/2014/main" id="{0DA7BF72-27B1-4B13-B570-B1D2847C88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3000"/>
          <a:stretch>
            <a:fillRect/>
          </a:stretch>
        </p:blipFill>
        <p:spPr bwMode="auto">
          <a:xfrm>
            <a:off x="361953" y="2503058"/>
            <a:ext cx="7106440" cy="3708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Audio 4">
            <a:hlinkClick r:id="" action="ppaction://media"/>
            <a:extLst>
              <a:ext uri="{FF2B5EF4-FFF2-40B4-BE49-F238E27FC236}">
                <a16:creationId xmlns:a16="http://schemas.microsoft.com/office/drawing/2014/main" id="{60B94123-7BA2-4929-B726-D9F195F1F0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4" name="Footer Placeholder 3">
            <a:extLst>
              <a:ext uri="{FF2B5EF4-FFF2-40B4-BE49-F238E27FC236}">
                <a16:creationId xmlns:a16="http://schemas.microsoft.com/office/drawing/2014/main" id="{5DB4E055-0FA5-4E86-8EBE-27CA7026EC4E}"/>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4135430069"/>
      </p:ext>
    </p:extLst>
  </p:cSld>
  <p:clrMapOvr>
    <a:masterClrMapping/>
  </p:clrMapOvr>
  <mc:AlternateContent xmlns:mc="http://schemas.openxmlformats.org/markup-compatibility/2006" xmlns:p14="http://schemas.microsoft.com/office/powerpoint/2010/main">
    <mc:Choice Requires="p14">
      <p:transition spd="slow" p14:dur="2000" advTm="22851"/>
    </mc:Choice>
    <mc:Fallback xmlns="">
      <p:transition spd="slow" advTm="228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What can I do? </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p:txBody>
          <a:bodyPr/>
          <a:lstStyle/>
          <a:p>
            <a:r>
              <a:rPr lang="en-GB" dirty="0"/>
              <a:t>Be in tune with your own emotions and their impact  - practice responding assertively</a:t>
            </a:r>
          </a:p>
          <a:p>
            <a:r>
              <a:rPr lang="en-GB" dirty="0"/>
              <a:t>Consider what  a child or young person’s behaviour is communicating – link with assessment – record in plan</a:t>
            </a:r>
          </a:p>
          <a:p>
            <a:r>
              <a:rPr lang="en-GB" dirty="0"/>
              <a:t>Develop a consistent and collaborative team approach to support problem solving – reflect this in relationships policy</a:t>
            </a:r>
          </a:p>
          <a:p>
            <a:r>
              <a:rPr lang="en-GB" dirty="0"/>
              <a:t>Consider de-escalation training and practice your responses to conflict (think about non-verbal messages)</a:t>
            </a:r>
          </a:p>
          <a:p>
            <a:r>
              <a:rPr lang="en-GB" dirty="0"/>
              <a:t>Practice restorative conversations after difficulties when pupil is calm </a:t>
            </a:r>
          </a:p>
          <a:p>
            <a:endParaRPr lang="en-GB" dirty="0"/>
          </a:p>
        </p:txBody>
      </p:sp>
      <p:grpSp>
        <p:nvGrpSpPr>
          <p:cNvPr id="7" name="Group 6">
            <a:extLst>
              <a:ext uri="{FF2B5EF4-FFF2-40B4-BE49-F238E27FC236}">
                <a16:creationId xmlns:a16="http://schemas.microsoft.com/office/drawing/2014/main" id="{6B431954-AE2D-4ED5-AE94-C8520FA3EFBD}"/>
              </a:ext>
            </a:extLst>
          </p:cNvPr>
          <p:cNvGrpSpPr/>
          <p:nvPr/>
        </p:nvGrpSpPr>
        <p:grpSpPr>
          <a:xfrm>
            <a:off x="838200" y="365125"/>
            <a:ext cx="2882552" cy="1108497"/>
            <a:chOff x="2169982" y="2741698"/>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4093B308-D7ED-424A-9B07-584C9869EA4B}"/>
                </a:ext>
              </a:extLst>
            </p:cNvPr>
            <p:cNvSpPr/>
            <p:nvPr/>
          </p:nvSpPr>
          <p:spPr>
            <a:xfrm>
              <a:off x="2169982" y="2741698"/>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68329"/>
                <a:satOff val="-6535"/>
                <a:lumOff val="28597"/>
                <a:alphaOff val="0"/>
              </a:schemeClr>
            </a:fillRef>
            <a:effectRef idx="2">
              <a:schemeClr val="accent1">
                <a:shade val="50000"/>
                <a:hueOff val="268329"/>
                <a:satOff val="-6535"/>
                <a:lumOff val="28597"/>
                <a:alphaOff val="0"/>
              </a:schemeClr>
            </a:effectRef>
            <a:fontRef idx="minor">
              <a:schemeClr val="lt1"/>
            </a:fontRef>
          </p:style>
        </p:sp>
        <p:sp>
          <p:nvSpPr>
            <p:cNvPr id="9" name="Rectangle: Rounded Corners 4">
              <a:extLst>
                <a:ext uri="{FF2B5EF4-FFF2-40B4-BE49-F238E27FC236}">
                  <a16:creationId xmlns:a16="http://schemas.microsoft.com/office/drawing/2014/main" id="{E8158457-7BB2-43B5-AEFA-31FA2751AD77}"/>
                </a:ext>
              </a:extLst>
            </p:cNvPr>
            <p:cNvSpPr txBox="1"/>
            <p:nvPr/>
          </p:nvSpPr>
          <p:spPr>
            <a:xfrm>
              <a:off x="2224094" y="2795810"/>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All behaviour is communication</a:t>
              </a:r>
            </a:p>
          </p:txBody>
        </p:sp>
      </p:grpSp>
      <p:pic>
        <p:nvPicPr>
          <p:cNvPr id="4" name="Audio 3">
            <a:hlinkClick r:id="" action="ppaction://media"/>
            <a:extLst>
              <a:ext uri="{FF2B5EF4-FFF2-40B4-BE49-F238E27FC236}">
                <a16:creationId xmlns:a16="http://schemas.microsoft.com/office/drawing/2014/main" id="{55A87963-66DB-47F0-A7CE-69DD0B7B56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15B0C441-BC35-4C59-A3D2-D5B932365885}"/>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291951926"/>
      </p:ext>
    </p:extLst>
  </p:cSld>
  <p:clrMapOvr>
    <a:masterClrMapping/>
  </p:clrMapOvr>
  <mc:AlternateContent xmlns:mc="http://schemas.openxmlformats.org/markup-compatibility/2006" xmlns:p14="http://schemas.microsoft.com/office/powerpoint/2010/main">
    <mc:Choice Requires="p14">
      <p:transition spd="slow" p14:dur="2000" advTm="57125"/>
    </mc:Choice>
    <mc:Fallback xmlns="">
      <p:transition spd="slow" advTm="57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485A8-9B04-4B7C-81CF-4816AB051408}"/>
              </a:ext>
            </a:extLst>
          </p:cNvPr>
          <p:cNvSpPr>
            <a:spLocks noGrp="1"/>
          </p:cNvSpPr>
          <p:nvPr>
            <p:ph type="title"/>
          </p:nvPr>
        </p:nvSpPr>
        <p:spPr>
          <a:xfrm>
            <a:off x="3895594" y="365125"/>
            <a:ext cx="7458205" cy="1325563"/>
          </a:xfrm>
        </p:spPr>
        <p:txBody>
          <a:bodyPr/>
          <a:lstStyle/>
          <a:p>
            <a:r>
              <a:rPr lang="en-GB" dirty="0"/>
              <a:t>What does this principle mean?</a:t>
            </a:r>
          </a:p>
        </p:txBody>
      </p:sp>
      <p:sp>
        <p:nvSpPr>
          <p:cNvPr id="3" name="Content Placeholder 2">
            <a:extLst>
              <a:ext uri="{FF2B5EF4-FFF2-40B4-BE49-F238E27FC236}">
                <a16:creationId xmlns:a16="http://schemas.microsoft.com/office/drawing/2014/main" id="{A4302E67-906B-4E3C-AFD6-D915C9C4FB84}"/>
              </a:ext>
            </a:extLst>
          </p:cNvPr>
          <p:cNvSpPr>
            <a:spLocks noGrp="1"/>
          </p:cNvSpPr>
          <p:nvPr>
            <p:ph idx="1"/>
          </p:nvPr>
        </p:nvSpPr>
        <p:spPr/>
        <p:txBody>
          <a:bodyPr/>
          <a:lstStyle/>
          <a:p>
            <a:r>
              <a:rPr lang="en-GB" dirty="0"/>
              <a:t>Transitions typically involve the ending of one task and the beginning of another, it involves a shift between two events. When planned we experience anticipation and when unplanned we can experience surprise. </a:t>
            </a:r>
          </a:p>
          <a:p>
            <a:r>
              <a:rPr lang="en-GB" dirty="0"/>
              <a:t>Staff who acknowledge the feelings aroused by transitions and who understand that even small changes in routine (e.g. a visitor, a supply teacher, going to lunch) can be overwhelming and unsettling to some children. </a:t>
            </a:r>
          </a:p>
          <a:p>
            <a:r>
              <a:rPr lang="en-GB" dirty="0"/>
              <a:t>Transition can be a developmental pathway</a:t>
            </a:r>
          </a:p>
          <a:p>
            <a:endParaRPr lang="en-GB" dirty="0"/>
          </a:p>
        </p:txBody>
      </p:sp>
      <p:grpSp>
        <p:nvGrpSpPr>
          <p:cNvPr id="4" name="Group 3">
            <a:extLst>
              <a:ext uri="{FF2B5EF4-FFF2-40B4-BE49-F238E27FC236}">
                <a16:creationId xmlns:a16="http://schemas.microsoft.com/office/drawing/2014/main" id="{C68FF5C7-A048-45FB-B6DB-89C6C3840DA3}"/>
              </a:ext>
            </a:extLst>
          </p:cNvPr>
          <p:cNvGrpSpPr/>
          <p:nvPr/>
        </p:nvGrpSpPr>
        <p:grpSpPr>
          <a:xfrm>
            <a:off x="838200" y="365125"/>
            <a:ext cx="2882552" cy="1108497"/>
            <a:chOff x="2169992" y="1128235"/>
            <a:chExt cx="2882552" cy="1108497"/>
          </a:xfrm>
          <a:scene3d>
            <a:camera prst="orthographicFront"/>
            <a:lightRig rig="flat" dir="t"/>
          </a:scene3d>
        </p:grpSpPr>
        <p:sp>
          <p:nvSpPr>
            <p:cNvPr id="5" name="Rectangle: Rounded Corners 4">
              <a:extLst>
                <a:ext uri="{FF2B5EF4-FFF2-40B4-BE49-F238E27FC236}">
                  <a16:creationId xmlns:a16="http://schemas.microsoft.com/office/drawing/2014/main" id="{0DE90C16-7C76-45F7-A5AD-635625855268}"/>
                </a:ext>
              </a:extLst>
            </p:cNvPr>
            <p:cNvSpPr/>
            <p:nvPr/>
          </p:nvSpPr>
          <p:spPr>
            <a:xfrm>
              <a:off x="2169992" y="1128235"/>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134164"/>
                <a:satOff val="-3267"/>
                <a:lumOff val="14299"/>
                <a:alphaOff val="0"/>
              </a:schemeClr>
            </a:fillRef>
            <a:effectRef idx="2">
              <a:schemeClr val="accent1">
                <a:shade val="50000"/>
                <a:hueOff val="134164"/>
                <a:satOff val="-3267"/>
                <a:lumOff val="14299"/>
                <a:alphaOff val="0"/>
              </a:schemeClr>
            </a:effectRef>
            <a:fontRef idx="minor">
              <a:schemeClr val="lt1"/>
            </a:fontRef>
          </p:style>
        </p:sp>
        <p:sp>
          <p:nvSpPr>
            <p:cNvPr id="6" name="Rectangle: Rounded Corners 4">
              <a:extLst>
                <a:ext uri="{FF2B5EF4-FFF2-40B4-BE49-F238E27FC236}">
                  <a16:creationId xmlns:a16="http://schemas.microsoft.com/office/drawing/2014/main" id="{5CB01197-2064-44B7-ABA3-19A279859B7A}"/>
                </a:ext>
              </a:extLst>
            </p:cNvPr>
            <p:cNvSpPr txBox="1"/>
            <p:nvPr/>
          </p:nvSpPr>
          <p:spPr>
            <a:xfrm>
              <a:off x="2224104" y="1182347"/>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Transition are important in  children’s lives</a:t>
              </a:r>
            </a:p>
          </p:txBody>
        </p:sp>
      </p:grpSp>
      <p:pic>
        <p:nvPicPr>
          <p:cNvPr id="10" name="Audio 9">
            <a:hlinkClick r:id="" action="ppaction://media"/>
            <a:extLst>
              <a:ext uri="{FF2B5EF4-FFF2-40B4-BE49-F238E27FC236}">
                <a16:creationId xmlns:a16="http://schemas.microsoft.com/office/drawing/2014/main" id="{7925BE3F-9F8A-4BD3-B18C-C835C8B99F1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7" name="Footer Placeholder 6">
            <a:extLst>
              <a:ext uri="{FF2B5EF4-FFF2-40B4-BE49-F238E27FC236}">
                <a16:creationId xmlns:a16="http://schemas.microsoft.com/office/drawing/2014/main" id="{7AB273FC-D489-4A23-A999-893FD7AE4F4E}"/>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1609260235"/>
      </p:ext>
    </p:extLst>
  </p:cSld>
  <p:clrMapOvr>
    <a:masterClrMapping/>
  </p:clrMapOvr>
  <mc:AlternateContent xmlns:mc="http://schemas.openxmlformats.org/markup-compatibility/2006" xmlns:p14="http://schemas.microsoft.com/office/powerpoint/2010/main">
    <mc:Choice Requires="p14">
      <p:transition spd="slow" p14:dur="2000" advTm="64366"/>
    </mc:Choice>
    <mc:Fallback xmlns="">
      <p:transition spd="slow" advTm="643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Reflection </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p:txBody>
          <a:bodyPr/>
          <a:lstStyle/>
          <a:p>
            <a:endParaRPr lang="en-GB"/>
          </a:p>
        </p:txBody>
      </p:sp>
      <p:grpSp>
        <p:nvGrpSpPr>
          <p:cNvPr id="7" name="Group 6">
            <a:extLst>
              <a:ext uri="{FF2B5EF4-FFF2-40B4-BE49-F238E27FC236}">
                <a16:creationId xmlns:a16="http://schemas.microsoft.com/office/drawing/2014/main" id="{C63D8D4E-1793-42D7-AD0A-31F1D5CCC82A}"/>
              </a:ext>
            </a:extLst>
          </p:cNvPr>
          <p:cNvGrpSpPr/>
          <p:nvPr/>
        </p:nvGrpSpPr>
        <p:grpSpPr>
          <a:xfrm>
            <a:off x="838200" y="365125"/>
            <a:ext cx="2882552" cy="1108497"/>
            <a:chOff x="2169992" y="1128235"/>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8A5AD497-7A6F-41FC-83E0-3D58DB9F4E61}"/>
                </a:ext>
              </a:extLst>
            </p:cNvPr>
            <p:cNvSpPr/>
            <p:nvPr/>
          </p:nvSpPr>
          <p:spPr>
            <a:xfrm>
              <a:off x="2169992" y="1128235"/>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134164"/>
                <a:satOff val="-3267"/>
                <a:lumOff val="14299"/>
                <a:alphaOff val="0"/>
              </a:schemeClr>
            </a:fillRef>
            <a:effectRef idx="2">
              <a:schemeClr val="accent1">
                <a:shade val="50000"/>
                <a:hueOff val="134164"/>
                <a:satOff val="-3267"/>
                <a:lumOff val="14299"/>
                <a:alphaOff val="0"/>
              </a:schemeClr>
            </a:effectRef>
            <a:fontRef idx="minor">
              <a:schemeClr val="lt1"/>
            </a:fontRef>
          </p:style>
        </p:sp>
        <p:sp>
          <p:nvSpPr>
            <p:cNvPr id="9" name="Rectangle: Rounded Corners 4">
              <a:extLst>
                <a:ext uri="{FF2B5EF4-FFF2-40B4-BE49-F238E27FC236}">
                  <a16:creationId xmlns:a16="http://schemas.microsoft.com/office/drawing/2014/main" id="{3E1FC2C2-A6CE-48BE-B9BB-C6C78B7ADE9B}"/>
                </a:ext>
              </a:extLst>
            </p:cNvPr>
            <p:cNvSpPr txBox="1"/>
            <p:nvPr/>
          </p:nvSpPr>
          <p:spPr>
            <a:xfrm>
              <a:off x="2224104" y="1182347"/>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Transition are important in  children’s lives</a:t>
              </a:r>
            </a:p>
          </p:txBody>
        </p:sp>
      </p:grpSp>
      <p:sp>
        <p:nvSpPr>
          <p:cNvPr id="12" name="TextBox 11">
            <a:extLst>
              <a:ext uri="{FF2B5EF4-FFF2-40B4-BE49-F238E27FC236}">
                <a16:creationId xmlns:a16="http://schemas.microsoft.com/office/drawing/2014/main" id="{35BC559F-0E75-45B3-8167-55B0766B9D2A}"/>
              </a:ext>
            </a:extLst>
          </p:cNvPr>
          <p:cNvSpPr txBox="1"/>
          <p:nvPr/>
        </p:nvSpPr>
        <p:spPr>
          <a:xfrm>
            <a:off x="685801" y="1771513"/>
            <a:ext cx="5410199" cy="3231654"/>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3200" dirty="0"/>
              <a:t>Key Areas to consider:</a:t>
            </a:r>
          </a:p>
          <a:p>
            <a:pPr marL="457200" indent="-457200">
              <a:buFontTx/>
              <a:buChar char="-"/>
            </a:pPr>
            <a:r>
              <a:rPr lang="en-GB" sz="2800" dirty="0"/>
              <a:t>What are ‘Transitions’?</a:t>
            </a:r>
          </a:p>
          <a:p>
            <a:pPr marL="457200" indent="-457200">
              <a:buFontTx/>
              <a:buChar char="-"/>
            </a:pPr>
            <a:r>
              <a:rPr lang="en-GB" sz="2800" dirty="0"/>
              <a:t>Why might transitions be so significant?</a:t>
            </a:r>
          </a:p>
          <a:p>
            <a:pPr marL="457200" indent="-457200">
              <a:buFontTx/>
              <a:buChar char="-"/>
            </a:pPr>
            <a:r>
              <a:rPr lang="en-GB" sz="2800" dirty="0"/>
              <a:t>Why might transitions be so difficult for some young people?</a:t>
            </a:r>
          </a:p>
          <a:p>
            <a:pPr marL="457200" indent="-457200">
              <a:buFontTx/>
              <a:buChar char="-"/>
            </a:pPr>
            <a:endParaRPr lang="en-GB" sz="3200" dirty="0"/>
          </a:p>
        </p:txBody>
      </p:sp>
      <p:pic>
        <p:nvPicPr>
          <p:cNvPr id="13" name="Picture 2" descr="http://nonsensetomomsense.com/wp-content/uploads/2012/08/confused_sign_post.jpg">
            <a:extLst>
              <a:ext uri="{FF2B5EF4-FFF2-40B4-BE49-F238E27FC236}">
                <a16:creationId xmlns:a16="http://schemas.microsoft.com/office/drawing/2014/main" id="{3E2C7F83-061D-48E7-9D7B-54480F82BC36}"/>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899" t="5598" r="12787"/>
          <a:stretch/>
        </p:blipFill>
        <p:spPr bwMode="auto">
          <a:xfrm>
            <a:off x="6375400" y="1781751"/>
            <a:ext cx="5524892" cy="299273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CAB9F8E-A6AD-4B08-8722-49CC28AB1074}"/>
              </a:ext>
            </a:extLst>
          </p:cNvPr>
          <p:cNvSpPr txBox="1"/>
          <p:nvPr/>
        </p:nvSpPr>
        <p:spPr>
          <a:xfrm>
            <a:off x="6375400" y="4996885"/>
            <a:ext cx="5524892" cy="1015663"/>
          </a:xfrm>
          <a:prstGeom prst="rect">
            <a:avLst/>
          </a:prstGeom>
          <a:noFill/>
        </p:spPr>
        <p:txBody>
          <a:bodyPr wrap="square" rtlCol="0">
            <a:spAutoFit/>
          </a:bodyPr>
          <a:lstStyle/>
          <a:p>
            <a:pPr algn="ctr"/>
            <a:r>
              <a:rPr lang="en-GB" sz="2000" b="1" dirty="0"/>
              <a:t>What transitions have we faced? </a:t>
            </a:r>
          </a:p>
          <a:p>
            <a:pPr algn="ctr"/>
            <a:r>
              <a:rPr lang="en-GB" sz="2000" b="1" dirty="0"/>
              <a:t>How did we feel?</a:t>
            </a:r>
          </a:p>
          <a:p>
            <a:pPr algn="ctr"/>
            <a:r>
              <a:rPr lang="en-GB" sz="2000" b="1" dirty="0"/>
              <a:t>What helped us?</a:t>
            </a:r>
          </a:p>
        </p:txBody>
      </p:sp>
      <p:pic>
        <p:nvPicPr>
          <p:cNvPr id="4" name="Audio 3">
            <a:hlinkClick r:id="" action="ppaction://media"/>
            <a:extLst>
              <a:ext uri="{FF2B5EF4-FFF2-40B4-BE49-F238E27FC236}">
                <a16:creationId xmlns:a16="http://schemas.microsoft.com/office/drawing/2014/main" id="{7999BC68-D745-4BC1-9254-B2AA51A6EC5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2095F795-1BA2-48F6-A95D-41DD8A15F24F}"/>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231228618"/>
      </p:ext>
    </p:extLst>
  </p:cSld>
  <p:clrMapOvr>
    <a:masterClrMapping/>
  </p:clrMapOvr>
  <mc:AlternateContent xmlns:mc="http://schemas.openxmlformats.org/markup-compatibility/2006" xmlns:p14="http://schemas.microsoft.com/office/powerpoint/2010/main">
    <mc:Choice Requires="p14">
      <p:transition spd="slow" p14:dur="2000" advTm="23946"/>
    </mc:Choice>
    <mc:Fallback xmlns="">
      <p:transition spd="slow" advTm="23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Resources to explore theories</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a:xfrm>
            <a:off x="838200" y="2651759"/>
            <a:ext cx="10515600" cy="3182303"/>
          </a:xfrm>
        </p:spPr>
        <p:txBody>
          <a:bodyPr/>
          <a:lstStyle/>
          <a:p>
            <a:r>
              <a:rPr lang="en-GB" dirty="0"/>
              <a:t>Change of routine, losses and separation </a:t>
            </a:r>
          </a:p>
          <a:p>
            <a:pPr lvl="1"/>
            <a:r>
              <a:rPr lang="en-GB" dirty="0">
                <a:hlinkClick r:id="rId5"/>
              </a:rPr>
              <a:t>https://beaconhouse.org.uk/wp-content/uploads/2019/09/Supporting-Transitions-2.pdf</a:t>
            </a:r>
            <a:endParaRPr lang="en-GB" dirty="0"/>
          </a:p>
          <a:p>
            <a:endParaRPr lang="en-GB" dirty="0"/>
          </a:p>
        </p:txBody>
      </p:sp>
      <p:grpSp>
        <p:nvGrpSpPr>
          <p:cNvPr id="7" name="Group 6">
            <a:extLst>
              <a:ext uri="{FF2B5EF4-FFF2-40B4-BE49-F238E27FC236}">
                <a16:creationId xmlns:a16="http://schemas.microsoft.com/office/drawing/2014/main" id="{E945ED2A-263D-46DC-9247-A2B33743F388}"/>
              </a:ext>
            </a:extLst>
          </p:cNvPr>
          <p:cNvGrpSpPr/>
          <p:nvPr/>
        </p:nvGrpSpPr>
        <p:grpSpPr>
          <a:xfrm>
            <a:off x="838200" y="365125"/>
            <a:ext cx="2882552" cy="1108497"/>
            <a:chOff x="2169992" y="1128235"/>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77EBD0AC-EB7C-43EA-98DF-A3823D69A890}"/>
                </a:ext>
              </a:extLst>
            </p:cNvPr>
            <p:cNvSpPr/>
            <p:nvPr/>
          </p:nvSpPr>
          <p:spPr>
            <a:xfrm>
              <a:off x="2169992" y="1128235"/>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134164"/>
                <a:satOff val="-3267"/>
                <a:lumOff val="14299"/>
                <a:alphaOff val="0"/>
              </a:schemeClr>
            </a:fillRef>
            <a:effectRef idx="2">
              <a:schemeClr val="accent1">
                <a:shade val="50000"/>
                <a:hueOff val="134164"/>
                <a:satOff val="-3267"/>
                <a:lumOff val="14299"/>
                <a:alphaOff val="0"/>
              </a:schemeClr>
            </a:effectRef>
            <a:fontRef idx="minor">
              <a:schemeClr val="lt1"/>
            </a:fontRef>
          </p:style>
        </p:sp>
        <p:sp>
          <p:nvSpPr>
            <p:cNvPr id="9" name="Rectangle: Rounded Corners 4">
              <a:extLst>
                <a:ext uri="{FF2B5EF4-FFF2-40B4-BE49-F238E27FC236}">
                  <a16:creationId xmlns:a16="http://schemas.microsoft.com/office/drawing/2014/main" id="{7AE7F8A4-27C1-43BF-BAD2-F9F32A28EB11}"/>
                </a:ext>
              </a:extLst>
            </p:cNvPr>
            <p:cNvSpPr txBox="1"/>
            <p:nvPr/>
          </p:nvSpPr>
          <p:spPr>
            <a:xfrm>
              <a:off x="2224104" y="1182347"/>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Transition are important in  children’s lives</a:t>
              </a:r>
            </a:p>
          </p:txBody>
        </p:sp>
      </p:grpSp>
      <p:pic>
        <p:nvPicPr>
          <p:cNvPr id="5" name="Audio 4">
            <a:hlinkClick r:id="" action="ppaction://media"/>
            <a:extLst>
              <a:ext uri="{FF2B5EF4-FFF2-40B4-BE49-F238E27FC236}">
                <a16:creationId xmlns:a16="http://schemas.microsoft.com/office/drawing/2014/main" id="{AA12EFBA-15A1-4622-9C64-2C20ED3CB4D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8738" y="6154738"/>
            <a:ext cx="487362" cy="487362"/>
          </a:xfrm>
          <a:prstGeom prst="rect">
            <a:avLst/>
          </a:prstGeom>
        </p:spPr>
      </p:pic>
      <p:sp>
        <p:nvSpPr>
          <p:cNvPr id="4" name="Footer Placeholder 3">
            <a:extLst>
              <a:ext uri="{FF2B5EF4-FFF2-40B4-BE49-F238E27FC236}">
                <a16:creationId xmlns:a16="http://schemas.microsoft.com/office/drawing/2014/main" id="{4ACBEF80-D3D3-4C1A-AE23-93EC42FD6952}"/>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2021016792"/>
      </p:ext>
    </p:extLst>
  </p:cSld>
  <p:clrMapOvr>
    <a:masterClrMapping/>
  </p:clrMapOvr>
  <mc:AlternateContent xmlns:mc="http://schemas.openxmlformats.org/markup-compatibility/2006" xmlns:p14="http://schemas.microsoft.com/office/powerpoint/2010/main">
    <mc:Choice Requires="p14">
      <p:transition spd="slow" p14:dur="2000" advTm="12271"/>
    </mc:Choice>
    <mc:Fallback xmlns="">
      <p:transition spd="slow" advTm="12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64BF-1C4B-48D5-9964-BE0462A5F3A7}"/>
              </a:ext>
            </a:extLst>
          </p:cNvPr>
          <p:cNvSpPr>
            <a:spLocks noGrp="1"/>
          </p:cNvSpPr>
          <p:nvPr>
            <p:ph type="title"/>
          </p:nvPr>
        </p:nvSpPr>
        <p:spPr>
          <a:xfrm>
            <a:off x="3883068" y="365125"/>
            <a:ext cx="7470732" cy="1325563"/>
          </a:xfrm>
        </p:spPr>
        <p:txBody>
          <a:bodyPr/>
          <a:lstStyle/>
          <a:p>
            <a:r>
              <a:rPr lang="en-GB" dirty="0"/>
              <a:t>What can I do? </a:t>
            </a:r>
          </a:p>
        </p:txBody>
      </p:sp>
      <p:sp>
        <p:nvSpPr>
          <p:cNvPr id="3" name="Content Placeholder 2">
            <a:extLst>
              <a:ext uri="{FF2B5EF4-FFF2-40B4-BE49-F238E27FC236}">
                <a16:creationId xmlns:a16="http://schemas.microsoft.com/office/drawing/2014/main" id="{5C20D585-D44B-4866-8078-96823722C9C3}"/>
              </a:ext>
            </a:extLst>
          </p:cNvPr>
          <p:cNvSpPr>
            <a:spLocks noGrp="1"/>
          </p:cNvSpPr>
          <p:nvPr>
            <p:ph idx="1"/>
          </p:nvPr>
        </p:nvSpPr>
        <p:spPr/>
        <p:txBody>
          <a:bodyPr/>
          <a:lstStyle/>
          <a:p>
            <a:pPr marL="800100" lvl="1" indent="-342900"/>
            <a:r>
              <a:rPr lang="en-GB" dirty="0"/>
              <a:t>Clear class welcome routines</a:t>
            </a:r>
          </a:p>
          <a:p>
            <a:pPr marL="800100" lvl="1" indent="-342900"/>
            <a:r>
              <a:rPr lang="en-GB" dirty="0"/>
              <a:t>Personal greetings</a:t>
            </a:r>
          </a:p>
          <a:p>
            <a:pPr marL="800100" lvl="1" indent="-342900"/>
            <a:r>
              <a:rPr lang="en-GB" altLang="en-US" dirty="0"/>
              <a:t>Children are prepared for changes in routine; clear procedures for this</a:t>
            </a:r>
          </a:p>
          <a:p>
            <a:pPr marL="800100" lvl="1" indent="-342900"/>
            <a:r>
              <a:rPr lang="en-GB" altLang="en-US" dirty="0"/>
              <a:t>Simple changes are introduced to routine and environment gradually</a:t>
            </a:r>
          </a:p>
          <a:p>
            <a:pPr marL="800100" lvl="1" indent="-342900"/>
            <a:r>
              <a:rPr lang="en-GB" altLang="en-US" dirty="0"/>
              <a:t>Visual timetables/timers</a:t>
            </a:r>
          </a:p>
          <a:p>
            <a:pPr marL="800100" lvl="1" indent="-342900"/>
            <a:r>
              <a:rPr lang="en-GB" altLang="en-US" dirty="0"/>
              <a:t>Creative ideas: transitional objects/signs</a:t>
            </a:r>
          </a:p>
          <a:p>
            <a:pPr marL="800100" lvl="1" indent="-342900"/>
            <a:r>
              <a:rPr lang="en-GB" altLang="en-US" dirty="0"/>
              <a:t>Opportunities to touch base with key staff early in the day</a:t>
            </a:r>
          </a:p>
          <a:p>
            <a:pPr marL="800100" lvl="1" indent="-342900"/>
            <a:r>
              <a:rPr lang="en-GB" altLang="en-US" dirty="0"/>
              <a:t>Ensure enough time in day for transitions</a:t>
            </a:r>
          </a:p>
          <a:p>
            <a:pPr marL="800100" lvl="1" indent="-342900"/>
            <a:r>
              <a:rPr lang="en-GB" altLang="en-US" dirty="0"/>
              <a:t>Get to know background so can support transitions</a:t>
            </a:r>
          </a:p>
          <a:p>
            <a:endParaRPr lang="en-GB" dirty="0"/>
          </a:p>
        </p:txBody>
      </p:sp>
      <p:grpSp>
        <p:nvGrpSpPr>
          <p:cNvPr id="7" name="Group 6">
            <a:extLst>
              <a:ext uri="{FF2B5EF4-FFF2-40B4-BE49-F238E27FC236}">
                <a16:creationId xmlns:a16="http://schemas.microsoft.com/office/drawing/2014/main" id="{BE13E284-E2F6-40D4-B66C-883A77BA668F}"/>
              </a:ext>
            </a:extLst>
          </p:cNvPr>
          <p:cNvGrpSpPr/>
          <p:nvPr/>
        </p:nvGrpSpPr>
        <p:grpSpPr>
          <a:xfrm>
            <a:off x="838200" y="365125"/>
            <a:ext cx="2882552" cy="1108497"/>
            <a:chOff x="2169992" y="1128235"/>
            <a:chExt cx="2882552" cy="1108497"/>
          </a:xfrm>
          <a:scene3d>
            <a:camera prst="orthographicFront"/>
            <a:lightRig rig="flat" dir="t"/>
          </a:scene3d>
        </p:grpSpPr>
        <p:sp>
          <p:nvSpPr>
            <p:cNvPr id="8" name="Rectangle: Rounded Corners 7">
              <a:extLst>
                <a:ext uri="{FF2B5EF4-FFF2-40B4-BE49-F238E27FC236}">
                  <a16:creationId xmlns:a16="http://schemas.microsoft.com/office/drawing/2014/main" id="{1A611466-699B-47A7-8E8B-6FB8306CA8A1}"/>
                </a:ext>
              </a:extLst>
            </p:cNvPr>
            <p:cNvSpPr/>
            <p:nvPr/>
          </p:nvSpPr>
          <p:spPr>
            <a:xfrm>
              <a:off x="2169992" y="1128235"/>
              <a:ext cx="2882552" cy="1108497"/>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134164"/>
                <a:satOff val="-3267"/>
                <a:lumOff val="14299"/>
                <a:alphaOff val="0"/>
              </a:schemeClr>
            </a:fillRef>
            <a:effectRef idx="2">
              <a:schemeClr val="accent1">
                <a:shade val="50000"/>
                <a:hueOff val="134164"/>
                <a:satOff val="-3267"/>
                <a:lumOff val="14299"/>
                <a:alphaOff val="0"/>
              </a:schemeClr>
            </a:effectRef>
            <a:fontRef idx="minor">
              <a:schemeClr val="lt1"/>
            </a:fontRef>
          </p:style>
        </p:sp>
        <p:sp>
          <p:nvSpPr>
            <p:cNvPr id="9" name="Rectangle: Rounded Corners 4">
              <a:extLst>
                <a:ext uri="{FF2B5EF4-FFF2-40B4-BE49-F238E27FC236}">
                  <a16:creationId xmlns:a16="http://schemas.microsoft.com/office/drawing/2014/main" id="{EBFEFF78-88BA-45E5-BBB4-40F4D355DC5D}"/>
                </a:ext>
              </a:extLst>
            </p:cNvPr>
            <p:cNvSpPr txBox="1"/>
            <p:nvPr/>
          </p:nvSpPr>
          <p:spPr>
            <a:xfrm>
              <a:off x="2224104" y="1182347"/>
              <a:ext cx="2774328" cy="100027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effectLst>
                    <a:outerShdw blurRad="38100" dist="38100" dir="2700000" algn="tl">
                      <a:srgbClr val="000000">
                        <a:alpha val="43137"/>
                      </a:srgbClr>
                    </a:outerShdw>
                  </a:effectLst>
                </a:rPr>
                <a:t>Transition are important in  children’s lives</a:t>
              </a:r>
            </a:p>
          </p:txBody>
        </p:sp>
      </p:grpSp>
      <p:pic>
        <p:nvPicPr>
          <p:cNvPr id="5" name="Audio 4">
            <a:hlinkClick r:id="" action="ppaction://media"/>
            <a:extLst>
              <a:ext uri="{FF2B5EF4-FFF2-40B4-BE49-F238E27FC236}">
                <a16:creationId xmlns:a16="http://schemas.microsoft.com/office/drawing/2014/main" id="{7AA683DF-A9BA-4510-8A84-ABEDA1C6EDE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4" name="Footer Placeholder 3">
            <a:extLst>
              <a:ext uri="{FF2B5EF4-FFF2-40B4-BE49-F238E27FC236}">
                <a16:creationId xmlns:a16="http://schemas.microsoft.com/office/drawing/2014/main" id="{63BAB66F-88E0-40FF-9734-2FE5BDED4848}"/>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352000064"/>
      </p:ext>
    </p:extLst>
  </p:cSld>
  <p:clrMapOvr>
    <a:masterClrMapping/>
  </p:clrMapOvr>
  <mc:AlternateContent xmlns:mc="http://schemas.openxmlformats.org/markup-compatibility/2006" xmlns:p14="http://schemas.microsoft.com/office/powerpoint/2010/main">
    <mc:Choice Requires="p14">
      <p:transition spd="slow" p14:dur="2000" advTm="109980"/>
    </mc:Choice>
    <mc:Fallback xmlns="">
      <p:transition spd="slow" advTm="109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0B033-1668-420D-930E-E993EBC04C97}"/>
              </a:ext>
            </a:extLst>
          </p:cNvPr>
          <p:cNvSpPr>
            <a:spLocks noGrp="1"/>
          </p:cNvSpPr>
          <p:nvPr>
            <p:ph type="title"/>
          </p:nvPr>
        </p:nvSpPr>
        <p:spPr/>
        <p:txBody>
          <a:bodyPr/>
          <a:lstStyle/>
          <a:p>
            <a:r>
              <a:rPr lang="en-GB" dirty="0"/>
              <a:t>Nurturing Principles – Activity </a:t>
            </a:r>
          </a:p>
        </p:txBody>
      </p:sp>
      <p:graphicFrame>
        <p:nvGraphicFramePr>
          <p:cNvPr id="4" name="Content Placeholder 3">
            <a:extLst>
              <a:ext uri="{FF2B5EF4-FFF2-40B4-BE49-F238E27FC236}">
                <a16:creationId xmlns:a16="http://schemas.microsoft.com/office/drawing/2014/main" id="{98B178AD-49B6-4D52-BB8E-3F41611E2378}"/>
              </a:ext>
            </a:extLst>
          </p:cNvPr>
          <p:cNvGraphicFramePr>
            <a:graphicFrameLocks noGrp="1"/>
          </p:cNvGraphicFramePr>
          <p:nvPr>
            <p:ph idx="1"/>
            <p:extLst>
              <p:ext uri="{D42A27DB-BD31-4B8C-83A1-F6EECF244321}">
                <p14:modId xmlns:p14="http://schemas.microsoft.com/office/powerpoint/2010/main" val="425920746"/>
              </p:ext>
            </p:extLst>
          </p:nvPr>
        </p:nvGraphicFramePr>
        <p:xfrm>
          <a:off x="838200" y="1825625"/>
          <a:ext cx="10515600" cy="4264932"/>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1695793779"/>
                    </a:ext>
                  </a:extLst>
                </a:gridCol>
                <a:gridCol w="3505200">
                  <a:extLst>
                    <a:ext uri="{9D8B030D-6E8A-4147-A177-3AD203B41FA5}">
                      <a16:colId xmlns:a16="http://schemas.microsoft.com/office/drawing/2014/main" val="4260613216"/>
                    </a:ext>
                  </a:extLst>
                </a:gridCol>
                <a:gridCol w="3505200">
                  <a:extLst>
                    <a:ext uri="{9D8B030D-6E8A-4147-A177-3AD203B41FA5}">
                      <a16:colId xmlns:a16="http://schemas.microsoft.com/office/drawing/2014/main" val="2180220838"/>
                    </a:ext>
                  </a:extLst>
                </a:gridCol>
              </a:tblGrid>
              <a:tr h="609276">
                <a:tc>
                  <a:txBody>
                    <a:bodyPr/>
                    <a:lstStyle/>
                    <a:p>
                      <a:r>
                        <a:rPr lang="en-GB" dirty="0"/>
                        <a:t>Nurturing Principle</a:t>
                      </a:r>
                    </a:p>
                  </a:txBody>
                  <a:tcPr/>
                </a:tc>
                <a:tc>
                  <a:txBody>
                    <a:bodyPr/>
                    <a:lstStyle/>
                    <a:p>
                      <a:r>
                        <a:rPr lang="en-GB" dirty="0"/>
                        <a:t>Examples from my current practice</a:t>
                      </a:r>
                    </a:p>
                  </a:txBody>
                  <a:tcPr/>
                </a:tc>
                <a:tc>
                  <a:txBody>
                    <a:bodyPr/>
                    <a:lstStyle/>
                    <a:p>
                      <a:r>
                        <a:rPr lang="en-GB" dirty="0"/>
                        <a:t>What I will try:</a:t>
                      </a:r>
                    </a:p>
                  </a:txBody>
                  <a:tcPr/>
                </a:tc>
                <a:extLst>
                  <a:ext uri="{0D108BD9-81ED-4DB2-BD59-A6C34878D82A}">
                    <a16:rowId xmlns:a16="http://schemas.microsoft.com/office/drawing/2014/main" val="4057844029"/>
                  </a:ext>
                </a:extLst>
              </a:tr>
              <a:tr h="609276">
                <a:tc>
                  <a:txBody>
                    <a:bodyPr/>
                    <a:lstStyle/>
                    <a:p>
                      <a:pPr>
                        <a:lnSpc>
                          <a:spcPct val="115000"/>
                        </a:lnSpc>
                        <a:spcAft>
                          <a:spcPts val="1000"/>
                        </a:spcAft>
                      </a:pPr>
                      <a:r>
                        <a:rPr lang="en-US" sz="1100" b="1" dirty="0">
                          <a:solidFill>
                            <a:srgbClr val="595959"/>
                          </a:solidFill>
                          <a:effectLst/>
                          <a:latin typeface="Arial" panose="020B0604020202020204" pitchFamily="34" charset="0"/>
                          <a:ea typeface="Times New Roman" panose="02020603050405020304" pitchFamily="18" charset="0"/>
                          <a:cs typeface="Arial" panose="020B0604020202020204" pitchFamily="34" charset="0"/>
                        </a:rPr>
                        <a:t>Children’s learning is understood developmentally</a:t>
                      </a:r>
                      <a:endParaRPr lang="en-GB" sz="11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endParaRPr lang="en-GB"/>
                    </a:p>
                  </a:txBody>
                  <a:tcPr/>
                </a:tc>
                <a:tc>
                  <a:txBody>
                    <a:bodyPr/>
                    <a:lstStyle/>
                    <a:p>
                      <a:endParaRPr lang="en-GB"/>
                    </a:p>
                  </a:txBody>
                  <a:tcPr/>
                </a:tc>
                <a:extLst>
                  <a:ext uri="{0D108BD9-81ED-4DB2-BD59-A6C34878D82A}">
                    <a16:rowId xmlns:a16="http://schemas.microsoft.com/office/drawing/2014/main" val="356441053"/>
                  </a:ext>
                </a:extLst>
              </a:tr>
              <a:tr h="609276">
                <a:tc>
                  <a:txBody>
                    <a:bodyPr/>
                    <a:lstStyle/>
                    <a:p>
                      <a:pPr>
                        <a:lnSpc>
                          <a:spcPct val="115000"/>
                        </a:lnSpc>
                        <a:spcAft>
                          <a:spcPts val="1000"/>
                        </a:spcAft>
                      </a:pPr>
                      <a:r>
                        <a:rPr lang="en-US" sz="1100" b="1" dirty="0">
                          <a:solidFill>
                            <a:srgbClr val="595959"/>
                          </a:solidFill>
                          <a:effectLst/>
                          <a:latin typeface="Arial" panose="020B0604020202020204" pitchFamily="34" charset="0"/>
                          <a:ea typeface="Times New Roman" panose="02020603050405020304" pitchFamily="18" charset="0"/>
                          <a:cs typeface="Arial" panose="020B0604020202020204" pitchFamily="34" charset="0"/>
                        </a:rPr>
                        <a:t>The environment offers a safe base</a:t>
                      </a:r>
                      <a:endParaRPr lang="en-GB" sz="11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endParaRPr lang="en-GB"/>
                    </a:p>
                  </a:txBody>
                  <a:tcPr/>
                </a:tc>
                <a:tc>
                  <a:txBody>
                    <a:bodyPr/>
                    <a:lstStyle/>
                    <a:p>
                      <a:endParaRPr lang="en-GB"/>
                    </a:p>
                  </a:txBody>
                  <a:tcPr/>
                </a:tc>
                <a:extLst>
                  <a:ext uri="{0D108BD9-81ED-4DB2-BD59-A6C34878D82A}">
                    <a16:rowId xmlns:a16="http://schemas.microsoft.com/office/drawing/2014/main" val="3492154675"/>
                  </a:ext>
                </a:extLst>
              </a:tr>
              <a:tr h="609276">
                <a:tc>
                  <a:txBody>
                    <a:bodyPr/>
                    <a:lstStyle/>
                    <a:p>
                      <a:pPr>
                        <a:lnSpc>
                          <a:spcPct val="115000"/>
                        </a:lnSpc>
                        <a:spcAft>
                          <a:spcPts val="1000"/>
                        </a:spcAft>
                      </a:pPr>
                      <a:r>
                        <a:rPr lang="en-US" sz="1100" b="1">
                          <a:solidFill>
                            <a:srgbClr val="595959"/>
                          </a:solidFill>
                          <a:effectLst/>
                          <a:latin typeface="Arial" panose="020B0604020202020204" pitchFamily="34" charset="0"/>
                          <a:ea typeface="Times New Roman" panose="02020603050405020304" pitchFamily="18" charset="0"/>
                          <a:cs typeface="Arial" panose="020B0604020202020204" pitchFamily="34" charset="0"/>
                        </a:rPr>
                        <a:t>Language is a vital means of communication</a:t>
                      </a:r>
                      <a:endParaRPr lang="en-GB" sz="110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endParaRPr lang="en-GB"/>
                    </a:p>
                  </a:txBody>
                  <a:tcPr/>
                </a:tc>
                <a:tc>
                  <a:txBody>
                    <a:bodyPr/>
                    <a:lstStyle/>
                    <a:p>
                      <a:endParaRPr lang="en-GB"/>
                    </a:p>
                  </a:txBody>
                  <a:tcPr/>
                </a:tc>
                <a:extLst>
                  <a:ext uri="{0D108BD9-81ED-4DB2-BD59-A6C34878D82A}">
                    <a16:rowId xmlns:a16="http://schemas.microsoft.com/office/drawing/2014/main" val="1583426713"/>
                  </a:ext>
                </a:extLst>
              </a:tr>
              <a:tr h="609276">
                <a:tc>
                  <a:txBody>
                    <a:bodyPr/>
                    <a:lstStyle/>
                    <a:p>
                      <a:pPr>
                        <a:lnSpc>
                          <a:spcPct val="115000"/>
                        </a:lnSpc>
                        <a:spcAft>
                          <a:spcPts val="1000"/>
                        </a:spcAft>
                      </a:pPr>
                      <a:r>
                        <a:rPr lang="en-US" sz="1100" b="1">
                          <a:solidFill>
                            <a:srgbClr val="595959"/>
                          </a:solidFill>
                          <a:effectLst/>
                          <a:latin typeface="Arial" panose="020B0604020202020204" pitchFamily="34" charset="0"/>
                          <a:ea typeface="Times New Roman" panose="02020603050405020304" pitchFamily="18" charset="0"/>
                          <a:cs typeface="Arial" panose="020B0604020202020204" pitchFamily="34" charset="0"/>
                        </a:rPr>
                        <a:t>Nurture is important for the development of wellbeing</a:t>
                      </a:r>
                      <a:endParaRPr lang="en-GB" sz="110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561440139"/>
                  </a:ext>
                </a:extLst>
              </a:tr>
              <a:tr h="609276">
                <a:tc>
                  <a:txBody>
                    <a:bodyPr/>
                    <a:lstStyle/>
                    <a:p>
                      <a:pPr>
                        <a:lnSpc>
                          <a:spcPct val="115000"/>
                        </a:lnSpc>
                        <a:spcAft>
                          <a:spcPts val="1000"/>
                        </a:spcAft>
                      </a:pPr>
                      <a:r>
                        <a:rPr lang="en-US" sz="1100" b="1">
                          <a:solidFill>
                            <a:srgbClr val="595959"/>
                          </a:solidFill>
                          <a:effectLst/>
                          <a:latin typeface="Arial" panose="020B0604020202020204" pitchFamily="34" charset="0"/>
                          <a:ea typeface="Times New Roman" panose="02020603050405020304" pitchFamily="18" charset="0"/>
                          <a:cs typeface="Arial" panose="020B0604020202020204" pitchFamily="34" charset="0"/>
                        </a:rPr>
                        <a:t>All Behaviour is Communication</a:t>
                      </a:r>
                      <a:endParaRPr lang="en-GB" sz="110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endParaRPr lang="en-GB"/>
                    </a:p>
                  </a:txBody>
                  <a:tcPr/>
                </a:tc>
                <a:tc>
                  <a:txBody>
                    <a:bodyPr/>
                    <a:lstStyle/>
                    <a:p>
                      <a:endParaRPr lang="en-GB"/>
                    </a:p>
                  </a:txBody>
                  <a:tcPr/>
                </a:tc>
                <a:extLst>
                  <a:ext uri="{0D108BD9-81ED-4DB2-BD59-A6C34878D82A}">
                    <a16:rowId xmlns:a16="http://schemas.microsoft.com/office/drawing/2014/main" val="271981730"/>
                  </a:ext>
                </a:extLst>
              </a:tr>
              <a:tr h="609276">
                <a:tc>
                  <a:txBody>
                    <a:bodyPr/>
                    <a:lstStyle/>
                    <a:p>
                      <a:pPr>
                        <a:lnSpc>
                          <a:spcPct val="115000"/>
                        </a:lnSpc>
                        <a:spcAft>
                          <a:spcPts val="1000"/>
                        </a:spcAft>
                      </a:pPr>
                      <a:r>
                        <a:rPr lang="en-US" sz="1100" b="1" dirty="0">
                          <a:solidFill>
                            <a:srgbClr val="595959"/>
                          </a:solidFill>
                          <a:effectLst/>
                          <a:latin typeface="Arial" panose="020B0604020202020204" pitchFamily="34" charset="0"/>
                          <a:ea typeface="Times New Roman" panose="02020603050405020304" pitchFamily="18" charset="0"/>
                          <a:cs typeface="Arial" panose="020B0604020202020204" pitchFamily="34" charset="0"/>
                        </a:rPr>
                        <a:t>Transitions are important in children’s lives</a:t>
                      </a:r>
                      <a:endParaRPr lang="en-GB" sz="11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267900842"/>
                  </a:ext>
                </a:extLst>
              </a:tr>
            </a:tbl>
          </a:graphicData>
        </a:graphic>
      </p:graphicFrame>
      <p:pic>
        <p:nvPicPr>
          <p:cNvPr id="3" name="Audio 2">
            <a:hlinkClick r:id="" action="ppaction://media"/>
            <a:extLst>
              <a:ext uri="{FF2B5EF4-FFF2-40B4-BE49-F238E27FC236}">
                <a16:creationId xmlns:a16="http://schemas.microsoft.com/office/drawing/2014/main" id="{A21D50C8-4198-40CE-A457-F4F12D6E72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86F61C79-5AD4-41ED-A654-8AE3C740E421}"/>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3032943640"/>
      </p:ext>
    </p:extLst>
  </p:cSld>
  <p:clrMapOvr>
    <a:masterClrMapping/>
  </p:clrMapOvr>
  <mc:AlternateContent xmlns:mc="http://schemas.openxmlformats.org/markup-compatibility/2006" xmlns:p14="http://schemas.microsoft.com/office/powerpoint/2010/main">
    <mc:Choice Requires="p14">
      <p:transition spd="slow" p14:dur="2000" advTm="14827"/>
    </mc:Choice>
    <mc:Fallback xmlns="">
      <p:transition spd="slow" advTm="148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57E1E-6873-4A81-836D-34304091FDDC}"/>
              </a:ext>
            </a:extLst>
          </p:cNvPr>
          <p:cNvSpPr>
            <a:spLocks noGrp="1"/>
          </p:cNvSpPr>
          <p:nvPr>
            <p:ph type="title"/>
          </p:nvPr>
        </p:nvSpPr>
        <p:spPr/>
        <p:txBody>
          <a:bodyPr/>
          <a:lstStyle/>
          <a:p>
            <a:r>
              <a:rPr lang="en-GB" dirty="0"/>
              <a:t>Acknowledgments</a:t>
            </a:r>
          </a:p>
        </p:txBody>
      </p:sp>
      <p:sp>
        <p:nvSpPr>
          <p:cNvPr id="3" name="Content Placeholder 2">
            <a:extLst>
              <a:ext uri="{FF2B5EF4-FFF2-40B4-BE49-F238E27FC236}">
                <a16:creationId xmlns:a16="http://schemas.microsoft.com/office/drawing/2014/main" id="{80B94286-992E-4851-A446-E2BCB9C911E1}"/>
              </a:ext>
            </a:extLst>
          </p:cNvPr>
          <p:cNvSpPr>
            <a:spLocks noGrp="1"/>
          </p:cNvSpPr>
          <p:nvPr>
            <p:ph idx="1"/>
          </p:nvPr>
        </p:nvSpPr>
        <p:spPr/>
        <p:txBody>
          <a:bodyPr/>
          <a:lstStyle/>
          <a:p>
            <a:r>
              <a:rPr lang="en-GB" dirty="0"/>
              <a:t>Education Scotland – Whole School Nurturing Approaches – module 4</a:t>
            </a:r>
          </a:p>
          <a:p>
            <a:r>
              <a:rPr lang="en-GB" dirty="0"/>
              <a:t>Norfolk Nurture Hub</a:t>
            </a:r>
          </a:p>
          <a:p>
            <a:r>
              <a:rPr lang="en-GB"/>
              <a:t>Beacon House </a:t>
            </a:r>
            <a:endParaRPr lang="en-GB" dirty="0"/>
          </a:p>
          <a:p>
            <a:r>
              <a:rPr lang="en-GB" dirty="0"/>
              <a:t>Highland Council – Promoting Positive Relationships 2019/2020</a:t>
            </a:r>
          </a:p>
          <a:p>
            <a:endParaRPr lang="en-GB" dirty="0"/>
          </a:p>
        </p:txBody>
      </p:sp>
      <p:pic>
        <p:nvPicPr>
          <p:cNvPr id="4" name="Audio 3">
            <a:hlinkClick r:id="" action="ppaction://media"/>
            <a:extLst>
              <a:ext uri="{FF2B5EF4-FFF2-40B4-BE49-F238E27FC236}">
                <a16:creationId xmlns:a16="http://schemas.microsoft.com/office/drawing/2014/main" id="{238A4DFA-42A3-4AAE-BB6F-2058DDD8519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88738" y="6154738"/>
            <a:ext cx="487362" cy="487362"/>
          </a:xfrm>
          <a:prstGeom prst="rect">
            <a:avLst/>
          </a:prstGeom>
        </p:spPr>
      </p:pic>
      <p:sp>
        <p:nvSpPr>
          <p:cNvPr id="5" name="Footer Placeholder 4">
            <a:extLst>
              <a:ext uri="{FF2B5EF4-FFF2-40B4-BE49-F238E27FC236}">
                <a16:creationId xmlns:a16="http://schemas.microsoft.com/office/drawing/2014/main" id="{DD5A3EC2-7B1F-45C5-9763-960BEF25B80A}"/>
              </a:ext>
            </a:extLst>
          </p:cNvPr>
          <p:cNvSpPr>
            <a:spLocks noGrp="1"/>
          </p:cNvSpPr>
          <p:nvPr>
            <p:ph type="ftr" sz="quarter" idx="11"/>
          </p:nvPr>
        </p:nvSpPr>
        <p:spPr/>
        <p:txBody>
          <a:bodyPr/>
          <a:lstStyle/>
          <a:p>
            <a:r>
              <a:rPr lang="en-GB"/>
              <a:t>Highland Council AHPs, Psychological Service and Primary Mental Health Worker Service</a:t>
            </a:r>
          </a:p>
        </p:txBody>
      </p:sp>
    </p:spTree>
    <p:extLst>
      <p:ext uri="{BB962C8B-B14F-4D97-AF65-F5344CB8AC3E}">
        <p14:creationId xmlns:p14="http://schemas.microsoft.com/office/powerpoint/2010/main" val="1608589007"/>
      </p:ext>
    </p:extLst>
  </p:cSld>
  <p:clrMapOvr>
    <a:masterClrMapping/>
  </p:clrMapOvr>
  <mc:AlternateContent xmlns:mc="http://schemas.openxmlformats.org/markup-compatibility/2006" xmlns:p14="http://schemas.microsoft.com/office/powerpoint/2010/main">
    <mc:Choice Requires="p14">
      <p:transition spd="slow" p14:dur="2000" advTm="4123"/>
    </mc:Choice>
    <mc:Fallback xmlns="">
      <p:transition spd="slow" advTm="4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84A676344A3A4696ED309A43448981" ma:contentTypeVersion="12" ma:contentTypeDescription="Create a new document." ma:contentTypeScope="" ma:versionID="91e971aef949399fa8cda96db5836819">
  <xsd:schema xmlns:xsd="http://www.w3.org/2001/XMLSchema" xmlns:xs="http://www.w3.org/2001/XMLSchema" xmlns:p="http://schemas.microsoft.com/office/2006/metadata/properties" xmlns:ns3="093887b1-00d2-4a05-b325-d202c7f94d75" xmlns:ns4="e8640128-e4bd-4803-9166-b89a05182b32" targetNamespace="http://schemas.microsoft.com/office/2006/metadata/properties" ma:root="true" ma:fieldsID="bce38156f6a43c341b26887713792295" ns3:_="" ns4:_="">
    <xsd:import namespace="093887b1-00d2-4a05-b325-d202c7f94d75"/>
    <xsd:import namespace="e8640128-e4bd-4803-9166-b89a05182b3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3887b1-00d2-4a05-b325-d202c7f94d7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640128-e4bd-4803-9166-b89a05182b3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DE158BA-8D1C-4D7B-8173-3E5C757489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3887b1-00d2-4a05-b325-d202c7f94d75"/>
    <ds:schemaRef ds:uri="e8640128-e4bd-4803-9166-b89a05182b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FDD08B-F9CA-46CD-BC7B-2A30E40E4578}">
  <ds:schemaRefs>
    <ds:schemaRef ds:uri="http://schemas.microsoft.com/sharepoint/v3/contenttype/forms"/>
  </ds:schemaRefs>
</ds:datastoreItem>
</file>

<file path=customXml/itemProps3.xml><?xml version="1.0" encoding="utf-8"?>
<ds:datastoreItem xmlns:ds="http://schemas.openxmlformats.org/officeDocument/2006/customXml" ds:itemID="{2624A1AA-0690-4AA9-A83B-09798FC2F10E}">
  <ds:schemaRefs>
    <ds:schemaRef ds:uri="http://www.w3.org/XML/1998/namespace"/>
    <ds:schemaRef ds:uri="http://purl.org/dc/dcmitype/"/>
    <ds:schemaRef ds:uri="http://schemas.microsoft.com/office/2006/metadata/properties"/>
    <ds:schemaRef ds:uri="e8640128-e4bd-4803-9166-b89a05182b32"/>
    <ds:schemaRef ds:uri="http://schemas.microsoft.com/office/2006/documentManagement/types"/>
    <ds:schemaRef ds:uri="http://purl.org/dc/elements/1.1/"/>
    <ds:schemaRef ds:uri="http://schemas.microsoft.com/office/infopath/2007/PartnerControls"/>
    <ds:schemaRef ds:uri="093887b1-00d2-4a05-b325-d202c7f94d75"/>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871</TotalTime>
  <Words>3439</Words>
  <Application>Microsoft Office PowerPoint</Application>
  <PresentationFormat>Widescreen</PresentationFormat>
  <Paragraphs>378</Paragraphs>
  <Slides>37</Slides>
  <Notes>31</Notes>
  <HiddenSlides>0</HiddenSlides>
  <MMClips>36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Calibri Light</vt:lpstr>
      <vt:lpstr>Comic Sans MS</vt:lpstr>
      <vt:lpstr>Palatino</vt:lpstr>
      <vt:lpstr>Times New Roman</vt:lpstr>
      <vt:lpstr>Wingdings</vt:lpstr>
      <vt:lpstr>Office Theme</vt:lpstr>
      <vt:lpstr>Nurturing Principles</vt:lpstr>
      <vt:lpstr>Unusual Times</vt:lpstr>
      <vt:lpstr>Outcomes</vt:lpstr>
      <vt:lpstr>PowerPoint Presentation</vt:lpstr>
      <vt:lpstr>The 6 Nurturing Principles</vt:lpstr>
      <vt:lpstr>What does this principle mean?</vt:lpstr>
      <vt:lpstr>Reflection</vt:lpstr>
      <vt:lpstr>Resources to explore theories</vt:lpstr>
      <vt:lpstr>Resources to explore theories</vt:lpstr>
      <vt:lpstr>What can I do?</vt:lpstr>
      <vt:lpstr>What does this principle mean?</vt:lpstr>
      <vt:lpstr>Reflection </vt:lpstr>
      <vt:lpstr>Resources to explore theories</vt:lpstr>
      <vt:lpstr>Resources to explore theories</vt:lpstr>
      <vt:lpstr>What can I do? </vt:lpstr>
      <vt:lpstr>What does this principle mean?</vt:lpstr>
      <vt:lpstr>Reflection </vt:lpstr>
      <vt:lpstr>Resources to explore theories</vt:lpstr>
      <vt:lpstr>Building Your Self Esteem and Resilience</vt:lpstr>
      <vt:lpstr>PowerPoint Presentation</vt:lpstr>
      <vt:lpstr>What can I do? </vt:lpstr>
      <vt:lpstr>What does this principle mean?</vt:lpstr>
      <vt:lpstr>Reflection </vt:lpstr>
      <vt:lpstr>Resources to explore theories</vt:lpstr>
      <vt:lpstr>PowerPoint Presentation</vt:lpstr>
      <vt:lpstr>What can I do? </vt:lpstr>
      <vt:lpstr>What does this principle mean?</vt:lpstr>
      <vt:lpstr>Reflection </vt:lpstr>
      <vt:lpstr>Resources to explore theories</vt:lpstr>
      <vt:lpstr>Resources to explore theories</vt:lpstr>
      <vt:lpstr>What can I do? </vt:lpstr>
      <vt:lpstr>What does this principle mean?</vt:lpstr>
      <vt:lpstr>Reflection </vt:lpstr>
      <vt:lpstr>Resources to explore theories</vt:lpstr>
      <vt:lpstr>What can I do? </vt:lpstr>
      <vt:lpstr>Nurturing Principles – Activity </vt:lpstr>
      <vt:lpstr>Acknowledgments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Jenny Fraser-Smith</dc:creator>
  <cp:lastModifiedBy>Jenny Fraser-Smith</cp:lastModifiedBy>
  <cp:revision>46</cp:revision>
  <dcterms:created xsi:type="dcterms:W3CDTF">2020-04-01T11:09:31Z</dcterms:created>
  <dcterms:modified xsi:type="dcterms:W3CDTF">2020-04-03T16:35:12Z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0x010100A484A676344A3A4696ED309A43448981</vt:lpwstr>
  </property>
</Properties>
</file>