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tif" ContentType="image/tif"/>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8" r:id="rId5"/>
    <p:sldId id="260" r:id="rId6"/>
    <p:sldId id="261" r:id="rId7"/>
    <p:sldId id="263" r:id="rId8"/>
    <p:sldId id="264" r:id="rId9"/>
    <p:sldId id="259" r:id="rId10"/>
    <p:sldId id="316" r:id="rId11"/>
    <p:sldId id="301" r:id="rId12"/>
    <p:sldId id="314" r:id="rId13"/>
    <p:sldId id="319" r:id="rId14"/>
    <p:sldId id="320" r:id="rId15"/>
    <p:sldId id="321" r:id="rId16"/>
    <p:sldId id="322" r:id="rId17"/>
    <p:sldId id="315" r:id="rId18"/>
    <p:sldId id="307" r:id="rId19"/>
    <p:sldId id="308" r:id="rId20"/>
    <p:sldId id="286" r:id="rId21"/>
    <p:sldId id="274" r:id="rId22"/>
    <p:sldId id="287" r:id="rId23"/>
    <p:sldId id="318" r:id="rId24"/>
    <p:sldId id="313" r:id="rId25"/>
    <p:sldId id="297" r:id="rId26"/>
    <p:sldId id="323"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FC0EC2-D285-45AA-B85D-D0C6E1A36326}" v="20" dt="2020-04-06T08:43:59.0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32" autoAdjust="0"/>
    <p:restoredTop sz="94660"/>
  </p:normalViewPr>
  <p:slideViewPr>
    <p:cSldViewPr snapToGrid="0">
      <p:cViewPr varScale="1">
        <p:scale>
          <a:sx n="68" d="100"/>
          <a:sy n="68" d="100"/>
        </p:scale>
        <p:origin x="732" y="72"/>
      </p:cViewPr>
      <p:guideLst/>
    </p:cSldViewPr>
  </p:slideViewPr>
  <p:notesTextViewPr>
    <p:cViewPr>
      <p:scale>
        <a:sx n="1" d="1"/>
        <a:sy n="1" d="1"/>
      </p:scale>
      <p:origin x="0" y="-594"/>
    </p:cViewPr>
  </p:notesTextViewPr>
  <p:notesViewPr>
    <p:cSldViewPr snapToGrid="0">
      <p:cViewPr varScale="1">
        <p:scale>
          <a:sx n="54" d="100"/>
          <a:sy n="54" d="100"/>
        </p:scale>
        <p:origin x="1674"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3618A8-F9BD-486C-8387-C377126D653F}" type="datetimeFigureOut">
              <a:rPr lang="en-GB" smtClean="0"/>
              <a:t>06/04/2020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E3A90C-A4F4-45CA-B6C7-9ED393BD4C2E}" type="slidenum">
              <a:rPr lang="en-GB" smtClean="0"/>
              <a:t>‹#›</a:t>
            </a:fld>
            <a:endParaRPr lang="en-GB"/>
          </a:p>
        </p:txBody>
      </p:sp>
    </p:spTree>
    <p:extLst>
      <p:ext uri="{BB962C8B-B14F-4D97-AF65-F5344CB8AC3E}">
        <p14:creationId xmlns:p14="http://schemas.microsoft.com/office/powerpoint/2010/main" val="3582202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Welcome to the Change, loss and bereavement training package.  There is audio to listen to for some slides but there are also scripts.  On slides with audio you will see a ‘sound sign’ to click on at the top right hand corner of the slides. </a:t>
            </a:r>
          </a:p>
          <a:p>
            <a:endParaRPr lang="en-GB" dirty="0"/>
          </a:p>
          <a:p>
            <a:r>
              <a:rPr lang="en-GB" dirty="0"/>
              <a:t>Please remember to look after yourself while going through this training.  It might be an idea to break it up into smaller chunks – some of the information can bring up some of our own experiences and it is normal to </a:t>
            </a:r>
            <a:r>
              <a:rPr lang="en-GB"/>
              <a:t>feel emotional.  </a:t>
            </a:r>
            <a:endParaRPr lang="en-GB" dirty="0"/>
          </a:p>
          <a:p>
            <a:r>
              <a:rPr lang="en-GB" dirty="0"/>
              <a:t>We all experience change and loss on a regular basis.  Most of the time we adapt and manage but at the moment we are experiencing some of the biggest changes on our day to day lives that we have ever experienced.  Changes to our routines, our social contacts, the choices we can make about the things we enjoy doing.  All of these changes mean that we are all experiencing feeling of loss due to us not being able to see some family members, friends, work colleagues.   For us as adults it can be hard to make sense of these changes but for children and young people it might be hard.  </a:t>
            </a:r>
          </a:p>
          <a:p>
            <a:r>
              <a:rPr lang="en-GB" dirty="0"/>
              <a:t>It’s important to remember that for some of the young people you will be supporting through this challenging time they might have already experienced a lot of change and loss as well as bereavements.  This might mean that they could be struggling already and these further changes could be even harder for them.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B48085-1EE4-45D1-99DA-EEE6C037873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5565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we are supporting the wellbeing of children and young people it is important to also think about our own.  Using an activity like this is good for us to stop and think about how we are feeling but it is also an activity that we can use with young people.  What character do you think depicts how you are feeling today?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B48085-1EE4-45D1-99DA-EEE6C037873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8752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continue  with thinking about looking after our own wellbeing it is important that we think about our self care.  It is recommended that to look after our physical health we eat fruit and vegetables.  </a:t>
            </a:r>
            <a:r>
              <a:rPr lang="en-GB" dirty="0" err="1"/>
              <a:t>Mindapples</a:t>
            </a:r>
            <a:r>
              <a:rPr lang="en-GB" dirty="0"/>
              <a:t> remind us of the importance of looking after our emotional wellbeing whether that is how we manage our days at work or at home.  Some of the things we might think about are that we make sure that we stop for lunch and finishing on time at the end of the day.  We might also enjoy exercise, reading a book, meeting up with friends and family or watching a movie.  We all have different interests and activities that we enjoy that ‘nourish’ us.  Sometimes we get quite busy and can forget to do a lot of these things.  Think about what you do for self care.  When we are supporting young people who are struggling and distressed at times we need to also think about ourselves.  This is also a good activity to use with young people to think about things they do to look after their wellbeing – sometimes we forget what we do and how we can link back into activities that we enjoy.  Write down your 5 </a:t>
            </a:r>
            <a:r>
              <a:rPr lang="en-GB" dirty="0" err="1"/>
              <a:t>mindapples</a:t>
            </a:r>
            <a:r>
              <a:rPr lang="en-GB" dirty="0"/>
              <a:t> and put it somewhere to remind you of things that will help.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B48085-1EE4-45D1-99DA-EEE6C037873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7897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we talk about loss, we</a:t>
            </a:r>
            <a:r>
              <a:rPr lang="en-GB" baseline="0" dirty="0"/>
              <a:t> talk about it in its widest sense.   </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B48085-1EE4-45D1-99DA-EEE6C037873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0217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Here are some identified losses, this is not an exhaustive</a:t>
            </a:r>
            <a:r>
              <a:rPr lang="en-GB" baseline="0" dirty="0"/>
              <a:t> list</a:t>
            </a:r>
            <a:r>
              <a:rPr lang="en-GB" dirty="0"/>
              <a:t>.  Please note that while we assume that loss is always associated with negative feelings some of these could be changes that lead to loss but have more positive outcomes. For example – parents separating might be a positive change as life has become really difficult with them arguing at home all the time.  Them separating might be hard but it might lead to happier times with both parents.  Getting  a new job can often be a positive new start for people but think about all the change that happens – new colleagues, new responsibilities, possibly new working hours etc We sometimes experience grief like feelings for some of these losses the next slide will help you to think about that a bit more.  </a:t>
            </a:r>
          </a:p>
          <a:p>
            <a:r>
              <a:rPr lang="en-GB" baseline="0" dirty="0"/>
              <a:t>What could have been is an interesting one – sometimes we have expectations of how our lives might go or things that might happen and there can be a sense of loss for things that could have been! </a:t>
            </a:r>
          </a:p>
          <a:p>
            <a:r>
              <a:rPr lang="en-GB" baseline="0" dirty="0"/>
              <a:t>Stop and think for a minute the changes you have experienced in your own life, the feelings that you can remember experiencing and what helped you at the time – the next slide will help you think about this a bit more.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B48085-1EE4-45D1-99DA-EEE6C037873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7315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Think about what might be at your roots and then at the top of your tree.  This helps us to think about ourselves and some of the change and loss that we will have experienced.  It also allows you to think about how you coped and who or what helped you at the time.  Sometimes things like moving home, moving schools are common experiences that we might have.   </a:t>
            </a:r>
          </a:p>
          <a:p>
            <a:endParaRPr lang="en-GB" dirty="0"/>
          </a:p>
          <a:p>
            <a:r>
              <a:rPr lang="en-GB" dirty="0"/>
              <a:t>Then think about some of the young people you might work with and what would be at their roots.  What do you see at the top of their tree – think about some of the behaviours you might observe.  </a:t>
            </a:r>
          </a:p>
        </p:txBody>
      </p:sp>
      <p:sp>
        <p:nvSpPr>
          <p:cNvPr id="4" name="Slide Number Placeholder 3"/>
          <p:cNvSpPr>
            <a:spLocks noGrp="1"/>
          </p:cNvSpPr>
          <p:nvPr>
            <p:ph type="sldNum" sz="quarter" idx="10"/>
          </p:nvPr>
        </p:nvSpPr>
        <p:spPr/>
        <p:txBody>
          <a:bodyPr/>
          <a:lstStyle/>
          <a:p>
            <a:fld id="{A3B48085-1EE4-45D1-99DA-EEE6C0378730}" type="slidenum">
              <a:rPr lang="en-GB" smtClean="0"/>
              <a:t>6</a:t>
            </a:fld>
            <a:endParaRPr lang="en-GB"/>
          </a:p>
        </p:txBody>
      </p:sp>
    </p:spTree>
    <p:extLst>
      <p:ext uri="{BB962C8B-B14F-4D97-AF65-F5344CB8AC3E}">
        <p14:creationId xmlns:p14="http://schemas.microsoft.com/office/powerpoint/2010/main" val="4161545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we think about the current situation and the amount of change that has happened for all of us over the past few weeks.  As we don’t know how long this will be for it is hard to think about what our normal is.   Getting used to new routines will have been hard, over the past few weeks.  School and the routine it provides will be a loss as well as this is where you see your friends every day and also your teacher and all the other staff who will be trusted adults especially if some of the adults that they live with aren’t able to be at times.  Parents might have a change in work routines – it might be good if they are working at home but others will be working on the frontline and working longer hours.   Not seeing friends and extended family will be hard.  There might also be worries about what if I or others get ill – some of the information in the media can make us all worry.  From the media we are hearing about the daily numbers of deaths due to the virus so it is only natural that for all of us this is a huge worry.</a:t>
            </a:r>
          </a:p>
        </p:txBody>
      </p:sp>
      <p:sp>
        <p:nvSpPr>
          <p:cNvPr id="4" name="Slide Number Placeholder 3"/>
          <p:cNvSpPr>
            <a:spLocks noGrp="1"/>
          </p:cNvSpPr>
          <p:nvPr>
            <p:ph type="sldNum" sz="quarter" idx="5"/>
          </p:nvPr>
        </p:nvSpPr>
        <p:spPr/>
        <p:txBody>
          <a:bodyPr/>
          <a:lstStyle/>
          <a:p>
            <a:fld id="{16E3A90C-A4F4-45CA-B6C7-9ED393BD4C2E}" type="slidenum">
              <a:rPr lang="en-GB" smtClean="0"/>
              <a:t>7</a:t>
            </a:fld>
            <a:endParaRPr lang="en-GB"/>
          </a:p>
        </p:txBody>
      </p:sp>
    </p:spTree>
    <p:extLst>
      <p:ext uri="{BB962C8B-B14F-4D97-AF65-F5344CB8AC3E}">
        <p14:creationId xmlns:p14="http://schemas.microsoft.com/office/powerpoint/2010/main" val="3604062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http://www.healthscotland.scot/population-groups/children/adverse-childhood-experiences#Animation</a:t>
            </a:r>
          </a:p>
          <a:p>
            <a:endParaRPr lang="en-GB" dirty="0"/>
          </a:p>
          <a:p>
            <a:r>
              <a:rPr lang="en-GB" dirty="0"/>
              <a:t>https://youtu.be/VMpIi-4CZK0 – </a:t>
            </a:r>
            <a:r>
              <a:rPr lang="en-GB" b="1" dirty="0"/>
              <a:t>open on chrome!!</a:t>
            </a:r>
          </a:p>
          <a:p>
            <a:endParaRPr lang="en-GB" dirty="0"/>
          </a:p>
          <a:p>
            <a:r>
              <a:rPr lang="en-GB" baseline="0" dirty="0"/>
              <a:t>You might be aware of the ACES (adverse childhood experiences)  study.  Adverse childhood experiences can impact on physical and emotional wellbeing later in life. In the original study bereavement was not on the list but we know that the impact of loss and the changes that happen after someone dies that it can have a huge impact.  When you are watching the video think about all the change and loss that each of the events would have for a child or young person.  </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B48085-1EE4-45D1-99DA-EEE6C037873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14096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 of these are examples of loss.  As you click through them think about how each of these might impact on you and  how you would feel.  Teenagers might get really upset if they were to lose their mobile phone whereas others might be glad to have some peace from it.  </a:t>
            </a:r>
          </a:p>
          <a:p>
            <a:pPr marL="171450" indent="-171450">
              <a:buFont typeface="Arial" panose="020B0604020202020204" pitchFamily="34" charset="0"/>
              <a:buChar char="•"/>
            </a:pPr>
            <a:r>
              <a:rPr lang="en-GB" dirty="0"/>
              <a:t>Elderly grandmother dies – sometimes you might feel relieved if it’s after a log period of illness and they are no longer suffering, if they lived on the other side of the world and there wasn’t a regular relationship – you might feel sad but it might not cause you distress.  </a:t>
            </a:r>
          </a:p>
          <a:p>
            <a:pPr marL="171450" indent="-171450">
              <a:buFont typeface="Arial" panose="020B0604020202020204" pitchFamily="34" charset="0"/>
              <a:buChar char="•"/>
            </a:pPr>
            <a:r>
              <a:rPr lang="en-GB" dirty="0"/>
              <a:t>Dog runs away – </a:t>
            </a:r>
          </a:p>
          <a:p>
            <a:pPr marL="171450" indent="-171450">
              <a:buFont typeface="Arial" panose="020B0604020202020204" pitchFamily="34" charset="0"/>
              <a:buChar char="•"/>
            </a:pPr>
            <a:r>
              <a:rPr lang="en-GB" dirty="0"/>
              <a:t>Car gets stolen</a:t>
            </a:r>
          </a:p>
          <a:p>
            <a:pPr marL="171450" indent="-171450">
              <a:buFont typeface="Arial" panose="020B0604020202020204" pitchFamily="34" charset="0"/>
              <a:buChar char="•"/>
            </a:pPr>
            <a:r>
              <a:rPr lang="en-GB" dirty="0"/>
              <a:t>Engagement ring is lost at the beach</a:t>
            </a:r>
          </a:p>
          <a:p>
            <a:pPr marL="171450" indent="-171450">
              <a:buFont typeface="Arial" panose="020B0604020202020204" pitchFamily="34" charset="0"/>
              <a:buChar char="•"/>
            </a:pPr>
            <a:r>
              <a:rPr lang="en-GB" dirty="0"/>
              <a:t>Split up from partner</a:t>
            </a:r>
          </a:p>
          <a:p>
            <a:pPr marL="0" indent="0">
              <a:buFont typeface="Arial" panose="020B0604020202020204" pitchFamily="34" charset="0"/>
              <a:buNone/>
            </a:pPr>
            <a:endParaRPr lang="en-GB" dirty="0"/>
          </a:p>
          <a:p>
            <a:pPr marL="0" indent="0">
              <a:buFont typeface="Arial" panose="020B0604020202020204" pitchFamily="34" charset="0"/>
              <a:buNone/>
            </a:pPr>
            <a:r>
              <a:rPr lang="en-GB" dirty="0"/>
              <a:t>Go through the others and think about how they might impact on you.  </a:t>
            </a:r>
          </a:p>
          <a:p>
            <a:pPr marL="0" indent="0">
              <a:buFont typeface="Arial" panose="020B0604020202020204" pitchFamily="34" charset="0"/>
              <a:buNone/>
            </a:pPr>
            <a:r>
              <a:rPr lang="en-GB" dirty="0"/>
              <a:t>We all respond differently to some things, have different relationships with objects and people.  We are all  unique and therefore it’s important to understand that our feelings won’t be the same as others – we can’t assume that a child will be really distressed by their grandmother dying but we should ask them how they are and find out more about this.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AE0D8F-D276-4B20-BA31-D703447603D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1721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The Highland Lifestyle survey asks pupils in P7, S2 and S4 to answer questions about themselves and their lifestyle.  It is done every 2 years.  Above and over the next few slides are the results</a:t>
            </a:r>
            <a:r>
              <a:rPr lang="en-GB" baseline="0" dirty="0"/>
              <a:t> from the lifestyle survey 2019. </a:t>
            </a:r>
          </a:p>
          <a:p>
            <a:endParaRPr lang="en-GB" dirty="0"/>
          </a:p>
        </p:txBody>
      </p:sp>
      <p:sp>
        <p:nvSpPr>
          <p:cNvPr id="4" name="Slide Number Placeholder 3"/>
          <p:cNvSpPr>
            <a:spLocks noGrp="1"/>
          </p:cNvSpPr>
          <p:nvPr>
            <p:ph type="sldNum" sz="quarter" idx="10"/>
          </p:nvPr>
        </p:nvSpPr>
        <p:spPr/>
        <p:txBody>
          <a:bodyPr/>
          <a:lstStyle/>
          <a:p>
            <a:fld id="{A3B48085-1EE4-45D1-99DA-EEE6C0378730}" type="slidenum">
              <a:rPr lang="en-GB" smtClean="0"/>
              <a:t>10</a:t>
            </a:fld>
            <a:endParaRPr lang="en-GB"/>
          </a:p>
        </p:txBody>
      </p:sp>
    </p:spTree>
    <p:extLst>
      <p:ext uri="{BB962C8B-B14F-4D97-AF65-F5344CB8AC3E}">
        <p14:creationId xmlns:p14="http://schemas.microsoft.com/office/powerpoint/2010/main" val="779662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Above are the results</a:t>
            </a:r>
            <a:r>
              <a:rPr lang="en-GB" baseline="0" dirty="0"/>
              <a:t> from the lifestyle survey 2019. </a:t>
            </a:r>
          </a:p>
          <a:p>
            <a:r>
              <a:rPr lang="en-GB" baseline="0" dirty="0"/>
              <a:t>P7, S2, S4 – carried out once every two years.</a:t>
            </a:r>
          </a:p>
          <a:p>
            <a:endParaRPr lang="en-GB" baseline="0" dirty="0"/>
          </a:p>
          <a:p>
            <a:r>
              <a:rPr lang="en-GB" baseline="0" dirty="0"/>
              <a:t>2017 Result: 67.1% (1990 pupils)</a:t>
            </a:r>
            <a:endParaRPr lang="en-GB" dirty="0"/>
          </a:p>
        </p:txBody>
      </p:sp>
      <p:sp>
        <p:nvSpPr>
          <p:cNvPr id="4" name="Slide Number Placeholder 3"/>
          <p:cNvSpPr>
            <a:spLocks noGrp="1"/>
          </p:cNvSpPr>
          <p:nvPr>
            <p:ph type="sldNum" sz="quarter" idx="10"/>
          </p:nvPr>
        </p:nvSpPr>
        <p:spPr/>
        <p:txBody>
          <a:bodyPr/>
          <a:lstStyle/>
          <a:p>
            <a:fld id="{A3B48085-1EE4-45D1-99DA-EEE6C0378730}" type="slidenum">
              <a:rPr lang="en-GB" smtClean="0"/>
              <a:t>11</a:t>
            </a:fld>
            <a:endParaRPr lang="en-GB"/>
          </a:p>
        </p:txBody>
      </p:sp>
    </p:spTree>
    <p:extLst>
      <p:ext uri="{BB962C8B-B14F-4D97-AF65-F5344CB8AC3E}">
        <p14:creationId xmlns:p14="http://schemas.microsoft.com/office/powerpoint/2010/main" val="7796628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Above are the results</a:t>
            </a:r>
            <a:r>
              <a:rPr lang="en-GB" baseline="0" dirty="0"/>
              <a:t> from the lifestyle survey 2019. </a:t>
            </a:r>
          </a:p>
          <a:p>
            <a:r>
              <a:rPr lang="en-GB" baseline="0" dirty="0"/>
              <a:t>P7, S2, S4 – carried out once every two years.</a:t>
            </a:r>
          </a:p>
          <a:p>
            <a:endParaRPr lang="en-GB" baseline="0" dirty="0"/>
          </a:p>
          <a:p>
            <a:r>
              <a:rPr lang="en-GB" baseline="0" dirty="0"/>
              <a:t>2017 Result: 40.8%</a:t>
            </a:r>
            <a:endParaRPr lang="en-GB" dirty="0"/>
          </a:p>
        </p:txBody>
      </p:sp>
      <p:sp>
        <p:nvSpPr>
          <p:cNvPr id="4" name="Slide Number Placeholder 3"/>
          <p:cNvSpPr>
            <a:spLocks noGrp="1"/>
          </p:cNvSpPr>
          <p:nvPr>
            <p:ph type="sldNum" sz="quarter" idx="10"/>
          </p:nvPr>
        </p:nvSpPr>
        <p:spPr/>
        <p:txBody>
          <a:bodyPr/>
          <a:lstStyle/>
          <a:p>
            <a:fld id="{A3B48085-1EE4-45D1-99DA-EEE6C0378730}" type="slidenum">
              <a:rPr lang="en-GB" smtClean="0"/>
              <a:t>12</a:t>
            </a:fld>
            <a:endParaRPr lang="en-GB"/>
          </a:p>
        </p:txBody>
      </p:sp>
    </p:spTree>
    <p:extLst>
      <p:ext uri="{BB962C8B-B14F-4D97-AF65-F5344CB8AC3E}">
        <p14:creationId xmlns:p14="http://schemas.microsoft.com/office/powerpoint/2010/main" val="779662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Above are the results</a:t>
            </a:r>
            <a:r>
              <a:rPr lang="en-GB" baseline="0" dirty="0"/>
              <a:t> from the lifestyle survey 2019. </a:t>
            </a:r>
          </a:p>
          <a:p>
            <a:r>
              <a:rPr lang="en-GB" baseline="0" dirty="0"/>
              <a:t>P7, S2, S4 – carried out once every two years.</a:t>
            </a:r>
          </a:p>
          <a:p>
            <a:endParaRPr lang="en-GB" baseline="0" dirty="0"/>
          </a:p>
          <a:p>
            <a:r>
              <a:rPr lang="en-GB" baseline="0" dirty="0"/>
              <a:t>2017 results: 89.6% sought support from family and friends. </a:t>
            </a:r>
          </a:p>
          <a:p>
            <a:endParaRPr lang="en-GB" baseline="0" dirty="0"/>
          </a:p>
          <a:p>
            <a:r>
              <a:rPr lang="en-GB" baseline="0" dirty="0"/>
              <a:t>2019 results show an increase in those speaking to Guidance/CSW/Church and a decrease in family.</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A3B48085-1EE4-45D1-99DA-EEE6C0378730}" type="slidenum">
              <a:rPr lang="en-GB" smtClean="0"/>
              <a:t>13</a:t>
            </a:fld>
            <a:endParaRPr lang="en-GB"/>
          </a:p>
        </p:txBody>
      </p:sp>
    </p:spTree>
    <p:extLst>
      <p:ext uri="{BB962C8B-B14F-4D97-AF65-F5344CB8AC3E}">
        <p14:creationId xmlns:p14="http://schemas.microsoft.com/office/powerpoint/2010/main" val="7796628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Shape 158"/>
          <p:cNvSpPr>
            <a:spLocks noGrp="1" noRot="1" noChangeAspect="1"/>
          </p:cNvSpPr>
          <p:nvPr>
            <p:ph type="sldImg"/>
          </p:nvPr>
        </p:nvSpPr>
        <p:spPr>
          <a:prstGeom prst="rect">
            <a:avLst/>
          </a:prstGeom>
        </p:spPr>
        <p:txBody>
          <a:bodyPr/>
          <a:lstStyle/>
          <a:p>
            <a:endParaRPr/>
          </a:p>
        </p:txBody>
      </p:sp>
      <p:sp>
        <p:nvSpPr>
          <p:cNvPr id="159" name="Shape 159"/>
          <p:cNvSpPr>
            <a:spLocks noGrp="1"/>
          </p:cNvSpPr>
          <p:nvPr>
            <p:ph type="body" sz="quarter" idx="1"/>
          </p:nvPr>
        </p:nvSpPr>
        <p:spPr>
          <a:prstGeom prst="rect">
            <a:avLst/>
          </a:prstGeom>
        </p:spPr>
        <p:txBody>
          <a:bodyPr/>
          <a:lstStyle/>
          <a:p>
            <a:r>
              <a:rPr lang="en-GB" dirty="0"/>
              <a:t>The next few slides will be looking at models of grief.  Some of these models will help us to understand people’s responses to grief but it is important to remember that we all grieve in different ways.  We used to think about grief responses in quite a linear way but this model helps us to think about it differently.   </a:t>
            </a:r>
          </a:p>
          <a:p>
            <a:r>
              <a:rPr lang="en-GB" sz="1200" b="0" i="0" kern="1200" dirty="0">
                <a:solidFill>
                  <a:schemeClr val="tx1"/>
                </a:solidFill>
                <a:effectLst/>
                <a:latin typeface="+mn-lt"/>
                <a:ea typeface="+mn-ea"/>
                <a:cs typeface="+mn-cs"/>
              </a:rPr>
              <a:t>In the mid-90s, Margaret </a:t>
            </a:r>
            <a:r>
              <a:rPr lang="en-GB" sz="1200" b="0" i="0" kern="1200" dirty="0" err="1">
                <a:solidFill>
                  <a:schemeClr val="tx1"/>
                </a:solidFill>
                <a:effectLst/>
                <a:latin typeface="+mn-lt"/>
                <a:ea typeface="+mn-ea"/>
                <a:cs typeface="+mn-cs"/>
              </a:rPr>
              <a:t>Stroebe</a:t>
            </a:r>
            <a:r>
              <a:rPr lang="en-GB" sz="1200" b="0" i="0" kern="1200" dirty="0">
                <a:solidFill>
                  <a:schemeClr val="tx1"/>
                </a:solidFill>
                <a:effectLst/>
                <a:latin typeface="+mn-lt"/>
                <a:ea typeface="+mn-ea"/>
                <a:cs typeface="+mn-cs"/>
              </a:rPr>
              <a:t> and Henk </a:t>
            </a:r>
            <a:r>
              <a:rPr lang="en-GB" sz="1200" b="0" i="0" kern="1200" dirty="0" err="1">
                <a:solidFill>
                  <a:schemeClr val="tx1"/>
                </a:solidFill>
                <a:effectLst/>
                <a:latin typeface="+mn-lt"/>
                <a:ea typeface="+mn-ea"/>
                <a:cs typeface="+mn-cs"/>
              </a:rPr>
              <a:t>Schut</a:t>
            </a:r>
            <a:r>
              <a:rPr lang="en-GB" sz="1200" b="0" i="0" kern="1200" dirty="0">
                <a:solidFill>
                  <a:schemeClr val="tx1"/>
                </a:solidFill>
                <a:effectLst/>
                <a:latin typeface="+mn-lt"/>
                <a:ea typeface="+mn-ea"/>
                <a:cs typeface="+mn-cs"/>
              </a:rPr>
              <a:t> came up with a model of grief called the dual process model. This bereavement theory suggests that grief operates in two main ways and people switch back and forth between them as they grieve.</a:t>
            </a:r>
          </a:p>
          <a:p>
            <a:r>
              <a:rPr lang="en-GB" sz="1200" b="0" i="0" kern="1200" dirty="0">
                <a:solidFill>
                  <a:schemeClr val="tx1"/>
                </a:solidFill>
                <a:effectLst/>
                <a:latin typeface="+mn-lt"/>
                <a:ea typeface="+mn-ea"/>
                <a:cs typeface="+mn-cs"/>
              </a:rPr>
              <a:t>You may have heard people talk about how grief has to be ‘worked through’ or ‘faced head on’. </a:t>
            </a:r>
            <a:r>
              <a:rPr lang="en-GB" sz="1200" b="0" i="0" kern="1200" dirty="0" err="1">
                <a:solidFill>
                  <a:schemeClr val="tx1"/>
                </a:solidFill>
                <a:effectLst/>
                <a:latin typeface="+mn-lt"/>
                <a:ea typeface="+mn-ea"/>
                <a:cs typeface="+mn-cs"/>
              </a:rPr>
              <a:t>Stroebe</a:t>
            </a:r>
            <a:r>
              <a:rPr lang="en-GB" sz="1200" b="0" i="0" kern="1200" dirty="0">
                <a:solidFill>
                  <a:schemeClr val="tx1"/>
                </a:solidFill>
                <a:effectLst/>
                <a:latin typeface="+mn-lt"/>
                <a:ea typeface="+mn-ea"/>
                <a:cs typeface="+mn-cs"/>
              </a:rPr>
              <a:t> and </a:t>
            </a:r>
            <a:r>
              <a:rPr lang="en-GB" sz="1200" b="0" i="0" kern="1200" dirty="0" err="1">
                <a:solidFill>
                  <a:schemeClr val="tx1"/>
                </a:solidFill>
                <a:effectLst/>
                <a:latin typeface="+mn-lt"/>
                <a:ea typeface="+mn-ea"/>
                <a:cs typeface="+mn-cs"/>
              </a:rPr>
              <a:t>Schut</a:t>
            </a:r>
            <a:r>
              <a:rPr lang="en-GB" sz="1200" b="0" i="0" kern="1200" dirty="0">
                <a:solidFill>
                  <a:schemeClr val="tx1"/>
                </a:solidFill>
                <a:effectLst/>
                <a:latin typeface="+mn-lt"/>
                <a:ea typeface="+mn-ea"/>
                <a:cs typeface="+mn-cs"/>
              </a:rPr>
              <a:t> do not believe that this is true. They suggest that sometimes ignoring your emotions, or distracting yourself from your grief, is a natural way of coping with grief.</a:t>
            </a:r>
          </a:p>
          <a:p>
            <a:r>
              <a:rPr lang="en-GB" sz="1200" b="0" i="0" kern="1200" dirty="0">
                <a:solidFill>
                  <a:schemeClr val="tx1"/>
                </a:solidFill>
                <a:effectLst/>
                <a:latin typeface="+mn-lt"/>
                <a:ea typeface="+mn-ea"/>
                <a:cs typeface="+mn-cs"/>
              </a:rPr>
              <a:t>This theory of grief describes two different ways of behaving: loss-oriented and restoration-oriented. As you grieve, you will switch, or ‘oscillate’, between these two different modes of being. This is why it is called the dual process model, because two different processes are happening.</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Loss-oriented</a:t>
            </a:r>
          </a:p>
          <a:p>
            <a:r>
              <a:rPr lang="en-GB" sz="1200" b="0" i="0" kern="1200" dirty="0">
                <a:solidFill>
                  <a:schemeClr val="tx1"/>
                </a:solidFill>
                <a:effectLst/>
                <a:latin typeface="+mn-lt"/>
                <a:ea typeface="+mn-ea"/>
                <a:cs typeface="+mn-cs"/>
              </a:rPr>
              <a:t>Things that make you think about your loved one and their death are called loss-oriented stressors. In essence, these are thoughts, feelings, actions and events that make you focus on your grief and pain.</a:t>
            </a:r>
          </a:p>
          <a:p>
            <a:r>
              <a:rPr lang="en-GB" sz="1200" b="0" i="0" kern="1200" dirty="0">
                <a:solidFill>
                  <a:schemeClr val="tx1"/>
                </a:solidFill>
                <a:effectLst/>
                <a:latin typeface="+mn-lt"/>
                <a:ea typeface="+mn-ea"/>
                <a:cs typeface="+mn-cs"/>
              </a:rPr>
              <a:t>This may involve things like thinking about how much you miss your loved one, looking at old photos, or recalling a particular memory. Loss-oriented stressors can bring up lots of powerful emotions, such as sadness, loneliness and anger.</a:t>
            </a:r>
          </a:p>
          <a:p>
            <a:r>
              <a:rPr lang="en-GB" sz="1200" b="0" i="0" kern="1200" dirty="0">
                <a:solidFill>
                  <a:schemeClr val="tx1"/>
                </a:solidFill>
                <a:effectLst/>
                <a:latin typeface="+mn-lt"/>
                <a:ea typeface="+mn-ea"/>
                <a:cs typeface="+mn-cs"/>
              </a:rPr>
              <a:t>Restoration-oriented</a:t>
            </a:r>
          </a:p>
          <a:p>
            <a:r>
              <a:rPr lang="en-GB" sz="1200" b="0" i="0" kern="1200" dirty="0">
                <a:solidFill>
                  <a:schemeClr val="tx1"/>
                </a:solidFill>
                <a:effectLst/>
                <a:latin typeface="+mn-lt"/>
                <a:ea typeface="+mn-ea"/>
                <a:cs typeface="+mn-cs"/>
              </a:rPr>
              <a:t>Restoration-oriented stressors are things that let you get on with daily life and distract you from your grief for a while. Even for a few minutes, these thoughts and activities will allow you a small break from focusing on your pain.</a:t>
            </a:r>
          </a:p>
          <a:p>
            <a:r>
              <a:rPr lang="en-GB" sz="1200" b="0" i="0" kern="1200" dirty="0">
                <a:solidFill>
                  <a:schemeClr val="tx1"/>
                </a:solidFill>
                <a:effectLst/>
                <a:latin typeface="+mn-lt"/>
                <a:ea typeface="+mn-ea"/>
                <a:cs typeface="+mn-cs"/>
              </a:rPr>
              <a:t>A common restoration-oriented stressor is working or cleaning the house. Some people cope with grief by taking on </a:t>
            </a:r>
            <a:r>
              <a:rPr lang="en-GB" sz="1200" b="0" i="0" kern="1200" dirty="0" err="1">
                <a:solidFill>
                  <a:schemeClr val="tx1"/>
                </a:solidFill>
                <a:effectLst/>
                <a:latin typeface="+mn-lt"/>
                <a:ea typeface="+mn-ea"/>
                <a:cs typeface="+mn-cs"/>
              </a:rPr>
              <a:t>on</a:t>
            </a:r>
            <a:r>
              <a:rPr lang="en-GB" sz="1200" b="0" i="0" kern="1200" dirty="0">
                <a:solidFill>
                  <a:schemeClr val="tx1"/>
                </a:solidFill>
                <a:effectLst/>
                <a:latin typeface="+mn-lt"/>
                <a:ea typeface="+mn-ea"/>
                <a:cs typeface="+mn-cs"/>
              </a:rPr>
              <a:t> a tough work assignment or by tending to everyday chores in order to give themselves something other than their pain to focus on. Other examples include watching a funny TV show, going out with friends, or doing exercise.</a:t>
            </a:r>
          </a:p>
          <a:p>
            <a:r>
              <a:rPr lang="en-GB" sz="1200" b="0" i="0" kern="1200" dirty="0">
                <a:solidFill>
                  <a:schemeClr val="tx1"/>
                </a:solidFill>
                <a:effectLst/>
                <a:latin typeface="+mn-lt"/>
                <a:ea typeface="+mn-ea"/>
                <a:cs typeface="+mn-cs"/>
              </a:rPr>
              <a:t>You may think that repressing or ignoring emotions is unhealthy. In some cases this true, but </a:t>
            </a:r>
            <a:r>
              <a:rPr lang="en-GB" sz="1200" b="0" i="0" kern="1200" dirty="0" err="1">
                <a:solidFill>
                  <a:schemeClr val="tx1"/>
                </a:solidFill>
                <a:effectLst/>
                <a:latin typeface="+mn-lt"/>
                <a:ea typeface="+mn-ea"/>
                <a:cs typeface="+mn-cs"/>
              </a:rPr>
              <a:t>Stroebe</a:t>
            </a:r>
            <a:r>
              <a:rPr lang="en-GB" sz="1200" b="0" i="0" kern="1200" dirty="0">
                <a:solidFill>
                  <a:schemeClr val="tx1"/>
                </a:solidFill>
                <a:effectLst/>
                <a:latin typeface="+mn-lt"/>
                <a:ea typeface="+mn-ea"/>
                <a:cs typeface="+mn-cs"/>
              </a:rPr>
              <a:t> and </a:t>
            </a:r>
            <a:r>
              <a:rPr lang="en-GB" sz="1200" b="0" i="0" kern="1200" dirty="0" err="1">
                <a:solidFill>
                  <a:schemeClr val="tx1"/>
                </a:solidFill>
                <a:effectLst/>
                <a:latin typeface="+mn-lt"/>
                <a:ea typeface="+mn-ea"/>
                <a:cs typeface="+mn-cs"/>
              </a:rPr>
              <a:t>Schut</a:t>
            </a:r>
            <a:r>
              <a:rPr lang="en-GB" sz="1200" b="0" i="0" kern="1200" dirty="0">
                <a:solidFill>
                  <a:schemeClr val="tx1"/>
                </a:solidFill>
                <a:effectLst/>
                <a:latin typeface="+mn-lt"/>
                <a:ea typeface="+mn-ea"/>
                <a:cs typeface="+mn-cs"/>
              </a:rPr>
              <a:t> believe that for most people it is actually a normal way of coping with grief. It is our mind’s way of easing the pain a little and giving us at least a few moments where we can get important practical tasks done.</a:t>
            </a:r>
          </a:p>
          <a:p>
            <a:r>
              <a:rPr lang="en-GB" sz="1200" b="0" i="0" kern="1200" dirty="0" err="1">
                <a:solidFill>
                  <a:schemeClr val="tx1"/>
                </a:solidFill>
                <a:effectLst/>
                <a:latin typeface="+mn-lt"/>
                <a:ea typeface="+mn-ea"/>
                <a:cs typeface="+mn-cs"/>
              </a:rPr>
              <a:t>Stroebe</a:t>
            </a:r>
            <a:r>
              <a:rPr lang="en-GB" sz="1200" b="0" i="0" kern="1200" dirty="0">
                <a:solidFill>
                  <a:schemeClr val="tx1"/>
                </a:solidFill>
                <a:effectLst/>
                <a:latin typeface="+mn-lt"/>
                <a:ea typeface="+mn-ea"/>
                <a:cs typeface="+mn-cs"/>
              </a:rPr>
              <a:t> and </a:t>
            </a:r>
            <a:r>
              <a:rPr lang="en-GB" sz="1200" b="0" i="0" kern="1200" dirty="0" err="1">
                <a:solidFill>
                  <a:schemeClr val="tx1"/>
                </a:solidFill>
                <a:effectLst/>
                <a:latin typeface="+mn-lt"/>
                <a:ea typeface="+mn-ea"/>
                <a:cs typeface="+mn-cs"/>
              </a:rPr>
              <a:t>Schut</a:t>
            </a:r>
            <a:r>
              <a:rPr lang="en-GB" sz="1200" b="0" i="0" kern="1200" dirty="0">
                <a:solidFill>
                  <a:schemeClr val="tx1"/>
                </a:solidFill>
                <a:effectLst/>
                <a:latin typeface="+mn-lt"/>
                <a:ea typeface="+mn-ea"/>
                <a:cs typeface="+mn-cs"/>
              </a:rPr>
              <a:t> argue that without restoration-oriented behaviour, you could end up completely unable to look after yourself or get on with daily life. In this way, it is a vital part of carrying on after the death of a loved one. It is called restoration-oriented because it is behaviour that is trying to restore order and normality.</a:t>
            </a:r>
          </a:p>
          <a:p>
            <a:r>
              <a:rPr lang="en-GB" sz="1200" b="0" i="0" kern="1200" dirty="0">
                <a:solidFill>
                  <a:schemeClr val="tx1"/>
                </a:solidFill>
                <a:effectLst/>
                <a:latin typeface="+mn-lt"/>
                <a:ea typeface="+mn-ea"/>
                <a:cs typeface="+mn-cs"/>
              </a:rPr>
              <a:t>Oscillation</a:t>
            </a:r>
          </a:p>
          <a:p>
            <a:r>
              <a:rPr lang="en-GB" sz="1200" b="0" i="0" kern="1200" dirty="0">
                <a:solidFill>
                  <a:schemeClr val="tx1"/>
                </a:solidFill>
                <a:effectLst/>
                <a:latin typeface="+mn-lt"/>
                <a:ea typeface="+mn-ea"/>
                <a:cs typeface="+mn-cs"/>
              </a:rPr>
              <a:t>Oscillation refers to the way that a grieving person can move back and forth between the two modes of being; loss-oriented and restoration-oriented. </a:t>
            </a:r>
            <a:r>
              <a:rPr lang="en-GB" sz="1200" b="0" i="0" kern="1200" dirty="0" err="1">
                <a:solidFill>
                  <a:schemeClr val="tx1"/>
                </a:solidFill>
                <a:effectLst/>
                <a:latin typeface="+mn-lt"/>
                <a:ea typeface="+mn-ea"/>
                <a:cs typeface="+mn-cs"/>
              </a:rPr>
              <a:t>Stroebe</a:t>
            </a:r>
            <a:r>
              <a:rPr lang="en-GB" sz="1200" b="0" i="0" kern="1200" dirty="0">
                <a:solidFill>
                  <a:schemeClr val="tx1"/>
                </a:solidFill>
                <a:effectLst/>
                <a:latin typeface="+mn-lt"/>
                <a:ea typeface="+mn-ea"/>
                <a:cs typeface="+mn-cs"/>
              </a:rPr>
              <a:t> and </a:t>
            </a:r>
            <a:r>
              <a:rPr lang="en-GB" sz="1200" b="0" i="0" kern="1200" dirty="0" err="1">
                <a:solidFill>
                  <a:schemeClr val="tx1"/>
                </a:solidFill>
                <a:effectLst/>
                <a:latin typeface="+mn-lt"/>
                <a:ea typeface="+mn-ea"/>
                <a:cs typeface="+mn-cs"/>
              </a:rPr>
              <a:t>Schut</a:t>
            </a:r>
            <a:r>
              <a:rPr lang="en-GB" sz="1200" b="0" i="0" kern="1200" dirty="0">
                <a:solidFill>
                  <a:schemeClr val="tx1"/>
                </a:solidFill>
                <a:effectLst/>
                <a:latin typeface="+mn-lt"/>
                <a:ea typeface="+mn-ea"/>
                <a:cs typeface="+mn-cs"/>
              </a:rPr>
              <a:t> say that the bereaved should embrace this oscillation, as you can move in and out of intense grief and tackle the reality of the loss bit by bit.</a:t>
            </a:r>
          </a:p>
          <a:p>
            <a:r>
              <a:rPr lang="en-GB" sz="1200" b="0" i="0" kern="1200" dirty="0">
                <a:solidFill>
                  <a:schemeClr val="tx1"/>
                </a:solidFill>
                <a:effectLst/>
                <a:latin typeface="+mn-lt"/>
                <a:ea typeface="+mn-ea"/>
                <a:cs typeface="+mn-cs"/>
              </a:rPr>
              <a:t>You may have been oscillating between the two modes without realising it. Perhaps in the morning you watched television and for a while you were distracted by an interesting news story – that’s restoration-oriented. Then you saw an advert that made you think of a particular memory of your loved one, which made you cry – that’s loss-oriented. After crying for a while, you thought, “Right, I really need to clean the kitchen.” And while focusing on cleaning, for even the briefest of moments, you feel less focused on your pain – you’ve moved back to restoration.</a:t>
            </a:r>
          </a:p>
          <a:p>
            <a:r>
              <a:rPr lang="en-GB" sz="1200" b="0" i="0" kern="1200" dirty="0">
                <a:solidFill>
                  <a:schemeClr val="tx1"/>
                </a:solidFill>
                <a:effectLst/>
                <a:latin typeface="+mn-lt"/>
                <a:ea typeface="+mn-ea"/>
                <a:cs typeface="+mn-cs"/>
              </a:rPr>
              <a:t>Some people find the dual process model a helpful way of thinking about their grief because it does not put emphasis on confronting your feelings. If you struggle to express your emotions, or find that distraction helps you cope, you might find the dual process model more accurately reflects your experience.</a:t>
            </a: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If we think about children and young people their routine will normally distract them and help them be in the restoration side of the model.  Sometimes children appear to be coping and getting on with things then all of a sudden we might see them in distress and they are thinking and responding to feelings of loss – we can call this puddle jumping.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It is also important to remember that there is no time limit to this.  You can find yourself puddle jumping 6 weeks on or 6 years on. </a:t>
            </a:r>
          </a:p>
          <a:p>
            <a:endParaRPr lang="en-GB" sz="1200" b="0" i="0" kern="1200" dirty="0">
              <a:solidFill>
                <a:schemeClr val="tx1"/>
              </a:solidFill>
              <a:effectLst/>
              <a:latin typeface="+mn-lt"/>
              <a:ea typeface="+mn-ea"/>
              <a:cs typeface="+mn-cs"/>
            </a:endParaRPr>
          </a:p>
          <a:p>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Shape 164"/>
          <p:cNvSpPr>
            <a:spLocks noGrp="1" noRot="1" noChangeAspect="1"/>
          </p:cNvSpPr>
          <p:nvPr>
            <p:ph type="sldImg"/>
          </p:nvPr>
        </p:nvSpPr>
        <p:spPr>
          <a:prstGeom prst="rect">
            <a:avLst/>
          </a:prstGeom>
        </p:spPr>
        <p:txBody>
          <a:bodyPr/>
          <a:lstStyle/>
          <a:p>
            <a:endParaRPr/>
          </a:p>
        </p:txBody>
      </p:sp>
      <p:sp>
        <p:nvSpPr>
          <p:cNvPr id="165" name="Shape 165"/>
          <p:cNvSpPr>
            <a:spLocks noGrp="1"/>
          </p:cNvSpPr>
          <p:nvPr>
            <p:ph type="body" sz="quarter" idx="1"/>
          </p:nvPr>
        </p:nvSpPr>
        <p:spPr>
          <a:prstGeom prst="rect">
            <a:avLst/>
          </a:prstGeom>
        </p:spPr>
        <p:txBody>
          <a:bodyPr/>
          <a:lstStyle/>
          <a:p>
            <a:r>
              <a:rPr lang="en-GB" dirty="0" err="1"/>
              <a:t>Wordens</a:t>
            </a:r>
            <a:r>
              <a:rPr lang="en-GB" dirty="0"/>
              <a:t> four tasks of mourning are what the small group programme Seasons for Growth is based on.  </a:t>
            </a:r>
          </a:p>
          <a:p>
            <a:endParaRPr lang="en-GB" dirty="0"/>
          </a:p>
          <a:p>
            <a:r>
              <a:rPr lang="en-GB" sz="1200" b="0" i="0" kern="1200" dirty="0">
                <a:solidFill>
                  <a:schemeClr val="tx1"/>
                </a:solidFill>
                <a:effectLst/>
                <a:latin typeface="+mn-lt"/>
                <a:ea typeface="+mn-ea"/>
                <a:cs typeface="+mn-cs"/>
              </a:rPr>
              <a:t>Worden’s model is meant to be flexible. That means each task of the mourner can be approached at any time, and in no particular order. We know that some  mourners will have to complete each “task” several times throughout the course of their life. </a:t>
            </a:r>
          </a:p>
          <a:p>
            <a:endParaRPr lang="en-GB" sz="1200" b="0" i="0" kern="1200" dirty="0">
              <a:solidFill>
                <a:schemeClr val="tx1"/>
              </a:solidFill>
              <a:effectLst/>
              <a:latin typeface="+mn-lt"/>
              <a:ea typeface="+mn-ea"/>
              <a:cs typeface="+mn-cs"/>
            </a:endParaRPr>
          </a:p>
          <a:p>
            <a:pPr fontAlgn="base"/>
            <a:r>
              <a:rPr lang="en-GB" sz="1200" b="1" kern="1200" dirty="0">
                <a:solidFill>
                  <a:schemeClr val="tx1"/>
                </a:solidFill>
                <a:effectLst/>
                <a:latin typeface="+mn-lt"/>
                <a:ea typeface="+mn-ea"/>
                <a:cs typeface="+mn-cs"/>
              </a:rPr>
              <a:t>Task 1 — To Accept the Reality of a Loss</a:t>
            </a:r>
          </a:p>
          <a:p>
            <a:pPr fontAlgn="base"/>
            <a:r>
              <a:rPr lang="en-GB" sz="1200" b="0" i="0" kern="1200" dirty="0">
                <a:solidFill>
                  <a:schemeClr val="tx1"/>
                </a:solidFill>
                <a:effectLst/>
                <a:latin typeface="+mn-lt"/>
                <a:ea typeface="+mn-ea"/>
                <a:cs typeface="+mn-cs"/>
              </a:rPr>
              <a:t>When faced with a death, especially in the case of a sudden or unexpected loss, it feels unreal. And it can hit us on many levels. For example, we might rationally accept the fact a loved one is no longer with us, but deep down, emotionally, we don’t. Acknowledging the new reality is an important foundation for healing.</a:t>
            </a:r>
          </a:p>
          <a:p>
            <a:pPr fontAlgn="base"/>
            <a:r>
              <a:rPr lang="en-GB" sz="1200" b="0" i="0" kern="1200" dirty="0">
                <a:solidFill>
                  <a:schemeClr val="tx1"/>
                </a:solidFill>
                <a:effectLst/>
                <a:latin typeface="+mn-lt"/>
                <a:ea typeface="+mn-ea"/>
                <a:cs typeface="+mn-cs"/>
              </a:rPr>
              <a:t> </a:t>
            </a:r>
          </a:p>
          <a:p>
            <a:pPr fontAlgn="base"/>
            <a:r>
              <a:rPr lang="en-GB" sz="1200" b="0" i="0" kern="1200" dirty="0">
                <a:solidFill>
                  <a:schemeClr val="tx1"/>
                </a:solidFill>
                <a:effectLst/>
                <a:latin typeface="+mn-lt"/>
                <a:ea typeface="+mn-ea"/>
                <a:cs typeface="+mn-cs"/>
              </a:rPr>
              <a:t>So how do mourners complete this task? Rituals often help. Acts such as viewing the body, helping plan the funeral or memorial service, or scattering a loved one’s ashes are all rituals that help move us closer to acceptance.</a:t>
            </a:r>
          </a:p>
          <a:p>
            <a:pPr fontAlgn="base"/>
            <a:endParaRPr lang="en-GB" sz="1200" b="0" i="0" kern="1200" dirty="0">
              <a:solidFill>
                <a:schemeClr val="tx1"/>
              </a:solidFill>
              <a:effectLst/>
              <a:latin typeface="+mn-lt"/>
              <a:ea typeface="+mn-ea"/>
              <a:cs typeface="+mn-cs"/>
            </a:endParaRPr>
          </a:p>
          <a:p>
            <a:pPr fontAlgn="base"/>
            <a:r>
              <a:rPr lang="en-GB" sz="1200" b="1" i="0" kern="1200" dirty="0">
                <a:solidFill>
                  <a:schemeClr val="tx1"/>
                </a:solidFill>
                <a:effectLst/>
                <a:latin typeface="+mn-lt"/>
                <a:ea typeface="+mn-ea"/>
                <a:cs typeface="+mn-cs"/>
              </a:rPr>
              <a:t>TASK 2 To process the pain of the loss</a:t>
            </a:r>
          </a:p>
          <a:p>
            <a:pPr fontAlgn="base"/>
            <a:r>
              <a:rPr lang="en-GB" sz="1200" b="0" i="0" kern="1200" dirty="0">
                <a:solidFill>
                  <a:schemeClr val="tx1"/>
                </a:solidFill>
                <a:effectLst/>
                <a:latin typeface="+mn-lt"/>
                <a:ea typeface="+mn-ea"/>
                <a:cs typeface="+mn-cs"/>
              </a:rPr>
              <a:t>This task basically states that a mourner should allow themselves to feel. When we grieve, there’s no telling what emotions we might feel. Grief exists on a large spectrum. There will be sadness, pain, fear, anger, helplessness, guilt and a whole other variety of emotions.</a:t>
            </a:r>
          </a:p>
          <a:p>
            <a:pPr fontAlgn="base"/>
            <a:r>
              <a:rPr lang="en-GB" sz="1200" b="1" kern="1200" dirty="0">
                <a:solidFill>
                  <a:schemeClr val="tx1"/>
                </a:solidFill>
                <a:effectLst/>
                <a:latin typeface="+mn-lt"/>
                <a:ea typeface="+mn-ea"/>
                <a:cs typeface="+mn-cs"/>
              </a:rPr>
              <a:t>Task 3 — Adjust to the World Without Your Loved One</a:t>
            </a:r>
          </a:p>
          <a:p>
            <a:pPr fontAlgn="base"/>
            <a:r>
              <a:rPr lang="en-GB" sz="1200" b="0" i="0" kern="1200" dirty="0">
                <a:solidFill>
                  <a:schemeClr val="tx1"/>
                </a:solidFill>
                <a:effectLst/>
                <a:latin typeface="+mn-lt"/>
                <a:ea typeface="+mn-ea"/>
                <a:cs typeface="+mn-cs"/>
              </a:rPr>
              <a:t>After a loss, we have to adjust to our “new realities” of life without our loved one. This task requires adjusting externally to the world, but also internally, to new emotional and spiritual needs.</a:t>
            </a:r>
          </a:p>
          <a:p>
            <a:pPr fontAlgn="base"/>
            <a:r>
              <a:rPr lang="en-GB" sz="1200" b="0" i="0" kern="1200" dirty="0">
                <a:solidFill>
                  <a:schemeClr val="tx1"/>
                </a:solidFill>
                <a:effectLst/>
                <a:latin typeface="+mn-lt"/>
                <a:ea typeface="+mn-ea"/>
                <a:cs typeface="+mn-cs"/>
              </a:rPr>
              <a:t> </a:t>
            </a:r>
          </a:p>
          <a:p>
            <a:pPr fontAlgn="base"/>
            <a:r>
              <a:rPr lang="en-GB" sz="1200" b="0" i="0" kern="1200" dirty="0">
                <a:solidFill>
                  <a:schemeClr val="tx1"/>
                </a:solidFill>
                <a:effectLst/>
                <a:latin typeface="+mn-lt"/>
                <a:ea typeface="+mn-ea"/>
                <a:cs typeface="+mn-cs"/>
              </a:rPr>
              <a:t>The types of adjustments also vary depending on our relationship with our loved one. For example, someone who has lost a spouse will have extra responsibilities as a caregiver around the house. This requires external adjustments. But a recent widow or widower will also have to adjust to the concept of living alone or doing things by themselves. This requires emotional adjustments.</a:t>
            </a:r>
          </a:p>
          <a:p>
            <a:pPr fontAlgn="base"/>
            <a:r>
              <a:rPr lang="en-GB" sz="1200" b="0" i="0" kern="1200" dirty="0">
                <a:solidFill>
                  <a:schemeClr val="tx1"/>
                </a:solidFill>
                <a:effectLst/>
                <a:latin typeface="+mn-lt"/>
                <a:ea typeface="+mn-ea"/>
                <a:cs typeface="+mn-cs"/>
              </a:rPr>
              <a:t> </a:t>
            </a:r>
          </a:p>
          <a:p>
            <a:pPr fontAlgn="base"/>
            <a:r>
              <a:rPr lang="en-GB" sz="1200" b="0" i="0" kern="1200" dirty="0">
                <a:solidFill>
                  <a:schemeClr val="tx1"/>
                </a:solidFill>
                <a:effectLst/>
                <a:latin typeface="+mn-lt"/>
                <a:ea typeface="+mn-ea"/>
                <a:cs typeface="+mn-cs"/>
              </a:rPr>
              <a:t>Worden notes these adjustments are not easy and will take time. But working on this task helps us to better understand our new role in the world, as well as help us realize the impact that the loss has created in our lives.</a:t>
            </a:r>
          </a:p>
          <a:p>
            <a:pPr fontAlgn="base"/>
            <a:r>
              <a:rPr lang="en-GB" sz="1200" b="0" i="0" kern="1200" dirty="0">
                <a:solidFill>
                  <a:schemeClr val="tx1"/>
                </a:solidFill>
                <a:effectLst/>
                <a:latin typeface="+mn-lt"/>
                <a:ea typeface="+mn-ea"/>
                <a:cs typeface="+mn-cs"/>
              </a:rPr>
              <a:t>Task 4 To emotionally relocate the loss while moving on in life</a:t>
            </a:r>
          </a:p>
          <a:p>
            <a:pPr fontAlgn="base"/>
            <a:r>
              <a:rPr lang="en-GB" sz="1200" b="0" i="0" kern="1200" dirty="0">
                <a:solidFill>
                  <a:schemeClr val="tx1"/>
                </a:solidFill>
                <a:effectLst/>
                <a:latin typeface="+mn-lt"/>
                <a:ea typeface="+mn-ea"/>
                <a:cs typeface="+mn-cs"/>
              </a:rPr>
              <a:t>This task means finding a way to remain emotionally connected to our loved ones. This helps reaffirm that our relationship with a loved one didn’t end at death. There are many ways to do this. It could be creating a physical memorial connection, such as a memorial photobook, piece of  </a:t>
            </a:r>
            <a:r>
              <a:rPr lang="en-GB" sz="1200" b="0" i="0" kern="1200" dirty="0" err="1">
                <a:solidFill>
                  <a:schemeClr val="tx1"/>
                </a:solidFill>
                <a:effectLst/>
                <a:latin typeface="+mn-lt"/>
                <a:ea typeface="+mn-ea"/>
                <a:cs typeface="+mn-cs"/>
              </a:rPr>
              <a:t>jewelry</a:t>
            </a:r>
            <a:r>
              <a:rPr lang="en-GB" sz="1200" b="0" i="0" kern="1200" dirty="0">
                <a:solidFill>
                  <a:schemeClr val="tx1"/>
                </a:solidFill>
                <a:effectLst/>
                <a:latin typeface="+mn-lt"/>
                <a:ea typeface="+mn-ea"/>
                <a:cs typeface="+mn-cs"/>
              </a:rPr>
              <a:t>, or another keepsake item. Or it could also be a </a:t>
            </a:r>
            <a:r>
              <a:rPr lang="en-GB" sz="1200" b="0" i="0" u="none" strike="noStrike" kern="1200" dirty="0">
                <a:solidFill>
                  <a:schemeClr val="tx1"/>
                </a:solidFill>
                <a:effectLst/>
                <a:latin typeface="+mn-lt"/>
                <a:ea typeface="+mn-ea"/>
                <a:cs typeface="+mn-cs"/>
              </a:rPr>
              <a:t>ritual, </a:t>
            </a:r>
            <a:r>
              <a:rPr lang="en-GB" sz="1200" b="0" i="0" kern="1200" dirty="0">
                <a:solidFill>
                  <a:schemeClr val="tx1"/>
                </a:solidFill>
                <a:effectLst/>
                <a:latin typeface="+mn-lt"/>
                <a:ea typeface="+mn-ea"/>
                <a:cs typeface="+mn-cs"/>
              </a:rPr>
              <a:t> such as visiting the gravesite or their favourite places at certain time of the year.</a:t>
            </a:r>
          </a:p>
          <a:p>
            <a:pPr fontAlgn="base"/>
            <a:r>
              <a:rPr lang="en-GB" sz="1200" b="0" i="0" kern="1200" dirty="0">
                <a:solidFill>
                  <a:schemeClr val="tx1"/>
                </a:solidFill>
                <a:effectLst/>
                <a:latin typeface="+mn-lt"/>
                <a:ea typeface="+mn-ea"/>
                <a:cs typeface="+mn-cs"/>
              </a:rPr>
              <a:t> </a:t>
            </a:r>
          </a:p>
          <a:p>
            <a:pPr fontAlgn="base"/>
            <a:r>
              <a:rPr lang="en-GB" sz="1200" b="0" i="0" kern="1200" dirty="0">
                <a:solidFill>
                  <a:schemeClr val="tx1"/>
                </a:solidFill>
                <a:effectLst/>
                <a:latin typeface="+mn-lt"/>
                <a:ea typeface="+mn-ea"/>
                <a:cs typeface="+mn-cs"/>
              </a:rPr>
              <a:t>The importance of creating this connection is that we can maintain our connection with our loved ones, even as our own lives continue to change.</a:t>
            </a:r>
          </a:p>
          <a:p>
            <a:pPr fontAlgn="base"/>
            <a:endParaRPr lang="en-GB" sz="1200" b="0" i="0" kern="1200" dirty="0">
              <a:solidFill>
                <a:schemeClr val="tx1"/>
              </a:solidFill>
              <a:effectLst/>
              <a:latin typeface="+mn-lt"/>
              <a:ea typeface="+mn-ea"/>
              <a:cs typeface="+mn-cs"/>
            </a:endParaRPr>
          </a:p>
          <a:p>
            <a:pPr fontAlgn="base"/>
            <a:endParaRPr lang="en-GB" sz="1200" b="0" i="0" kern="1200" dirty="0">
              <a:solidFill>
                <a:schemeClr val="tx1"/>
              </a:solidFill>
              <a:effectLst/>
              <a:latin typeface="+mn-lt"/>
              <a:ea typeface="+mn-ea"/>
              <a:cs typeface="+mn-cs"/>
            </a:endParaRPr>
          </a:p>
          <a:p>
            <a:pPr fontAlgn="base"/>
            <a:endParaRPr lang="en-GB" sz="1200" b="0" i="0" kern="1200" dirty="0">
              <a:solidFill>
                <a:schemeClr val="tx1"/>
              </a:solidFill>
              <a:effectLst/>
              <a:latin typeface="+mn-lt"/>
              <a:ea typeface="+mn-ea"/>
              <a:cs typeface="+mn-cs"/>
            </a:endParaRPr>
          </a:p>
          <a:p>
            <a:pPr fontAlgn="base"/>
            <a:r>
              <a:rPr lang="en-GB" sz="1200" b="0" i="0" kern="1200" dirty="0">
                <a:solidFill>
                  <a:schemeClr val="tx1"/>
                </a:solidFill>
                <a:effectLst/>
                <a:latin typeface="+mn-lt"/>
                <a:ea typeface="+mn-ea"/>
                <a:cs typeface="+mn-cs"/>
              </a:rPr>
              <a:t> </a:t>
            </a:r>
          </a:p>
          <a:p>
            <a:br>
              <a:rPr lang="en-GB" dirty="0"/>
            </a:b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Grief</a:t>
            </a:r>
            <a:r>
              <a:rPr lang="en-GB" baseline="0" dirty="0"/>
              <a:t> is not linear</a:t>
            </a:r>
          </a:p>
          <a:p>
            <a:r>
              <a:rPr lang="en-GB" baseline="0" dirty="0"/>
              <a:t>Different for everybody. </a:t>
            </a:r>
          </a:p>
          <a:p>
            <a:r>
              <a:rPr lang="en-GB" baseline="0" dirty="0"/>
              <a:t>One person may be in one place and the other in another. Differing stages at different times.</a:t>
            </a:r>
          </a:p>
          <a:p>
            <a:r>
              <a:rPr lang="en-GB" sz="1200" b="0" i="0" kern="1200" dirty="0">
                <a:solidFill>
                  <a:schemeClr val="tx1"/>
                </a:solidFill>
                <a:effectLst/>
                <a:latin typeface="+mn-lt"/>
                <a:ea typeface="+mn-ea"/>
                <a:cs typeface="+mn-cs"/>
              </a:rPr>
              <a:t>In essence, Tonkin’s model of grief challenges the idea that ‘time heals all wounds’ or that grief disappears with time. Indeed, if you have recently lost a loved one, you might feel as though it is impossible to ever move on from grief. Dr Tonkin suggests that this is because we do not move on from grief, but grow around it. </a:t>
            </a:r>
          </a:p>
          <a:p>
            <a:r>
              <a:rPr lang="en-GB" sz="1200" b="0" i="0" kern="1200" dirty="0">
                <a:solidFill>
                  <a:schemeClr val="tx1"/>
                </a:solidFill>
                <a:effectLst/>
                <a:latin typeface="+mn-lt"/>
                <a:ea typeface="+mn-ea"/>
                <a:cs typeface="+mn-cs"/>
              </a:rPr>
              <a:t>If you look at the image of the bottle this is demonstrated by the bottle getting bigger  rather then the grief reducing.  </a:t>
            </a:r>
          </a:p>
          <a:p>
            <a:r>
              <a:rPr lang="en-GB" sz="1200" b="0" i="0" kern="1200" dirty="0">
                <a:solidFill>
                  <a:schemeClr val="tx1"/>
                </a:solidFill>
                <a:effectLst/>
                <a:latin typeface="+mn-lt"/>
                <a:ea typeface="+mn-ea"/>
                <a:cs typeface="+mn-cs"/>
              </a:rPr>
              <a:t>The bottom pictures represent the drawings of the son of Elke Barber who wrote the book ‘Is Daddy coming back in a minute? ‘  after her husband died suddenly.  She asked him to draw his heart and how it was feeling after his Dad’s death – the black part of the heart represents his grief.  She then asked him to add in all the people who support him but realised that they wouldn’t fit in one half of his heart so he decided to make his ‘heart’ bigger so they could all fit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B48085-1EE4-45D1-99DA-EEE6C037873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3163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8A138C-7EBB-48BD-9205-F95DB79A35C5}"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74856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Always remember to come back to thinking about the resilience matrix and the five questions.  These might not be children/young people that you are familiar with.  Is there information that would help you to be aware of or should you be sharing information with others.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B48085-1EE4-45D1-99DA-EEE6C037873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69538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positive relationship pyramid and it helps us to think about the steps we need to take to build positive relationships.  At the heart of any interaction that we will have with children and young people is relationships.   Quite often when we are helping others we want to get to the top of the pyramid where we are helping them to problem solve or set goals.  However unless we pay attention to the ‘foundations’ of the pyramid we will struggle to do this.  Please remember that being attentive relies on our non verbal communication –whilst we need to socially distance we can still show young people that we are listening to them by giving time and space to sit and listen.  Friendly posture and eye contact can be still be offered from a distance!  </a:t>
            </a:r>
          </a:p>
          <a:p>
            <a:r>
              <a:rPr lang="en-GB" dirty="0"/>
              <a:t>Listening skills are so important when we need to encourage </a:t>
            </a:r>
            <a:r>
              <a:rPr lang="en-GB" dirty="0" err="1"/>
              <a:t>intitiatives</a:t>
            </a:r>
            <a:r>
              <a:rPr lang="en-GB" dirty="0"/>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B48085-1EE4-45D1-99DA-EEE6C037873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35740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 document that Crocus worked together with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B48085-1EE4-45D1-99DA-EEE6C037873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387429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Staged intervention – not all about referring</a:t>
            </a:r>
            <a:r>
              <a:rPr lang="en-GB" baseline="0" dirty="0"/>
              <a:t> on. Discussion/consultation with these staff would support you if no need for referral on.</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B48085-1EE4-45D1-99DA-EEE6C037873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412121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Finally, please come back to your </a:t>
            </a:r>
            <a:r>
              <a:rPr lang="en-GB" dirty="0" err="1"/>
              <a:t>mindapples</a:t>
            </a:r>
            <a:r>
              <a:rPr lang="en-GB" dirty="0"/>
              <a:t>.  It is important that we remember to look after ourselves.  Please make sure that you go home today and do something that is self care.  You deserve it.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B48085-1EE4-45D1-99DA-EEE6C037873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26613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456B04B-AAD8-4491-9850-9D91A73AE518}" type="datetimeFigureOut">
              <a:rPr lang="en-GB" smtClean="0"/>
              <a:t>06/04/2020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ADD1CA-DF65-455B-AA59-9D267A3FDCCE}" type="slidenum">
              <a:rPr lang="en-GB" smtClean="0"/>
              <a:t>‹#›</a:t>
            </a:fld>
            <a:endParaRPr lang="en-GB"/>
          </a:p>
        </p:txBody>
      </p:sp>
    </p:spTree>
    <p:extLst>
      <p:ext uri="{BB962C8B-B14F-4D97-AF65-F5344CB8AC3E}">
        <p14:creationId xmlns:p14="http://schemas.microsoft.com/office/powerpoint/2010/main" val="470133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456B04B-AAD8-4491-9850-9D91A73AE518}" type="datetimeFigureOut">
              <a:rPr lang="en-GB" smtClean="0"/>
              <a:t>06/04/2020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ADD1CA-DF65-455B-AA59-9D267A3FDCCE}" type="slidenum">
              <a:rPr lang="en-GB" smtClean="0"/>
              <a:t>‹#›</a:t>
            </a:fld>
            <a:endParaRPr lang="en-GB"/>
          </a:p>
        </p:txBody>
      </p:sp>
    </p:spTree>
    <p:extLst>
      <p:ext uri="{BB962C8B-B14F-4D97-AF65-F5344CB8AC3E}">
        <p14:creationId xmlns:p14="http://schemas.microsoft.com/office/powerpoint/2010/main" val="1230724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56B04B-AAD8-4491-9850-9D91A73AE518}" type="datetimeFigureOut">
              <a:rPr lang="en-GB" smtClean="0"/>
              <a:t>06/04/2020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ADD1CA-DF65-455B-AA59-9D267A3FDCCE}" type="slidenum">
              <a:rPr lang="en-GB" smtClean="0"/>
              <a:t>‹#›</a:t>
            </a:fld>
            <a:endParaRPr lang="en-GB"/>
          </a:p>
        </p:txBody>
      </p:sp>
    </p:spTree>
    <p:extLst>
      <p:ext uri="{BB962C8B-B14F-4D97-AF65-F5344CB8AC3E}">
        <p14:creationId xmlns:p14="http://schemas.microsoft.com/office/powerpoint/2010/main" val="2274231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456B04B-AAD8-4491-9850-9D91A73AE518}" type="datetimeFigureOut">
              <a:rPr lang="en-GB" smtClean="0"/>
              <a:t>06/04/2020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ADD1CA-DF65-455B-AA59-9D267A3FDCCE}" type="slidenum">
              <a:rPr lang="en-GB" smtClean="0"/>
              <a:t>‹#›</a:t>
            </a:fld>
            <a:endParaRPr lang="en-GB"/>
          </a:p>
        </p:txBody>
      </p:sp>
    </p:spTree>
    <p:extLst>
      <p:ext uri="{BB962C8B-B14F-4D97-AF65-F5344CB8AC3E}">
        <p14:creationId xmlns:p14="http://schemas.microsoft.com/office/powerpoint/2010/main" val="2915266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456B04B-AAD8-4491-9850-9D91A73AE518}" type="datetimeFigureOut">
              <a:rPr lang="en-GB" smtClean="0"/>
              <a:t>06/04/2020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DADD1CA-DF65-455B-AA59-9D267A3FDCCE}" type="slidenum">
              <a:rPr lang="en-GB" smtClean="0"/>
              <a:t>‹#›</a:t>
            </a:fld>
            <a:endParaRPr lang="en-GB"/>
          </a:p>
        </p:txBody>
      </p:sp>
    </p:spTree>
    <p:extLst>
      <p:ext uri="{BB962C8B-B14F-4D97-AF65-F5344CB8AC3E}">
        <p14:creationId xmlns:p14="http://schemas.microsoft.com/office/powerpoint/2010/main" val="1777447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456B04B-AAD8-4491-9850-9D91A73AE518}" type="datetimeFigureOut">
              <a:rPr lang="en-GB" smtClean="0"/>
              <a:t>06/04/2020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DADD1CA-DF65-455B-AA59-9D267A3FDCCE}" type="slidenum">
              <a:rPr lang="en-GB" smtClean="0"/>
              <a:t>‹#›</a:t>
            </a:fld>
            <a:endParaRPr lang="en-GB"/>
          </a:p>
        </p:txBody>
      </p:sp>
    </p:spTree>
    <p:extLst>
      <p:ext uri="{BB962C8B-B14F-4D97-AF65-F5344CB8AC3E}">
        <p14:creationId xmlns:p14="http://schemas.microsoft.com/office/powerpoint/2010/main" val="3780301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56B04B-AAD8-4491-9850-9D91A73AE518}" type="datetimeFigureOut">
              <a:rPr lang="en-GB" smtClean="0"/>
              <a:t>06/04/2020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DADD1CA-DF65-455B-AA59-9D267A3FDCCE}" type="slidenum">
              <a:rPr lang="en-GB" smtClean="0"/>
              <a:t>‹#›</a:t>
            </a:fld>
            <a:endParaRPr lang="en-GB"/>
          </a:p>
        </p:txBody>
      </p:sp>
    </p:spTree>
    <p:extLst>
      <p:ext uri="{BB962C8B-B14F-4D97-AF65-F5344CB8AC3E}">
        <p14:creationId xmlns:p14="http://schemas.microsoft.com/office/powerpoint/2010/main" val="1085114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456B04B-AAD8-4491-9850-9D91A73AE518}" type="datetimeFigureOut">
              <a:rPr lang="en-GB" smtClean="0"/>
              <a:t>06/04/2020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ADD1CA-DF65-455B-AA59-9D267A3FDCCE}" type="slidenum">
              <a:rPr lang="en-GB" smtClean="0"/>
              <a:t>‹#›</a:t>
            </a:fld>
            <a:endParaRPr lang="en-GB"/>
          </a:p>
        </p:txBody>
      </p:sp>
    </p:spTree>
    <p:extLst>
      <p:ext uri="{BB962C8B-B14F-4D97-AF65-F5344CB8AC3E}">
        <p14:creationId xmlns:p14="http://schemas.microsoft.com/office/powerpoint/2010/main" val="3019858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456B04B-AAD8-4491-9850-9D91A73AE518}" type="datetimeFigureOut">
              <a:rPr lang="en-GB" smtClean="0"/>
              <a:t>06/04/2020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ADD1CA-DF65-455B-AA59-9D267A3FDCCE}" type="slidenum">
              <a:rPr lang="en-GB" smtClean="0"/>
              <a:t>‹#›</a:t>
            </a:fld>
            <a:endParaRPr lang="en-GB"/>
          </a:p>
        </p:txBody>
      </p:sp>
    </p:spTree>
    <p:extLst>
      <p:ext uri="{BB962C8B-B14F-4D97-AF65-F5344CB8AC3E}">
        <p14:creationId xmlns:p14="http://schemas.microsoft.com/office/powerpoint/2010/main" val="2307637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456B04B-AAD8-4491-9850-9D91A73AE518}" type="datetimeFigureOut">
              <a:rPr lang="en-GB" smtClean="0"/>
              <a:t>06/04/2020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ADD1CA-DF65-455B-AA59-9D267A3FDCCE}" type="slidenum">
              <a:rPr lang="en-GB" smtClean="0"/>
              <a:t>‹#›</a:t>
            </a:fld>
            <a:endParaRPr lang="en-GB"/>
          </a:p>
        </p:txBody>
      </p:sp>
    </p:spTree>
    <p:extLst>
      <p:ext uri="{BB962C8B-B14F-4D97-AF65-F5344CB8AC3E}">
        <p14:creationId xmlns:p14="http://schemas.microsoft.com/office/powerpoint/2010/main" val="1560897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456B04B-AAD8-4491-9850-9D91A73AE518}" type="datetimeFigureOut">
              <a:rPr lang="en-GB" smtClean="0"/>
              <a:t>06/04/2020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ADD1CA-DF65-455B-AA59-9D267A3FDCCE}" type="slidenum">
              <a:rPr lang="en-GB" smtClean="0"/>
              <a:t>‹#›</a:t>
            </a:fld>
            <a:endParaRPr lang="en-GB"/>
          </a:p>
        </p:txBody>
      </p:sp>
    </p:spTree>
    <p:extLst>
      <p:ext uri="{BB962C8B-B14F-4D97-AF65-F5344CB8AC3E}">
        <p14:creationId xmlns:p14="http://schemas.microsoft.com/office/powerpoint/2010/main" val="3912138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56B04B-AAD8-4491-9850-9D91A73AE518}" type="datetimeFigureOut">
              <a:rPr lang="en-GB" smtClean="0"/>
              <a:t>06/04/2020</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ADD1CA-DF65-455B-AA59-9D267A3FDCCE}" type="slidenum">
              <a:rPr lang="en-GB" smtClean="0"/>
              <a:t>‹#›</a:t>
            </a:fld>
            <a:endParaRPr lang="en-GB"/>
          </a:p>
        </p:txBody>
      </p:sp>
      <p:sp>
        <p:nvSpPr>
          <p:cNvPr id="7" name="Rounded Rectangle 6"/>
          <p:cNvSpPr/>
          <p:nvPr userDrawn="1"/>
        </p:nvSpPr>
        <p:spPr>
          <a:xfrm>
            <a:off x="508000" y="304800"/>
            <a:ext cx="11176000" cy="6172200"/>
          </a:xfrm>
          <a:prstGeom prst="roundRect">
            <a:avLst/>
          </a:prstGeom>
          <a:noFill/>
          <a:ln w="57150">
            <a:solidFill>
              <a:schemeClr val="accent4">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800"/>
          </a:p>
        </p:txBody>
      </p:sp>
      <p:grpSp>
        <p:nvGrpSpPr>
          <p:cNvPr id="8" name="Group 7"/>
          <p:cNvGrpSpPr/>
          <p:nvPr userDrawn="1"/>
        </p:nvGrpSpPr>
        <p:grpSpPr>
          <a:xfrm>
            <a:off x="304800" y="5410200"/>
            <a:ext cx="3048000" cy="1219200"/>
            <a:chOff x="5943600" y="533400"/>
            <a:chExt cx="3369212" cy="2057400"/>
          </a:xfrm>
        </p:grpSpPr>
        <p:pic>
          <p:nvPicPr>
            <p:cNvPr id="9" name="Picture 2"/>
            <p:cNvPicPr>
              <a:picLocks noChangeAspect="1" noChangeArrowheads="1"/>
            </p:cNvPicPr>
            <p:nvPr/>
          </p:nvPicPr>
          <p:blipFill>
            <a:blip r:embed="rId13" cstate="print">
              <a:duotone>
                <a:schemeClr val="accent2">
                  <a:shade val="45000"/>
                  <a:satMod val="135000"/>
                </a:schemeClr>
                <a:prstClr val="white"/>
              </a:duotone>
            </a:blip>
            <a:srcRect r="70081"/>
            <a:stretch>
              <a:fillRect/>
            </a:stretch>
          </p:blipFill>
          <p:spPr bwMode="auto">
            <a:xfrm>
              <a:off x="6019800" y="533400"/>
              <a:ext cx="1828800" cy="838200"/>
            </a:xfrm>
            <a:prstGeom prst="rect">
              <a:avLst/>
            </a:prstGeom>
            <a:noFill/>
            <a:ln w="9525">
              <a:noFill/>
              <a:miter lim="800000"/>
              <a:headEnd/>
              <a:tailEnd/>
            </a:ln>
          </p:spPr>
        </p:pic>
        <p:pic>
          <p:nvPicPr>
            <p:cNvPr id="10" name="Picture 2"/>
            <p:cNvPicPr>
              <a:picLocks noChangeAspect="1" noChangeArrowheads="1"/>
            </p:cNvPicPr>
            <p:nvPr/>
          </p:nvPicPr>
          <p:blipFill>
            <a:blip r:embed="rId13" cstate="print">
              <a:duotone>
                <a:schemeClr val="accent3">
                  <a:shade val="45000"/>
                  <a:satMod val="135000"/>
                </a:schemeClr>
                <a:prstClr val="white"/>
              </a:duotone>
            </a:blip>
            <a:srcRect l="28673" r="53874" b="18182"/>
            <a:stretch>
              <a:fillRect/>
            </a:stretch>
          </p:blipFill>
          <p:spPr bwMode="auto">
            <a:xfrm>
              <a:off x="5943600" y="1143000"/>
              <a:ext cx="1066800" cy="685800"/>
            </a:xfrm>
            <a:prstGeom prst="rect">
              <a:avLst/>
            </a:prstGeom>
            <a:noFill/>
            <a:ln w="9525">
              <a:noFill/>
              <a:miter lim="800000"/>
              <a:headEnd/>
              <a:tailEnd/>
            </a:ln>
          </p:spPr>
        </p:pic>
        <p:pic>
          <p:nvPicPr>
            <p:cNvPr id="11" name="Picture 2"/>
            <p:cNvPicPr>
              <a:picLocks noChangeAspect="1" noChangeArrowheads="1"/>
            </p:cNvPicPr>
            <p:nvPr/>
          </p:nvPicPr>
          <p:blipFill>
            <a:blip r:embed="rId13" cstate="print">
              <a:duotone>
                <a:schemeClr val="accent4">
                  <a:shade val="45000"/>
                  <a:satMod val="135000"/>
                </a:schemeClr>
                <a:prstClr val="white"/>
              </a:duotone>
            </a:blip>
            <a:srcRect l="46126"/>
            <a:stretch>
              <a:fillRect/>
            </a:stretch>
          </p:blipFill>
          <p:spPr bwMode="auto">
            <a:xfrm>
              <a:off x="6019800" y="1752600"/>
              <a:ext cx="3293012" cy="838200"/>
            </a:xfrm>
            <a:prstGeom prst="rect">
              <a:avLst/>
            </a:prstGeom>
            <a:noFill/>
            <a:ln w="9525">
              <a:noFill/>
              <a:miter lim="800000"/>
              <a:headEnd/>
              <a:tailEnd/>
            </a:ln>
          </p:spPr>
        </p:pic>
      </p:grpSp>
    </p:spTree>
    <p:extLst>
      <p:ext uri="{BB962C8B-B14F-4D97-AF65-F5344CB8AC3E}">
        <p14:creationId xmlns:p14="http://schemas.microsoft.com/office/powerpoint/2010/main" val="4083787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jpeg"/><Relationship Id="rId5" Type="http://schemas.openxmlformats.org/officeDocument/2006/relationships/hyperlink" Target="http://www.google.co.uk/url?sa=i&amp;rct=j&amp;q=&amp;esrc=s&amp;source=images&amp;cd=&amp;cad=rja&amp;uact=8&amp;ved=0ahUKEwjIn7LnkczUAhWNHsAKHTuHB2QQjRwIBw&amp;url=http://www.nowliveevents.org/mindapples/&amp;psig=AFQjCNH3xzjvM3abMw6RhhKs2yNjLQGDNQ&amp;ust=1498038280956956" TargetMode="Externa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6.jpe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ideo" Target="https://www.youtube.com/embed/VMpIi-4CZK0" TargetMode="Externa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8.tif"/><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11.jpe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0.jpeg"/><Relationship Id="rId5" Type="http://schemas.openxmlformats.org/officeDocument/2006/relationships/image" Target="../media/image9.tiff"/><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3.png"/><Relationship Id="rId11" Type="http://schemas.openxmlformats.org/officeDocument/2006/relationships/image" Target="../media/image2.png"/><Relationship Id="rId5" Type="http://schemas.openxmlformats.org/officeDocument/2006/relationships/image" Target="../media/image12.tif"/><Relationship Id="rId10" Type="http://schemas.openxmlformats.org/officeDocument/2006/relationships/image" Target="../media/image17.png"/><Relationship Id="rId4" Type="http://schemas.openxmlformats.org/officeDocument/2006/relationships/notesSlide" Target="../notesSlides/notesSlide16.xml"/><Relationship Id="rId9"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hyperlink" Target="https://www.schoolswork.co.uk/media/files/I_Need_To_Support_Young_Person_Through_Loss.pdf"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19.emf"/><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2" Type="http://schemas.openxmlformats.org/officeDocument/2006/relationships/hyperlink" Target="http://www.clbhighland.com/"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highlandhospice.org/what-we-do/crocus"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ww.clbhighland.com/" TargetMode="External"/><Relationship Id="rId7" Type="http://schemas.openxmlformats.org/officeDocument/2006/relationships/hyperlink" Target="https://lizcrowe.org/book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www.healthscotland.scot/" TargetMode="External"/><Relationship Id="rId5" Type="http://schemas.openxmlformats.org/officeDocument/2006/relationships/hyperlink" Target="https://www.highland.gov.uk/downloads/file/16102/tragic_events_guidance_for_schools_2016" TargetMode="External"/><Relationship Id="rId4" Type="http://schemas.openxmlformats.org/officeDocument/2006/relationships/hyperlink" Target="https://www.camhs-resources.co.uk/"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4.jpeg"/><Relationship Id="rId5" Type="http://schemas.openxmlformats.org/officeDocument/2006/relationships/hyperlink" Target="http://www.google.co.uk/url?sa=i&amp;rct=j&amp;q=&amp;esrc=s&amp;source=images&amp;cd=&amp;cad=rja&amp;uact=8&amp;ved=0ahUKEwjIn7LnkczUAhWNHsAKHTuHB2QQjRwIBw&amp;url=http://www.nowliveevents.org/mindapples/&amp;psig=AFQjCNH3xzjvM3abMw6RhhKs2yNjLQGDNQ&amp;ust=1498038280956956" TargetMode="External"/><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569468" y="1094233"/>
            <a:ext cx="5442123" cy="3816424"/>
            <a:chOff x="5943600" y="533400"/>
            <a:chExt cx="3369212" cy="2057400"/>
          </a:xfrm>
        </p:grpSpPr>
        <p:pic>
          <p:nvPicPr>
            <p:cNvPr id="5" name="Picture 2"/>
            <p:cNvPicPr>
              <a:picLocks noChangeAspect="1" noChangeArrowheads="1"/>
            </p:cNvPicPr>
            <p:nvPr/>
          </p:nvPicPr>
          <p:blipFill>
            <a:blip r:embed="rId5" cstate="print">
              <a:duotone>
                <a:schemeClr val="accent2">
                  <a:shade val="45000"/>
                  <a:satMod val="135000"/>
                </a:schemeClr>
                <a:prstClr val="white"/>
              </a:duotone>
            </a:blip>
            <a:srcRect r="70081"/>
            <a:stretch>
              <a:fillRect/>
            </a:stretch>
          </p:blipFill>
          <p:spPr bwMode="auto">
            <a:xfrm>
              <a:off x="6019800" y="533400"/>
              <a:ext cx="1828800" cy="838200"/>
            </a:xfrm>
            <a:prstGeom prst="rect">
              <a:avLst/>
            </a:prstGeom>
            <a:noFill/>
            <a:ln w="9525">
              <a:noFill/>
              <a:miter lim="800000"/>
              <a:headEnd/>
              <a:tailEnd/>
            </a:ln>
          </p:spPr>
        </p:pic>
        <p:pic>
          <p:nvPicPr>
            <p:cNvPr id="6" name="Picture 2"/>
            <p:cNvPicPr>
              <a:picLocks noChangeAspect="1" noChangeArrowheads="1"/>
            </p:cNvPicPr>
            <p:nvPr/>
          </p:nvPicPr>
          <p:blipFill>
            <a:blip r:embed="rId5" cstate="print">
              <a:duotone>
                <a:schemeClr val="accent3">
                  <a:shade val="45000"/>
                  <a:satMod val="135000"/>
                </a:schemeClr>
                <a:prstClr val="white"/>
              </a:duotone>
            </a:blip>
            <a:srcRect l="28673" r="53874" b="18182"/>
            <a:stretch>
              <a:fillRect/>
            </a:stretch>
          </p:blipFill>
          <p:spPr bwMode="auto">
            <a:xfrm>
              <a:off x="5943600" y="1143000"/>
              <a:ext cx="1066800" cy="685800"/>
            </a:xfrm>
            <a:prstGeom prst="rect">
              <a:avLst/>
            </a:prstGeom>
            <a:noFill/>
            <a:ln w="9525">
              <a:noFill/>
              <a:miter lim="800000"/>
              <a:headEnd/>
              <a:tailEnd/>
            </a:ln>
          </p:spPr>
        </p:pic>
        <p:pic>
          <p:nvPicPr>
            <p:cNvPr id="7" name="Picture 2"/>
            <p:cNvPicPr>
              <a:picLocks noChangeAspect="1" noChangeArrowheads="1"/>
            </p:cNvPicPr>
            <p:nvPr/>
          </p:nvPicPr>
          <p:blipFill>
            <a:blip r:embed="rId5" cstate="print">
              <a:duotone>
                <a:schemeClr val="accent4">
                  <a:shade val="45000"/>
                  <a:satMod val="135000"/>
                </a:schemeClr>
                <a:prstClr val="white"/>
              </a:duotone>
            </a:blip>
            <a:srcRect l="46126"/>
            <a:stretch>
              <a:fillRect/>
            </a:stretch>
          </p:blipFill>
          <p:spPr bwMode="auto">
            <a:xfrm>
              <a:off x="6019800" y="1752600"/>
              <a:ext cx="3293012" cy="838200"/>
            </a:xfrm>
            <a:prstGeom prst="rect">
              <a:avLst/>
            </a:prstGeom>
            <a:noFill/>
            <a:ln w="9525">
              <a:noFill/>
              <a:miter lim="800000"/>
              <a:headEnd/>
              <a:tailEnd/>
            </a:ln>
          </p:spPr>
        </p:pic>
      </p:grpSp>
      <p:sp>
        <p:nvSpPr>
          <p:cNvPr id="9" name="TextBox 8">
            <a:extLst>
              <a:ext uri="{FF2B5EF4-FFF2-40B4-BE49-F238E27FC236}">
                <a16:creationId xmlns:a16="http://schemas.microsoft.com/office/drawing/2014/main" id="{EF7C8832-0BE8-4DED-AACB-2F208F7928F4}"/>
              </a:ext>
            </a:extLst>
          </p:cNvPr>
          <p:cNvSpPr txBox="1"/>
          <p:nvPr/>
        </p:nvSpPr>
        <p:spPr>
          <a:xfrm>
            <a:off x="3826412" y="5359791"/>
            <a:ext cx="7174523" cy="646331"/>
          </a:xfrm>
          <a:prstGeom prst="rect">
            <a:avLst/>
          </a:prstGeom>
          <a:noFill/>
        </p:spPr>
        <p:txBody>
          <a:bodyPr wrap="square" rtlCol="0">
            <a:spAutoFit/>
          </a:bodyPr>
          <a:lstStyle/>
          <a:p>
            <a:r>
              <a:rPr lang="en-GB" b="1" dirty="0">
                <a:solidFill>
                  <a:schemeClr val="accent2">
                    <a:lumMod val="75000"/>
                  </a:schemeClr>
                </a:solidFill>
              </a:rPr>
              <a:t>Awareness and understanding of how change, loss and bereavement can impact children and young people.  </a:t>
            </a:r>
          </a:p>
        </p:txBody>
      </p:sp>
      <p:pic>
        <p:nvPicPr>
          <p:cNvPr id="11" name="Recorded Sound">
            <a:hlinkClick r:id="" action="ppaction://media"/>
            <a:extLst>
              <a:ext uri="{FF2B5EF4-FFF2-40B4-BE49-F238E27FC236}">
                <a16:creationId xmlns:a16="http://schemas.microsoft.com/office/drawing/2014/main" id="{CF027FAD-AE11-4F33-AA4D-125366D66F2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519139" y="547078"/>
            <a:ext cx="609600" cy="609600"/>
          </a:xfrm>
          <a:prstGeom prst="rect">
            <a:avLst/>
          </a:prstGeom>
        </p:spPr>
      </p:pic>
    </p:spTree>
    <p:extLst>
      <p:ext uri="{BB962C8B-B14F-4D97-AF65-F5344CB8AC3E}">
        <p14:creationId xmlns:p14="http://schemas.microsoft.com/office/powerpoint/2010/main" val="258739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35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eople tree copy"/>
          <p:cNvPicPr/>
          <p:nvPr/>
        </p:nvPicPr>
        <p:blipFill rotWithShape="1">
          <a:blip r:embed="rId5" cstate="email">
            <a:extLst>
              <a:ext uri="{28A0092B-C50C-407E-A947-70E740481C1C}">
                <a14:useLocalDpi xmlns:a14="http://schemas.microsoft.com/office/drawing/2010/main"/>
              </a:ext>
            </a:extLst>
          </a:blip>
          <a:srcRect l="1670"/>
          <a:stretch/>
        </p:blipFill>
        <p:spPr bwMode="auto">
          <a:xfrm>
            <a:off x="4871864" y="548681"/>
            <a:ext cx="4770894" cy="5821813"/>
          </a:xfrm>
          <a:prstGeom prst="rect">
            <a:avLst/>
          </a:prstGeom>
          <a:noFill/>
          <a:ln>
            <a:noFill/>
          </a:ln>
          <a:extLst>
            <a:ext uri="{53640926-AAD7-44D8-BBD7-CCE9431645EC}">
              <a14:shadowObscured xmlns:a14="http://schemas.microsoft.com/office/drawing/2010/main"/>
            </a:ext>
          </a:extLst>
        </p:spPr>
      </p:pic>
      <p:sp>
        <p:nvSpPr>
          <p:cNvPr id="2" name="Title 1"/>
          <p:cNvSpPr>
            <a:spLocks noGrp="1"/>
          </p:cNvSpPr>
          <p:nvPr>
            <p:ph type="title"/>
          </p:nvPr>
        </p:nvSpPr>
        <p:spPr>
          <a:xfrm>
            <a:off x="2279576" y="548680"/>
            <a:ext cx="3672408" cy="1080120"/>
          </a:xfrm>
        </p:spPr>
        <p:txBody>
          <a:bodyPr/>
          <a:lstStyle/>
          <a:p>
            <a:pPr algn="l"/>
            <a:r>
              <a:rPr lang="en-GB" altLang="en-US" sz="3600" b="1" dirty="0">
                <a:latin typeface="SassoonPrimaryInfant" pitchFamily="2" charset="0"/>
              </a:rPr>
              <a:t>Activity </a:t>
            </a:r>
            <a:r>
              <a:rPr lang="en-GB" altLang="en-US" sz="3600" dirty="0">
                <a:latin typeface="SassoonPrimaryInfant" pitchFamily="2" charset="0"/>
              </a:rPr>
              <a:t> </a:t>
            </a:r>
            <a:br>
              <a:rPr lang="en-GB" altLang="en-US" sz="3600" dirty="0">
                <a:latin typeface="SassoonPrimaryInfant" pitchFamily="2" charset="0"/>
              </a:rPr>
            </a:br>
            <a:r>
              <a:rPr lang="en-GB" altLang="en-US" sz="3600" dirty="0">
                <a:latin typeface="SassoonPrimaryInfant" pitchFamily="2" charset="0"/>
              </a:rPr>
              <a:t>Check in – </a:t>
            </a:r>
            <a:br>
              <a:rPr lang="en-GB" altLang="en-US" sz="3600" dirty="0">
                <a:latin typeface="SassoonPrimaryInfant" pitchFamily="2" charset="0"/>
              </a:rPr>
            </a:br>
            <a:r>
              <a:rPr lang="en-GB" altLang="en-US" sz="3600" dirty="0">
                <a:latin typeface="SassoonPrimaryInfant" pitchFamily="2" charset="0"/>
              </a:rPr>
              <a:t>blob tree</a:t>
            </a:r>
            <a:endParaRPr lang="en-GB" sz="3600" dirty="0">
              <a:latin typeface="SassoonPrimaryInfant" pitchFamily="2" charset="0"/>
            </a:endParaRPr>
          </a:p>
        </p:txBody>
      </p:sp>
      <p:sp>
        <p:nvSpPr>
          <p:cNvPr id="3" name="Content Placeholder 2"/>
          <p:cNvSpPr>
            <a:spLocks noGrp="1"/>
          </p:cNvSpPr>
          <p:nvPr>
            <p:ph idx="1"/>
          </p:nvPr>
        </p:nvSpPr>
        <p:spPr>
          <a:xfrm>
            <a:off x="2207568" y="3068961"/>
            <a:ext cx="2808312" cy="1902793"/>
          </a:xfrm>
        </p:spPr>
        <p:txBody>
          <a:bodyPr/>
          <a:lstStyle/>
          <a:p>
            <a:pPr marL="0" indent="0">
              <a:buNone/>
            </a:pPr>
            <a:r>
              <a:rPr lang="en-GB" altLang="en-US" sz="2600" b="1" i="1" dirty="0">
                <a:latin typeface="SassoonPrimaryInfant" pitchFamily="2" charset="0"/>
              </a:rPr>
              <a:t>How am I feeling today and why?</a:t>
            </a:r>
          </a:p>
          <a:p>
            <a:pPr marL="0" indent="0">
              <a:buNone/>
            </a:pPr>
            <a:endParaRPr lang="en-GB" dirty="0"/>
          </a:p>
        </p:txBody>
      </p:sp>
      <p:sp>
        <p:nvSpPr>
          <p:cNvPr id="7" name="Cloud Callout 6"/>
          <p:cNvSpPr/>
          <p:nvPr/>
        </p:nvSpPr>
        <p:spPr>
          <a:xfrm>
            <a:off x="1631504" y="2708920"/>
            <a:ext cx="3384376" cy="2088232"/>
          </a:xfrm>
          <a:prstGeom prst="cloudCallout">
            <a:avLst>
              <a:gd name="adj1" fmla="val 41900"/>
              <a:gd name="adj2" fmla="val 38196"/>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alibri"/>
            </a:endParaRPr>
          </a:p>
        </p:txBody>
      </p:sp>
      <p:pic>
        <p:nvPicPr>
          <p:cNvPr id="4" name="Slide 2">
            <a:hlinkClick r:id="" action="ppaction://media"/>
            <a:extLst>
              <a:ext uri="{FF2B5EF4-FFF2-40B4-BE49-F238E27FC236}">
                <a16:creationId xmlns:a16="http://schemas.microsoft.com/office/drawing/2014/main" id="{2EEE4D4D-24AF-44B8-8CD9-0243BFBBF59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49132" y="587366"/>
            <a:ext cx="609600" cy="609600"/>
          </a:xfrm>
          <a:prstGeom prst="rect">
            <a:avLst/>
          </a:prstGeom>
        </p:spPr>
      </p:pic>
    </p:spTree>
    <p:extLst>
      <p:ext uri="{BB962C8B-B14F-4D97-AF65-F5344CB8AC3E}">
        <p14:creationId xmlns:p14="http://schemas.microsoft.com/office/powerpoint/2010/main" val="92651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8566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4"/>
                </p:tgtEl>
              </p:cMediaNode>
            </p:audio>
          </p:childTnLst>
        </p:cTn>
      </p:par>
    </p:tnLst>
    <p:bldLst>
      <p:bldP spid="3" grpId="0" build="p"/>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2224644" y="1052737"/>
            <a:ext cx="3839746" cy="4086479"/>
            <a:chOff x="2489148" y="1629623"/>
            <a:chExt cx="3839746" cy="4086479"/>
          </a:xfrm>
        </p:grpSpPr>
        <p:pic>
          <p:nvPicPr>
            <p:cNvPr id="1026" name="Picture 2" descr="Image result for mindapples">
              <a:hlinkClick r:id="rId5"/>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2489148" y="1629623"/>
              <a:ext cx="3839746" cy="408647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3131840" y="3087544"/>
              <a:ext cx="2088232" cy="20162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alibri"/>
              </a:endParaRPr>
            </a:p>
          </p:txBody>
        </p:sp>
        <p:sp>
          <p:nvSpPr>
            <p:cNvPr id="5" name="TextBox 4"/>
            <p:cNvSpPr txBox="1"/>
            <p:nvPr/>
          </p:nvSpPr>
          <p:spPr>
            <a:xfrm>
              <a:off x="3275856" y="3356992"/>
              <a:ext cx="576064" cy="1477328"/>
            </a:xfrm>
            <a:prstGeom prst="rect">
              <a:avLst/>
            </a:prstGeom>
            <a:noFill/>
          </p:spPr>
          <p:txBody>
            <a:bodyPr wrap="square" rtlCol="0">
              <a:spAutoFit/>
            </a:bodyPr>
            <a:lstStyle/>
            <a:p>
              <a:r>
                <a:rPr lang="en-GB" b="1" dirty="0">
                  <a:solidFill>
                    <a:prstClr val="black"/>
                  </a:solidFill>
                  <a:latin typeface="SassoonPrimaryInfant" pitchFamily="2" charset="0"/>
                </a:rPr>
                <a:t>1.</a:t>
              </a:r>
            </a:p>
            <a:p>
              <a:r>
                <a:rPr lang="en-GB" b="1" dirty="0">
                  <a:solidFill>
                    <a:prstClr val="black"/>
                  </a:solidFill>
                  <a:latin typeface="SassoonPrimaryInfant" pitchFamily="2" charset="0"/>
                </a:rPr>
                <a:t>2.</a:t>
              </a:r>
            </a:p>
            <a:p>
              <a:r>
                <a:rPr lang="en-GB" b="1" dirty="0">
                  <a:solidFill>
                    <a:prstClr val="black"/>
                  </a:solidFill>
                  <a:latin typeface="SassoonPrimaryInfant" pitchFamily="2" charset="0"/>
                </a:rPr>
                <a:t>3.</a:t>
              </a:r>
            </a:p>
            <a:p>
              <a:r>
                <a:rPr lang="en-GB" b="1" dirty="0">
                  <a:solidFill>
                    <a:prstClr val="black"/>
                  </a:solidFill>
                  <a:latin typeface="SassoonPrimaryInfant" pitchFamily="2" charset="0"/>
                </a:rPr>
                <a:t>4.</a:t>
              </a:r>
            </a:p>
            <a:p>
              <a:r>
                <a:rPr lang="en-GB" b="1" dirty="0">
                  <a:solidFill>
                    <a:prstClr val="black"/>
                  </a:solidFill>
                  <a:latin typeface="SassoonPrimaryInfant" pitchFamily="2" charset="0"/>
                </a:rPr>
                <a:t>5.</a:t>
              </a:r>
            </a:p>
          </p:txBody>
        </p:sp>
      </p:grpSp>
      <p:sp>
        <p:nvSpPr>
          <p:cNvPr id="2" name="Title 1"/>
          <p:cNvSpPr>
            <a:spLocks noGrp="1"/>
          </p:cNvSpPr>
          <p:nvPr>
            <p:ph type="title"/>
          </p:nvPr>
        </p:nvSpPr>
        <p:spPr>
          <a:xfrm>
            <a:off x="2639616" y="548680"/>
            <a:ext cx="8229600" cy="1143000"/>
          </a:xfrm>
        </p:spPr>
        <p:txBody>
          <a:bodyPr/>
          <a:lstStyle/>
          <a:p>
            <a:r>
              <a:rPr lang="en-GB" sz="4800" b="1" dirty="0" err="1">
                <a:latin typeface="SassoonPrimaryInfant" pitchFamily="2" charset="0"/>
              </a:rPr>
              <a:t>Mindapples</a:t>
            </a:r>
            <a:endParaRPr lang="en-GB" sz="4800" b="1" dirty="0">
              <a:latin typeface="SassoonPrimaryInfant" pitchFamily="2" charset="0"/>
            </a:endParaRPr>
          </a:p>
        </p:txBody>
      </p:sp>
      <p:pic>
        <p:nvPicPr>
          <p:cNvPr id="1027" name="Picture 3"/>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447929" y="2924944"/>
            <a:ext cx="4695825" cy="148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Slide 3">
            <a:hlinkClick r:id="" action="ppaction://media"/>
            <a:extLst>
              <a:ext uri="{FF2B5EF4-FFF2-40B4-BE49-F238E27FC236}">
                <a16:creationId xmlns:a16="http://schemas.microsoft.com/office/drawing/2014/main" id="{9434B73C-D17B-406B-BD75-1D5B1DA06B8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259616" y="815380"/>
            <a:ext cx="609600" cy="609600"/>
          </a:xfrm>
          <a:prstGeom prst="rect">
            <a:avLst/>
          </a:prstGeom>
        </p:spPr>
      </p:pic>
    </p:spTree>
    <p:extLst>
      <p:ext uri="{BB962C8B-B14F-4D97-AF65-F5344CB8AC3E}">
        <p14:creationId xmlns:p14="http://schemas.microsoft.com/office/powerpoint/2010/main" val="821773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771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89877"/>
            <a:ext cx="3812345" cy="646331"/>
          </a:xfrm>
        </p:spPr>
        <p:txBody>
          <a:bodyPr/>
          <a:lstStyle/>
          <a:p>
            <a:r>
              <a:rPr lang="en-GB" sz="3600" b="1" dirty="0">
                <a:latin typeface="SassoonPrimaryInfant" pitchFamily="2" charset="0"/>
              </a:rPr>
              <a:t>	What is Loss?</a:t>
            </a:r>
          </a:p>
        </p:txBody>
      </p:sp>
      <p:sp>
        <p:nvSpPr>
          <p:cNvPr id="3" name="Content Placeholder 2"/>
          <p:cNvSpPr>
            <a:spLocks noGrp="1"/>
          </p:cNvSpPr>
          <p:nvPr>
            <p:ph idx="1"/>
          </p:nvPr>
        </p:nvSpPr>
        <p:spPr>
          <a:xfrm>
            <a:off x="590843" y="3068959"/>
            <a:ext cx="11057206" cy="2417441"/>
          </a:xfrm>
        </p:spPr>
        <p:txBody>
          <a:bodyPr/>
          <a:lstStyle/>
          <a:p>
            <a:pPr marL="0" indent="0">
              <a:lnSpc>
                <a:spcPct val="150000"/>
              </a:lnSpc>
              <a:buNone/>
            </a:pPr>
            <a:r>
              <a:rPr lang="en-GB" sz="2400" b="1" dirty="0">
                <a:latin typeface="SassoonPrimaryInfant" pitchFamily="2" charset="0"/>
              </a:rPr>
              <a:t>      Oxford Dictionary</a:t>
            </a:r>
          </a:p>
          <a:p>
            <a:pPr marL="0" indent="0">
              <a:buNone/>
            </a:pPr>
            <a:r>
              <a:rPr lang="en-GB" sz="2400" dirty="0">
                <a:latin typeface="SassoonPrimaryInfant" pitchFamily="2" charset="0"/>
              </a:rPr>
              <a:t>      Fact or process of losing something or someone</a:t>
            </a:r>
          </a:p>
          <a:p>
            <a:pPr marL="0" indent="0">
              <a:buNone/>
            </a:pPr>
            <a:r>
              <a:rPr lang="en-GB" sz="2400" dirty="0">
                <a:latin typeface="SassoonPrimaryInfant" pitchFamily="2" charset="0"/>
              </a:rPr>
              <a:t>      mislaying, misplacement, dropping, forgetting, overlooking</a:t>
            </a:r>
          </a:p>
          <a:p>
            <a:pPr marL="0" indent="0">
              <a:buNone/>
            </a:pPr>
            <a:r>
              <a:rPr lang="en-GB" sz="2400" dirty="0">
                <a:latin typeface="SassoonPrimaryInfant" pitchFamily="2" charset="0"/>
              </a:rPr>
              <a:t>      death, demise, passing, passing away, deprivation, disappearance, impoverishment</a:t>
            </a:r>
          </a:p>
          <a:p>
            <a:pPr marL="0" indent="0">
              <a:buNone/>
            </a:pPr>
            <a:endParaRPr lang="en-GB" dirty="0"/>
          </a:p>
        </p:txBody>
      </p:sp>
      <p:sp>
        <p:nvSpPr>
          <p:cNvPr id="4" name="TextBox 3"/>
          <p:cNvSpPr txBox="1"/>
          <p:nvPr/>
        </p:nvSpPr>
        <p:spPr>
          <a:xfrm>
            <a:off x="759655" y="633046"/>
            <a:ext cx="3910819" cy="646331"/>
          </a:xfrm>
          <a:prstGeom prst="rect">
            <a:avLst/>
          </a:prstGeom>
          <a:noFill/>
        </p:spPr>
        <p:txBody>
          <a:bodyPr wrap="square" rtlCol="0">
            <a:spAutoFit/>
          </a:bodyPr>
          <a:lstStyle/>
          <a:p>
            <a:pPr algn="ctr"/>
            <a:r>
              <a:rPr lang="en-GB" sz="3600" b="1" dirty="0">
                <a:solidFill>
                  <a:prstClr val="black"/>
                </a:solidFill>
                <a:latin typeface="SassoonPrimaryInfant"/>
              </a:rPr>
              <a:t>What is Change?</a:t>
            </a:r>
          </a:p>
        </p:txBody>
      </p:sp>
      <p:sp>
        <p:nvSpPr>
          <p:cNvPr id="6" name="TextBox 5"/>
          <p:cNvSpPr txBox="1"/>
          <p:nvPr/>
        </p:nvSpPr>
        <p:spPr>
          <a:xfrm>
            <a:off x="970671" y="886265"/>
            <a:ext cx="9085769" cy="1631216"/>
          </a:xfrm>
          <a:prstGeom prst="rect">
            <a:avLst/>
          </a:prstGeom>
          <a:noFill/>
        </p:spPr>
        <p:txBody>
          <a:bodyPr wrap="square" rtlCol="0">
            <a:spAutoFit/>
          </a:bodyPr>
          <a:lstStyle/>
          <a:p>
            <a:endParaRPr lang="en-GB" sz="2800" b="1" dirty="0">
              <a:solidFill>
                <a:prstClr val="black"/>
              </a:solidFill>
              <a:latin typeface="SassoonPrimaryInfant"/>
            </a:endParaRPr>
          </a:p>
          <a:p>
            <a:r>
              <a:rPr lang="en-GB" sz="2400" b="1" dirty="0">
                <a:solidFill>
                  <a:prstClr val="black"/>
                </a:solidFill>
                <a:latin typeface="SassoonPrimaryInfant"/>
              </a:rPr>
              <a:t>Oxford Dictionary </a:t>
            </a:r>
          </a:p>
          <a:p>
            <a:r>
              <a:rPr lang="en-GB" sz="2400" dirty="0">
                <a:solidFill>
                  <a:prstClr val="black"/>
                </a:solidFill>
                <a:latin typeface="SassoonPrimaryInfant"/>
              </a:rPr>
              <a:t>(noun)</a:t>
            </a:r>
          </a:p>
          <a:p>
            <a:r>
              <a:rPr lang="en-GB" sz="2400" dirty="0">
                <a:solidFill>
                  <a:prstClr val="black"/>
                </a:solidFill>
                <a:latin typeface="SassoonPrimaryInfant"/>
              </a:rPr>
              <a:t>An act or process through which something becomes different</a:t>
            </a:r>
          </a:p>
        </p:txBody>
      </p:sp>
    </p:spTree>
    <p:extLst>
      <p:ext uri="{BB962C8B-B14F-4D97-AF65-F5344CB8AC3E}">
        <p14:creationId xmlns:p14="http://schemas.microsoft.com/office/powerpoint/2010/main" val="226990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476672"/>
            <a:ext cx="8229600" cy="1143000"/>
          </a:xfrm>
        </p:spPr>
        <p:txBody>
          <a:bodyPr/>
          <a:lstStyle/>
          <a:p>
            <a:r>
              <a:rPr lang="en-GB" sz="4800" b="1" dirty="0">
                <a:latin typeface="SassoonPrimaryInfant" pitchFamily="2" charset="0"/>
              </a:rPr>
              <a:t>Examples of loss</a:t>
            </a:r>
          </a:p>
        </p:txBody>
      </p:sp>
      <p:sp>
        <p:nvSpPr>
          <p:cNvPr id="3" name="Content Placeholder 2"/>
          <p:cNvSpPr>
            <a:spLocks noGrp="1"/>
          </p:cNvSpPr>
          <p:nvPr>
            <p:ph idx="1"/>
          </p:nvPr>
        </p:nvSpPr>
        <p:spPr>
          <a:xfrm>
            <a:off x="1970856" y="1219200"/>
            <a:ext cx="5133256" cy="4792133"/>
          </a:xfrm>
        </p:spPr>
        <p:txBody>
          <a:bodyPr/>
          <a:lstStyle/>
          <a:p>
            <a:pPr>
              <a:buFont typeface="Wingdings" panose="05000000000000000000" pitchFamily="2" charset="2"/>
              <a:buChar char="§"/>
            </a:pPr>
            <a:r>
              <a:rPr lang="en-GB" sz="2400" dirty="0">
                <a:latin typeface="SassoonPrimaryInfant" pitchFamily="2" charset="0"/>
              </a:rPr>
              <a:t>Bereavement		</a:t>
            </a:r>
          </a:p>
          <a:p>
            <a:pPr>
              <a:buFont typeface="Wingdings" panose="05000000000000000000" pitchFamily="2" charset="2"/>
              <a:buChar char="§"/>
            </a:pPr>
            <a:r>
              <a:rPr lang="en-GB" sz="2400" dirty="0">
                <a:latin typeface="SassoonPrimaryInfant" pitchFamily="2" charset="0"/>
              </a:rPr>
              <a:t>Suicide</a:t>
            </a:r>
          </a:p>
          <a:p>
            <a:pPr>
              <a:buFont typeface="Wingdings" panose="05000000000000000000" pitchFamily="2" charset="2"/>
              <a:buChar char="§"/>
            </a:pPr>
            <a:r>
              <a:rPr lang="en-GB" sz="2400" dirty="0">
                <a:latin typeface="SassoonPrimaryInfant" pitchFamily="2" charset="0"/>
              </a:rPr>
              <a:t>Families affected by imprisonment</a:t>
            </a:r>
          </a:p>
          <a:p>
            <a:pPr>
              <a:buFont typeface="Wingdings" panose="05000000000000000000" pitchFamily="2" charset="2"/>
              <a:buChar char="§"/>
            </a:pPr>
            <a:r>
              <a:rPr lang="en-GB" sz="2400" dirty="0">
                <a:latin typeface="SassoonPrimaryInfant" pitchFamily="2" charset="0"/>
              </a:rPr>
              <a:t>Care Experienced Young People (multiple losses)</a:t>
            </a:r>
          </a:p>
          <a:p>
            <a:pPr>
              <a:buFont typeface="Wingdings" panose="05000000000000000000" pitchFamily="2" charset="2"/>
              <a:buChar char="§"/>
            </a:pPr>
            <a:r>
              <a:rPr lang="en-GB" sz="2400" dirty="0">
                <a:latin typeface="SassoonPrimaryInfant" pitchFamily="2" charset="0"/>
              </a:rPr>
              <a:t>Friendships</a:t>
            </a:r>
          </a:p>
          <a:p>
            <a:pPr>
              <a:buFont typeface="Wingdings" panose="05000000000000000000" pitchFamily="2" charset="2"/>
              <a:buChar char="§"/>
            </a:pPr>
            <a:r>
              <a:rPr lang="en-GB" sz="2400" dirty="0">
                <a:latin typeface="SassoonPrimaryInfant" pitchFamily="2" charset="0"/>
              </a:rPr>
              <a:t>Moving Home</a:t>
            </a:r>
          </a:p>
          <a:p>
            <a:pPr>
              <a:buFont typeface="Wingdings" panose="05000000000000000000" pitchFamily="2" charset="2"/>
              <a:buChar char="§"/>
            </a:pPr>
            <a:r>
              <a:rPr lang="en-GB" sz="2400" dirty="0">
                <a:latin typeface="SassoonPrimaryInfant" pitchFamily="2" charset="0"/>
              </a:rPr>
              <a:t>Financial</a:t>
            </a:r>
          </a:p>
          <a:p>
            <a:pPr>
              <a:buFont typeface="Wingdings" panose="05000000000000000000" pitchFamily="2" charset="2"/>
              <a:buChar char="§"/>
            </a:pPr>
            <a:r>
              <a:rPr lang="en-GB" sz="2400" dirty="0">
                <a:latin typeface="SassoonPrimaryInfant" pitchFamily="2" charset="0"/>
              </a:rPr>
              <a:t>Parents Separation / Divorce</a:t>
            </a:r>
          </a:p>
          <a:p>
            <a:pPr>
              <a:buFont typeface="Wingdings" panose="05000000000000000000" pitchFamily="2" charset="2"/>
              <a:buChar char="§"/>
            </a:pPr>
            <a:r>
              <a:rPr lang="en-GB" sz="2400" dirty="0">
                <a:latin typeface="SassoonPrimaryInfant" pitchFamily="2" charset="0"/>
              </a:rPr>
              <a:t>Transitions</a:t>
            </a:r>
          </a:p>
          <a:p>
            <a:endParaRPr lang="en-GB" sz="2400" dirty="0">
              <a:latin typeface="SassoonPrimaryInfant" pitchFamily="2" charset="0"/>
            </a:endParaRPr>
          </a:p>
        </p:txBody>
      </p:sp>
      <p:sp>
        <p:nvSpPr>
          <p:cNvPr id="4" name="TextBox 3"/>
          <p:cNvSpPr txBox="1"/>
          <p:nvPr/>
        </p:nvSpPr>
        <p:spPr>
          <a:xfrm>
            <a:off x="7320135" y="1340768"/>
            <a:ext cx="3669597" cy="4467057"/>
          </a:xfrm>
          <a:prstGeom prst="rect">
            <a:avLst/>
          </a:prstGeom>
          <a:noFill/>
        </p:spPr>
        <p:txBody>
          <a:bodyPr wrap="square" rtlCol="0">
            <a:spAutoFit/>
          </a:bodyPr>
          <a:lstStyle/>
          <a:p>
            <a:pPr marL="342900" indent="-342900">
              <a:lnSpc>
                <a:spcPct val="150000"/>
              </a:lnSpc>
              <a:buFont typeface="Wingdings" panose="05000000000000000000" pitchFamily="2" charset="2"/>
              <a:buChar char="§"/>
            </a:pPr>
            <a:r>
              <a:rPr lang="en-GB" sz="2400" dirty="0">
                <a:solidFill>
                  <a:prstClr val="black"/>
                </a:solidFill>
                <a:latin typeface="SassoonPrimaryInfant"/>
              </a:rPr>
              <a:t>Loss of a pet</a:t>
            </a:r>
          </a:p>
          <a:p>
            <a:pPr marL="342900" indent="-342900">
              <a:lnSpc>
                <a:spcPct val="150000"/>
              </a:lnSpc>
              <a:buFont typeface="Wingdings" panose="05000000000000000000" pitchFamily="2" charset="2"/>
              <a:buChar char="§"/>
            </a:pPr>
            <a:r>
              <a:rPr lang="en-GB" sz="2400" dirty="0">
                <a:solidFill>
                  <a:prstClr val="black"/>
                </a:solidFill>
                <a:latin typeface="SassoonPrimaryInfant"/>
              </a:rPr>
              <a:t>Change of role/responsibility</a:t>
            </a:r>
          </a:p>
          <a:p>
            <a:pPr marL="342900" indent="-342900">
              <a:lnSpc>
                <a:spcPct val="150000"/>
              </a:lnSpc>
              <a:buFont typeface="Wingdings" panose="05000000000000000000" pitchFamily="2" charset="2"/>
              <a:buChar char="§"/>
            </a:pPr>
            <a:r>
              <a:rPr lang="en-GB" sz="2400" dirty="0">
                <a:solidFill>
                  <a:prstClr val="black"/>
                </a:solidFill>
                <a:latin typeface="SassoonPrimaryInfant"/>
              </a:rPr>
              <a:t>Beliefs</a:t>
            </a:r>
          </a:p>
          <a:p>
            <a:pPr marL="342900" indent="-342900">
              <a:lnSpc>
                <a:spcPct val="150000"/>
              </a:lnSpc>
              <a:buFont typeface="Wingdings" panose="05000000000000000000" pitchFamily="2" charset="2"/>
              <a:buChar char="§"/>
            </a:pPr>
            <a:r>
              <a:rPr lang="en-GB" sz="2400" dirty="0">
                <a:solidFill>
                  <a:prstClr val="black"/>
                </a:solidFill>
                <a:latin typeface="SassoonPrimaryInfant"/>
              </a:rPr>
              <a:t>Health</a:t>
            </a:r>
          </a:p>
          <a:p>
            <a:pPr marL="342900" indent="-342900">
              <a:lnSpc>
                <a:spcPct val="150000"/>
              </a:lnSpc>
              <a:buFont typeface="Wingdings" panose="05000000000000000000" pitchFamily="2" charset="2"/>
              <a:buChar char="§"/>
            </a:pPr>
            <a:r>
              <a:rPr lang="en-GB" sz="2400" dirty="0">
                <a:solidFill>
                  <a:prstClr val="black"/>
                </a:solidFill>
                <a:latin typeface="SassoonPrimaryInfant"/>
              </a:rPr>
              <a:t>Siblings moving away</a:t>
            </a:r>
          </a:p>
          <a:p>
            <a:pPr marL="342900" indent="-342900">
              <a:lnSpc>
                <a:spcPct val="150000"/>
              </a:lnSpc>
              <a:buFont typeface="Wingdings" panose="05000000000000000000" pitchFamily="2" charset="2"/>
              <a:buChar char="§"/>
            </a:pPr>
            <a:r>
              <a:rPr lang="en-GB" sz="2400" dirty="0">
                <a:solidFill>
                  <a:prstClr val="black"/>
                </a:solidFill>
                <a:latin typeface="SassoonPrimaryInfant"/>
              </a:rPr>
              <a:t>Change of teacher</a:t>
            </a:r>
          </a:p>
          <a:p>
            <a:pPr marL="342900" indent="-342900">
              <a:lnSpc>
                <a:spcPct val="150000"/>
              </a:lnSpc>
              <a:buFont typeface="Wingdings" panose="05000000000000000000" pitchFamily="2" charset="2"/>
              <a:buChar char="§"/>
            </a:pPr>
            <a:r>
              <a:rPr lang="en-GB" sz="2400" dirty="0">
                <a:solidFill>
                  <a:prstClr val="black"/>
                </a:solidFill>
                <a:latin typeface="SassoonPrimaryInfant"/>
              </a:rPr>
              <a:t>What could have been</a:t>
            </a:r>
          </a:p>
        </p:txBody>
      </p:sp>
      <p:pic>
        <p:nvPicPr>
          <p:cNvPr id="5" name="Slide 5">
            <a:hlinkClick r:id="" action="ppaction://media"/>
            <a:extLst>
              <a:ext uri="{FF2B5EF4-FFF2-40B4-BE49-F238E27FC236}">
                <a16:creationId xmlns:a16="http://schemas.microsoft.com/office/drawing/2014/main" id="{4A9A2AC6-EFA3-4716-A8D2-96EB3A6CD9C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37032" y="743372"/>
            <a:ext cx="609600" cy="609600"/>
          </a:xfrm>
          <a:prstGeom prst="rect">
            <a:avLst/>
          </a:prstGeom>
        </p:spPr>
      </p:pic>
    </p:spTree>
    <p:extLst>
      <p:ext uri="{BB962C8B-B14F-4D97-AF65-F5344CB8AC3E}">
        <p14:creationId xmlns:p14="http://schemas.microsoft.com/office/powerpoint/2010/main" val="3407209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353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5" cstate="email">
            <a:extLst>
              <a:ext uri="{28A0092B-C50C-407E-A947-70E740481C1C}">
                <a14:useLocalDpi xmlns:a14="http://schemas.microsoft.com/office/drawing/2010/main"/>
              </a:ext>
            </a:extLst>
          </a:blip>
          <a:srcRect/>
          <a:stretch/>
        </p:blipFill>
        <p:spPr>
          <a:xfrm>
            <a:off x="1842867" y="465790"/>
            <a:ext cx="4793575" cy="5076881"/>
          </a:xfrm>
          <a:prstGeom prst="rect">
            <a:avLst/>
          </a:prstGeom>
        </p:spPr>
      </p:pic>
      <p:sp>
        <p:nvSpPr>
          <p:cNvPr id="5" name="TextBox 4"/>
          <p:cNvSpPr txBox="1"/>
          <p:nvPr/>
        </p:nvSpPr>
        <p:spPr>
          <a:xfrm>
            <a:off x="4454856" y="465790"/>
            <a:ext cx="2808312" cy="584775"/>
          </a:xfrm>
          <a:prstGeom prst="rect">
            <a:avLst/>
          </a:prstGeom>
          <a:noFill/>
        </p:spPr>
        <p:txBody>
          <a:bodyPr wrap="square" rtlCol="0">
            <a:spAutoFit/>
          </a:bodyPr>
          <a:lstStyle/>
          <a:p>
            <a:pPr algn="ctr"/>
            <a:r>
              <a:rPr lang="en-GB" sz="3200" b="1" dirty="0">
                <a:latin typeface="SassoonPrimaryInfant"/>
              </a:rPr>
              <a:t>Respond</a:t>
            </a:r>
            <a:r>
              <a:rPr lang="en-GB" sz="3200" b="1" dirty="0"/>
              <a:t> </a:t>
            </a:r>
            <a:r>
              <a:rPr lang="en-GB" sz="3200" b="1" dirty="0">
                <a:latin typeface="SassoonPrimaryInfant"/>
              </a:rPr>
              <a:t>Tree</a:t>
            </a:r>
          </a:p>
        </p:txBody>
      </p:sp>
      <p:sp>
        <p:nvSpPr>
          <p:cNvPr id="2" name="TextBox 1">
            <a:extLst>
              <a:ext uri="{FF2B5EF4-FFF2-40B4-BE49-F238E27FC236}">
                <a16:creationId xmlns:a16="http://schemas.microsoft.com/office/drawing/2014/main" id="{7EA346DA-69E7-4E89-9FBE-FC5D6139E4DD}"/>
              </a:ext>
            </a:extLst>
          </p:cNvPr>
          <p:cNvSpPr txBox="1"/>
          <p:nvPr/>
        </p:nvSpPr>
        <p:spPr>
          <a:xfrm>
            <a:off x="5275385" y="3841103"/>
            <a:ext cx="5922497" cy="2462213"/>
          </a:xfrm>
          <a:prstGeom prst="rect">
            <a:avLst/>
          </a:prstGeom>
          <a:noFill/>
        </p:spPr>
        <p:txBody>
          <a:bodyPr wrap="square" rtlCol="0">
            <a:spAutoFit/>
          </a:bodyPr>
          <a:lstStyle/>
          <a:p>
            <a:r>
              <a:rPr lang="en-GB" sz="1400" b="1" dirty="0"/>
              <a:t>1. At the roots of your tree add the things that have influenced your growth.</a:t>
            </a:r>
            <a:endParaRPr lang="en-GB" sz="1400" dirty="0"/>
          </a:p>
          <a:p>
            <a:r>
              <a:rPr lang="en-GB" sz="1400" dirty="0"/>
              <a:t>Think about the following:</a:t>
            </a:r>
          </a:p>
          <a:p>
            <a:pPr lvl="0"/>
            <a:r>
              <a:rPr lang="en-GB" sz="1400" dirty="0"/>
              <a:t>Where were you born	</a:t>
            </a:r>
          </a:p>
          <a:p>
            <a:pPr lvl="0"/>
            <a:r>
              <a:rPr lang="en-GB" sz="1400" dirty="0"/>
              <a:t>Your family</a:t>
            </a:r>
          </a:p>
          <a:p>
            <a:pPr lvl="0"/>
            <a:r>
              <a:rPr lang="en-GB" sz="1400" dirty="0"/>
              <a:t>Your religion or beliefs</a:t>
            </a:r>
          </a:p>
          <a:p>
            <a:pPr lvl="0"/>
            <a:r>
              <a:rPr lang="en-GB" sz="1400" dirty="0"/>
              <a:t>Set backs</a:t>
            </a:r>
          </a:p>
          <a:p>
            <a:pPr lvl="0"/>
            <a:r>
              <a:rPr lang="en-GB" sz="1400" dirty="0"/>
              <a:t>Losses</a:t>
            </a:r>
          </a:p>
          <a:p>
            <a:pPr lvl="0"/>
            <a:r>
              <a:rPr lang="en-GB" sz="1400" dirty="0"/>
              <a:t>Major events in your life</a:t>
            </a:r>
          </a:p>
          <a:p>
            <a:pPr lvl="0"/>
            <a:r>
              <a:rPr lang="en-GB" sz="1400" dirty="0"/>
              <a:t>Achievements</a:t>
            </a:r>
          </a:p>
          <a:p>
            <a:pPr lvl="0"/>
            <a:r>
              <a:rPr lang="en-GB" sz="1400" dirty="0"/>
              <a:t>Your Education</a:t>
            </a:r>
          </a:p>
          <a:p>
            <a:pPr lvl="0"/>
            <a:r>
              <a:rPr lang="en-GB" sz="1400" dirty="0"/>
              <a:t>Your Career</a:t>
            </a:r>
          </a:p>
        </p:txBody>
      </p:sp>
      <p:sp>
        <p:nvSpPr>
          <p:cNvPr id="3" name="Rectangle 2">
            <a:extLst>
              <a:ext uri="{FF2B5EF4-FFF2-40B4-BE49-F238E27FC236}">
                <a16:creationId xmlns:a16="http://schemas.microsoft.com/office/drawing/2014/main" id="{18086028-982E-4DDF-BEE4-DDA9409B2819}"/>
              </a:ext>
            </a:extLst>
          </p:cNvPr>
          <p:cNvSpPr/>
          <p:nvPr/>
        </p:nvSpPr>
        <p:spPr>
          <a:xfrm>
            <a:off x="7413673" y="710694"/>
            <a:ext cx="3671669" cy="3130409"/>
          </a:xfrm>
          <a:prstGeom prst="rect">
            <a:avLst/>
          </a:prstGeom>
        </p:spPr>
        <p:txBody>
          <a:bodyPr wrap="square">
            <a:spAutoFit/>
          </a:bodyPr>
          <a:lstStyle/>
          <a:p>
            <a:pPr>
              <a:lnSpc>
                <a:spcPct val="115000"/>
              </a:lnSpc>
              <a:spcAft>
                <a:spcPts val="1000"/>
              </a:spcAft>
            </a:pPr>
            <a:r>
              <a:rPr lang="en-GB" sz="1400" b="1" dirty="0">
                <a:latin typeface="Calibri" panose="020F0502020204030204" pitchFamily="34" charset="0"/>
                <a:ea typeface="Calibri" panose="020F0502020204030204" pitchFamily="34" charset="0"/>
                <a:cs typeface="Times New Roman" panose="02020603050405020304" pitchFamily="18" charset="0"/>
              </a:rPr>
              <a:t>2. At the top of your tree add the way you would describe who you are now.</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1400" dirty="0">
                <a:latin typeface="Calibri" panose="020F0502020204030204" pitchFamily="34" charset="0"/>
                <a:ea typeface="Calibri" panose="020F0502020204030204" pitchFamily="34" charset="0"/>
                <a:cs typeface="Times New Roman" panose="02020603050405020304" pitchFamily="18" charset="0"/>
              </a:rPr>
              <a:t>Think about the following:</a:t>
            </a:r>
          </a:p>
          <a:p>
            <a:pPr marL="342900" lvl="0" indent="-342900">
              <a:lnSpc>
                <a:spcPct val="115000"/>
              </a:lnSpc>
              <a:spcAft>
                <a:spcPts val="0"/>
              </a:spcAft>
              <a:buFont typeface="Symbol" panose="05050102010706020507" pitchFamily="18" charset="2"/>
              <a:buChar char=""/>
            </a:pPr>
            <a:r>
              <a:rPr lang="en-GB" sz="1400" dirty="0">
                <a:latin typeface="Calibri" panose="020F0502020204030204" pitchFamily="34" charset="0"/>
                <a:ea typeface="Calibri" panose="020F0502020204030204" pitchFamily="34" charset="0"/>
                <a:cs typeface="Times New Roman" panose="02020603050405020304" pitchFamily="18" charset="0"/>
              </a:rPr>
              <a:t>Your likes</a:t>
            </a:r>
          </a:p>
          <a:p>
            <a:pPr marL="342900" lvl="0" indent="-342900">
              <a:lnSpc>
                <a:spcPct val="115000"/>
              </a:lnSpc>
              <a:spcAft>
                <a:spcPts val="0"/>
              </a:spcAft>
              <a:buFont typeface="Symbol" panose="05050102010706020507" pitchFamily="18" charset="2"/>
              <a:buChar char=""/>
            </a:pPr>
            <a:r>
              <a:rPr lang="en-GB" sz="1400" dirty="0">
                <a:latin typeface="Calibri" panose="020F0502020204030204" pitchFamily="34" charset="0"/>
                <a:ea typeface="Calibri" panose="020F0502020204030204" pitchFamily="34" charset="0"/>
                <a:cs typeface="Times New Roman" panose="02020603050405020304" pitchFamily="18" charset="0"/>
              </a:rPr>
              <a:t>Your dislikes</a:t>
            </a:r>
          </a:p>
          <a:p>
            <a:pPr marL="342900" lvl="0" indent="-342900">
              <a:lnSpc>
                <a:spcPct val="115000"/>
              </a:lnSpc>
              <a:spcAft>
                <a:spcPts val="0"/>
              </a:spcAft>
              <a:buFont typeface="Symbol" panose="05050102010706020507" pitchFamily="18" charset="2"/>
              <a:buChar char=""/>
            </a:pPr>
            <a:r>
              <a:rPr lang="en-GB" sz="1400" dirty="0">
                <a:latin typeface="Calibri" panose="020F0502020204030204" pitchFamily="34" charset="0"/>
                <a:ea typeface="Calibri" panose="020F0502020204030204" pitchFamily="34" charset="0"/>
                <a:cs typeface="Times New Roman" panose="02020603050405020304" pitchFamily="18" charset="0"/>
              </a:rPr>
              <a:t>Your fears</a:t>
            </a:r>
          </a:p>
          <a:p>
            <a:pPr marL="342900" lvl="0" indent="-342900">
              <a:lnSpc>
                <a:spcPct val="115000"/>
              </a:lnSpc>
              <a:spcAft>
                <a:spcPts val="0"/>
              </a:spcAft>
              <a:buFont typeface="Symbol" panose="05050102010706020507" pitchFamily="18" charset="2"/>
              <a:buChar char=""/>
            </a:pPr>
            <a:r>
              <a:rPr lang="en-GB" sz="1400" dirty="0">
                <a:latin typeface="Calibri" panose="020F0502020204030204" pitchFamily="34" charset="0"/>
                <a:ea typeface="Calibri" panose="020F0502020204030204" pitchFamily="34" charset="0"/>
                <a:cs typeface="Times New Roman" panose="02020603050405020304" pitchFamily="18" charset="0"/>
              </a:rPr>
              <a:t>Your skills</a:t>
            </a:r>
          </a:p>
          <a:p>
            <a:pPr marL="342900" lvl="0" indent="-342900">
              <a:lnSpc>
                <a:spcPct val="115000"/>
              </a:lnSpc>
              <a:spcAft>
                <a:spcPts val="0"/>
              </a:spcAft>
              <a:buFont typeface="Symbol" panose="05050102010706020507" pitchFamily="18" charset="2"/>
              <a:buChar char=""/>
            </a:pPr>
            <a:r>
              <a:rPr lang="en-GB" sz="1400" dirty="0">
                <a:latin typeface="Calibri" panose="020F0502020204030204" pitchFamily="34" charset="0"/>
                <a:ea typeface="Calibri" panose="020F0502020204030204" pitchFamily="34" charset="0"/>
                <a:cs typeface="Times New Roman" panose="02020603050405020304" pitchFamily="18" charset="0"/>
              </a:rPr>
              <a:t>Your personality</a:t>
            </a:r>
          </a:p>
          <a:p>
            <a:pPr marL="342900" lvl="0" indent="-342900">
              <a:lnSpc>
                <a:spcPct val="115000"/>
              </a:lnSpc>
              <a:spcAft>
                <a:spcPts val="0"/>
              </a:spcAft>
              <a:buFont typeface="Symbol" panose="05050102010706020507" pitchFamily="18" charset="2"/>
              <a:buChar char=""/>
            </a:pPr>
            <a:r>
              <a:rPr lang="en-GB" sz="1400" dirty="0">
                <a:latin typeface="Calibri" panose="020F0502020204030204" pitchFamily="34" charset="0"/>
                <a:ea typeface="Calibri" panose="020F0502020204030204" pitchFamily="34" charset="0"/>
                <a:cs typeface="Times New Roman" panose="02020603050405020304" pitchFamily="18" charset="0"/>
              </a:rPr>
              <a:t>How you feel about yourself</a:t>
            </a:r>
          </a:p>
          <a:p>
            <a:pPr marL="342900" lvl="0" indent="-342900">
              <a:lnSpc>
                <a:spcPct val="115000"/>
              </a:lnSpc>
              <a:spcAft>
                <a:spcPts val="0"/>
              </a:spcAft>
              <a:buFont typeface="Symbol" panose="05050102010706020507" pitchFamily="18" charset="2"/>
              <a:buChar char=""/>
            </a:pPr>
            <a:r>
              <a:rPr lang="en-GB" sz="1400" dirty="0">
                <a:latin typeface="Calibri" panose="020F0502020204030204" pitchFamily="34" charset="0"/>
                <a:ea typeface="Calibri" panose="020F0502020204030204" pitchFamily="34" charset="0"/>
                <a:cs typeface="Times New Roman" panose="02020603050405020304" pitchFamily="18" charset="0"/>
              </a:rPr>
              <a:t>How you feel about your life</a:t>
            </a:r>
          </a:p>
          <a:p>
            <a:pPr marL="342900" lvl="0" indent="-342900">
              <a:lnSpc>
                <a:spcPct val="115000"/>
              </a:lnSpc>
              <a:spcAft>
                <a:spcPts val="1000"/>
              </a:spcAft>
              <a:buFont typeface="Symbol" panose="05050102010706020507" pitchFamily="18" charset="2"/>
              <a:buChar char=""/>
            </a:pPr>
            <a:r>
              <a:rPr lang="en-GB" sz="1400" dirty="0">
                <a:latin typeface="Calibri" panose="020F0502020204030204" pitchFamily="34" charset="0"/>
                <a:ea typeface="Calibri" panose="020F0502020204030204" pitchFamily="34" charset="0"/>
                <a:cs typeface="Times New Roman" panose="02020603050405020304" pitchFamily="18" charset="0"/>
              </a:rPr>
              <a:t>How you cope with difficulties</a:t>
            </a:r>
          </a:p>
        </p:txBody>
      </p:sp>
      <p:pic>
        <p:nvPicPr>
          <p:cNvPr id="6" name="Slide 6">
            <a:hlinkClick r:id="" action="ppaction://media"/>
            <a:extLst>
              <a:ext uri="{FF2B5EF4-FFF2-40B4-BE49-F238E27FC236}">
                <a16:creationId xmlns:a16="http://schemas.microsoft.com/office/drawing/2014/main" id="{CC7CABB8-C1DA-4B18-8DFF-1993D71B60B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07039" y="1074090"/>
            <a:ext cx="609600" cy="609600"/>
          </a:xfrm>
          <a:prstGeom prst="rect">
            <a:avLst/>
          </a:prstGeom>
        </p:spPr>
      </p:pic>
    </p:spTree>
    <p:extLst>
      <p:ext uri="{BB962C8B-B14F-4D97-AF65-F5344CB8AC3E}">
        <p14:creationId xmlns:p14="http://schemas.microsoft.com/office/powerpoint/2010/main" val="3672557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422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DB008-A238-40C4-A0C5-7F350862ABD1}"/>
              </a:ext>
            </a:extLst>
          </p:cNvPr>
          <p:cNvSpPr>
            <a:spLocks noGrp="1"/>
          </p:cNvSpPr>
          <p:nvPr>
            <p:ph type="title"/>
          </p:nvPr>
        </p:nvSpPr>
        <p:spPr/>
        <p:txBody>
          <a:bodyPr/>
          <a:lstStyle/>
          <a:p>
            <a:r>
              <a:rPr lang="en-GB" sz="4000" dirty="0"/>
              <a:t>Examples of current losses related to </a:t>
            </a:r>
            <a:r>
              <a:rPr lang="en-GB" sz="4000" dirty="0" err="1"/>
              <a:t>Covid</a:t>
            </a:r>
            <a:r>
              <a:rPr lang="en-GB" sz="4000" dirty="0"/>
              <a:t> 19 </a:t>
            </a:r>
          </a:p>
        </p:txBody>
      </p:sp>
      <p:sp>
        <p:nvSpPr>
          <p:cNvPr id="3" name="Content Placeholder 2">
            <a:extLst>
              <a:ext uri="{FF2B5EF4-FFF2-40B4-BE49-F238E27FC236}">
                <a16:creationId xmlns:a16="http://schemas.microsoft.com/office/drawing/2014/main" id="{C1C7EC40-96F0-4414-A60C-5094389B6BF3}"/>
              </a:ext>
            </a:extLst>
          </p:cNvPr>
          <p:cNvSpPr>
            <a:spLocks noGrp="1"/>
          </p:cNvSpPr>
          <p:nvPr>
            <p:ph idx="1"/>
          </p:nvPr>
        </p:nvSpPr>
        <p:spPr>
          <a:xfrm>
            <a:off x="1233268" y="1097280"/>
            <a:ext cx="4862731" cy="4124203"/>
          </a:xfrm>
        </p:spPr>
        <p:txBody>
          <a:bodyPr/>
          <a:lstStyle/>
          <a:p>
            <a:pPr>
              <a:lnSpc>
                <a:spcPct val="150000"/>
              </a:lnSpc>
            </a:pPr>
            <a:r>
              <a:rPr lang="en-GB" sz="2400" dirty="0"/>
              <a:t>Routine </a:t>
            </a:r>
          </a:p>
          <a:p>
            <a:pPr>
              <a:lnSpc>
                <a:spcPct val="150000"/>
              </a:lnSpc>
            </a:pPr>
            <a:r>
              <a:rPr lang="en-GB" sz="2400" dirty="0"/>
              <a:t>School  </a:t>
            </a:r>
          </a:p>
          <a:p>
            <a:pPr>
              <a:lnSpc>
                <a:spcPct val="150000"/>
              </a:lnSpc>
            </a:pPr>
            <a:r>
              <a:rPr lang="en-GB" sz="2400" dirty="0"/>
              <a:t>Changes in parents working patterns</a:t>
            </a:r>
          </a:p>
          <a:p>
            <a:pPr>
              <a:lnSpc>
                <a:spcPct val="150000"/>
              </a:lnSpc>
            </a:pPr>
            <a:r>
              <a:rPr lang="en-GB" sz="2400" dirty="0"/>
              <a:t>Seeing friends </a:t>
            </a:r>
          </a:p>
          <a:p>
            <a:pPr>
              <a:lnSpc>
                <a:spcPct val="150000"/>
              </a:lnSpc>
            </a:pPr>
            <a:r>
              <a:rPr lang="en-GB" sz="2400" dirty="0"/>
              <a:t>Seeing family </a:t>
            </a:r>
          </a:p>
          <a:p>
            <a:pPr>
              <a:lnSpc>
                <a:spcPct val="150000"/>
              </a:lnSpc>
            </a:pPr>
            <a:r>
              <a:rPr lang="en-GB" sz="2400" dirty="0"/>
              <a:t>Doing activities </a:t>
            </a:r>
          </a:p>
        </p:txBody>
      </p:sp>
      <p:sp>
        <p:nvSpPr>
          <p:cNvPr id="4" name="TextBox 3">
            <a:extLst>
              <a:ext uri="{FF2B5EF4-FFF2-40B4-BE49-F238E27FC236}">
                <a16:creationId xmlns:a16="http://schemas.microsoft.com/office/drawing/2014/main" id="{D6602D83-5311-4348-8D92-BFB660D50533}"/>
              </a:ext>
            </a:extLst>
          </p:cNvPr>
          <p:cNvSpPr txBox="1"/>
          <p:nvPr/>
        </p:nvSpPr>
        <p:spPr>
          <a:xfrm>
            <a:off x="5838091" y="1097277"/>
            <a:ext cx="5289453" cy="4124203"/>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GB" sz="2400" dirty="0"/>
              <a:t>Not sitting exams </a:t>
            </a:r>
          </a:p>
          <a:p>
            <a:pPr marL="342900" indent="-342900">
              <a:lnSpc>
                <a:spcPct val="150000"/>
              </a:lnSpc>
              <a:buFont typeface="Arial" panose="020B0604020202020204" pitchFamily="34" charset="0"/>
              <a:buChar char="•"/>
            </a:pPr>
            <a:r>
              <a:rPr lang="en-GB" sz="2400" dirty="0"/>
              <a:t>Going to the park</a:t>
            </a:r>
          </a:p>
          <a:p>
            <a:pPr marL="342900" indent="-342900">
              <a:lnSpc>
                <a:spcPct val="150000"/>
              </a:lnSpc>
              <a:buFont typeface="Arial" panose="020B0604020202020204" pitchFamily="34" charset="0"/>
              <a:buChar char="•"/>
            </a:pPr>
            <a:r>
              <a:rPr lang="en-GB" sz="2400" dirty="0"/>
              <a:t>Space in the house </a:t>
            </a:r>
          </a:p>
          <a:p>
            <a:pPr marL="285750" indent="-285750">
              <a:lnSpc>
                <a:spcPct val="150000"/>
              </a:lnSpc>
              <a:buFont typeface="Arial" panose="020B0604020202020204" pitchFamily="34" charset="0"/>
              <a:buChar char="•"/>
            </a:pPr>
            <a:r>
              <a:rPr lang="en-GB" sz="2400" dirty="0"/>
              <a:t>Possible  illness for self or others</a:t>
            </a:r>
          </a:p>
          <a:p>
            <a:pPr marL="285750" indent="-285750">
              <a:lnSpc>
                <a:spcPct val="150000"/>
              </a:lnSpc>
              <a:buFont typeface="Arial" panose="020B0604020202020204" pitchFamily="34" charset="0"/>
              <a:buChar char="•"/>
            </a:pPr>
            <a:r>
              <a:rPr lang="en-GB" sz="2400" dirty="0"/>
              <a:t>Possible bereavements </a:t>
            </a:r>
          </a:p>
          <a:p>
            <a:pPr marL="285750" indent="-285750">
              <a:lnSpc>
                <a:spcPct val="150000"/>
              </a:lnSpc>
              <a:buFont typeface="Arial" panose="020B0604020202020204" pitchFamily="34" charset="0"/>
              <a:buChar char="•"/>
            </a:pPr>
            <a:r>
              <a:rPr lang="en-GB" sz="2400" dirty="0"/>
              <a:t>Unknown timeframes</a:t>
            </a:r>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endParaRPr lang="en-GB" dirty="0"/>
          </a:p>
        </p:txBody>
      </p:sp>
      <p:pic>
        <p:nvPicPr>
          <p:cNvPr id="6" name="Slide 7">
            <a:hlinkClick r:id="" action="ppaction://media"/>
            <a:extLst>
              <a:ext uri="{FF2B5EF4-FFF2-40B4-BE49-F238E27FC236}">
                <a16:creationId xmlns:a16="http://schemas.microsoft.com/office/drawing/2014/main" id="{52F77F13-762E-4216-AF5E-9880E8601D1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349132" y="846138"/>
            <a:ext cx="609600" cy="609600"/>
          </a:xfrm>
          <a:prstGeom prst="rect">
            <a:avLst/>
          </a:prstGeom>
        </p:spPr>
      </p:pic>
    </p:spTree>
    <p:extLst>
      <p:ext uri="{BB962C8B-B14F-4D97-AF65-F5344CB8AC3E}">
        <p14:creationId xmlns:p14="http://schemas.microsoft.com/office/powerpoint/2010/main" val="739445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785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 name="VMpIi-4CZK0"/>
          <p:cNvPicPr>
            <a:picLocks noGrp="1" noRot="1" noChangeAspect="1"/>
          </p:cNvPicPr>
          <p:nvPr>
            <p:ph idx="1"/>
            <a:videoFile r:link="rId1"/>
          </p:nvPr>
        </p:nvPicPr>
        <p:blipFill>
          <a:blip r:embed="rId4"/>
          <a:stretch>
            <a:fillRect/>
          </a:stretch>
        </p:blipFill>
        <p:spPr>
          <a:xfrm>
            <a:off x="2152357" y="332656"/>
            <a:ext cx="8693834" cy="5760530"/>
          </a:xfrm>
          <a:prstGeom prst="rect">
            <a:avLst/>
          </a:prstGeom>
        </p:spPr>
      </p:pic>
    </p:spTree>
    <p:extLst>
      <p:ext uri="{BB962C8B-B14F-4D97-AF65-F5344CB8AC3E}">
        <p14:creationId xmlns:p14="http://schemas.microsoft.com/office/powerpoint/2010/main" val="924460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latin typeface="SassoonPrimaryInfant"/>
              </a:rPr>
              <a:t>Activity – examples of loss </a:t>
            </a:r>
          </a:p>
        </p:txBody>
      </p:sp>
      <p:sp>
        <p:nvSpPr>
          <p:cNvPr id="4" name="Oval 3"/>
          <p:cNvSpPr/>
          <p:nvPr/>
        </p:nvSpPr>
        <p:spPr>
          <a:xfrm>
            <a:off x="2207568" y="1556792"/>
            <a:ext cx="2592288" cy="115212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a:solidFill>
                  <a:prstClr val="white"/>
                </a:solidFill>
                <a:latin typeface="Calibri"/>
              </a:rPr>
              <a:t>Lose your mobile phone </a:t>
            </a:r>
          </a:p>
        </p:txBody>
      </p:sp>
      <p:sp>
        <p:nvSpPr>
          <p:cNvPr id="5" name="Oval 4"/>
          <p:cNvSpPr/>
          <p:nvPr/>
        </p:nvSpPr>
        <p:spPr>
          <a:xfrm>
            <a:off x="4799856" y="1556792"/>
            <a:ext cx="2808312" cy="115212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r>
              <a:rPr lang="en-GB" sz="1600" b="1" dirty="0">
                <a:solidFill>
                  <a:prstClr val="white"/>
                </a:solidFill>
                <a:latin typeface="Calibri"/>
              </a:rPr>
              <a:t>Elderly grandmother passes away after a period of illness</a:t>
            </a:r>
            <a:endParaRPr lang="en-GB" sz="1600" dirty="0">
              <a:solidFill>
                <a:prstClr val="white"/>
              </a:solidFill>
              <a:latin typeface="Calibri"/>
            </a:endParaRPr>
          </a:p>
        </p:txBody>
      </p:sp>
      <p:sp>
        <p:nvSpPr>
          <p:cNvPr id="6" name="Oval 5"/>
          <p:cNvSpPr/>
          <p:nvPr/>
        </p:nvSpPr>
        <p:spPr>
          <a:xfrm>
            <a:off x="7608168" y="1556792"/>
            <a:ext cx="2664296" cy="115212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r>
              <a:rPr lang="en-GB" b="1" dirty="0">
                <a:solidFill>
                  <a:prstClr val="white"/>
                </a:solidFill>
                <a:latin typeface="Calibri"/>
              </a:rPr>
              <a:t>Dog runs away</a:t>
            </a:r>
            <a:endParaRPr lang="en-GB" dirty="0">
              <a:solidFill>
                <a:prstClr val="white"/>
              </a:solidFill>
              <a:latin typeface="Calibri"/>
            </a:endParaRPr>
          </a:p>
        </p:txBody>
      </p:sp>
      <p:sp>
        <p:nvSpPr>
          <p:cNvPr id="7" name="Oval 6"/>
          <p:cNvSpPr/>
          <p:nvPr/>
        </p:nvSpPr>
        <p:spPr>
          <a:xfrm>
            <a:off x="2207568" y="2708920"/>
            <a:ext cx="2592288" cy="100811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GB" b="1" dirty="0">
                <a:solidFill>
                  <a:prstClr val="white"/>
                </a:solidFill>
                <a:latin typeface="Calibri"/>
              </a:rPr>
              <a:t>Car gets stolen</a:t>
            </a:r>
            <a:endParaRPr lang="en-GB" dirty="0">
              <a:solidFill>
                <a:prstClr val="white"/>
              </a:solidFill>
              <a:latin typeface="Calibri"/>
            </a:endParaRPr>
          </a:p>
        </p:txBody>
      </p:sp>
      <p:sp>
        <p:nvSpPr>
          <p:cNvPr id="8" name="Oval 7"/>
          <p:cNvSpPr/>
          <p:nvPr/>
        </p:nvSpPr>
        <p:spPr>
          <a:xfrm>
            <a:off x="4799856" y="2708920"/>
            <a:ext cx="2808312" cy="100811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GB" b="1" dirty="0">
                <a:solidFill>
                  <a:prstClr val="white"/>
                </a:solidFill>
                <a:latin typeface="Calibri"/>
              </a:rPr>
              <a:t>Engagement ring is lost at a beach</a:t>
            </a:r>
            <a:endParaRPr lang="en-GB" dirty="0">
              <a:solidFill>
                <a:prstClr val="white"/>
              </a:solidFill>
              <a:latin typeface="Calibri"/>
            </a:endParaRPr>
          </a:p>
        </p:txBody>
      </p:sp>
      <p:sp>
        <p:nvSpPr>
          <p:cNvPr id="9" name="Oval 8"/>
          <p:cNvSpPr/>
          <p:nvPr/>
        </p:nvSpPr>
        <p:spPr>
          <a:xfrm>
            <a:off x="7608168" y="2708920"/>
            <a:ext cx="2664296" cy="100811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GB" b="1" dirty="0">
                <a:solidFill>
                  <a:prstClr val="white"/>
                </a:solidFill>
                <a:latin typeface="Calibri"/>
              </a:rPr>
              <a:t>Split up from partner</a:t>
            </a:r>
            <a:endParaRPr lang="en-GB" dirty="0">
              <a:solidFill>
                <a:prstClr val="white"/>
              </a:solidFill>
              <a:latin typeface="Calibri"/>
            </a:endParaRPr>
          </a:p>
        </p:txBody>
      </p:sp>
      <p:sp>
        <p:nvSpPr>
          <p:cNvPr id="10" name="Oval 9"/>
          <p:cNvSpPr/>
          <p:nvPr/>
        </p:nvSpPr>
        <p:spPr>
          <a:xfrm>
            <a:off x="2207568" y="3717032"/>
            <a:ext cx="2592288" cy="100811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GB" b="1" dirty="0">
                <a:solidFill>
                  <a:prstClr val="white"/>
                </a:solidFill>
                <a:latin typeface="Calibri"/>
              </a:rPr>
              <a:t>Lose your keys</a:t>
            </a:r>
            <a:endParaRPr lang="en-GB" dirty="0">
              <a:solidFill>
                <a:prstClr val="white"/>
              </a:solidFill>
              <a:latin typeface="Calibri"/>
            </a:endParaRPr>
          </a:p>
        </p:txBody>
      </p:sp>
      <p:sp>
        <p:nvSpPr>
          <p:cNvPr id="11" name="Oval 10"/>
          <p:cNvSpPr/>
          <p:nvPr/>
        </p:nvSpPr>
        <p:spPr>
          <a:xfrm>
            <a:off x="4799856" y="3717032"/>
            <a:ext cx="2808312" cy="100811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prstClr val="white"/>
                </a:solidFill>
                <a:latin typeface="Calibri"/>
              </a:rPr>
              <a:t>Parents sell your childhood home</a:t>
            </a:r>
            <a:endParaRPr lang="en-GB" dirty="0">
              <a:solidFill>
                <a:prstClr val="white"/>
              </a:solidFill>
              <a:latin typeface="Calibri"/>
            </a:endParaRPr>
          </a:p>
        </p:txBody>
      </p:sp>
      <p:sp>
        <p:nvSpPr>
          <p:cNvPr id="12" name="Oval 11"/>
          <p:cNvSpPr/>
          <p:nvPr/>
        </p:nvSpPr>
        <p:spPr>
          <a:xfrm>
            <a:off x="7608168" y="3717032"/>
            <a:ext cx="2664296" cy="100811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r>
              <a:rPr lang="en-GB" b="1" dirty="0">
                <a:solidFill>
                  <a:prstClr val="white"/>
                </a:solidFill>
                <a:latin typeface="Calibri"/>
              </a:rPr>
              <a:t>Laptop stolen with personal information on it</a:t>
            </a:r>
            <a:endParaRPr lang="en-GB" dirty="0">
              <a:solidFill>
                <a:prstClr val="white"/>
              </a:solidFill>
              <a:latin typeface="Calibri"/>
            </a:endParaRPr>
          </a:p>
        </p:txBody>
      </p:sp>
      <p:sp>
        <p:nvSpPr>
          <p:cNvPr id="13" name="Oval 12"/>
          <p:cNvSpPr/>
          <p:nvPr/>
        </p:nvSpPr>
        <p:spPr>
          <a:xfrm>
            <a:off x="2207568" y="4725144"/>
            <a:ext cx="2736304" cy="79208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r>
              <a:rPr lang="en-GB" b="1" dirty="0">
                <a:solidFill>
                  <a:prstClr val="white"/>
                </a:solidFill>
                <a:latin typeface="Calibri"/>
              </a:rPr>
              <a:t>Nephew dies in a car accident</a:t>
            </a:r>
            <a:endParaRPr lang="en-GB" dirty="0">
              <a:solidFill>
                <a:prstClr val="white"/>
              </a:solidFill>
              <a:latin typeface="Calibri"/>
            </a:endParaRPr>
          </a:p>
        </p:txBody>
      </p:sp>
      <p:sp>
        <p:nvSpPr>
          <p:cNvPr id="14" name="Oval 13"/>
          <p:cNvSpPr/>
          <p:nvPr/>
        </p:nvSpPr>
        <p:spPr>
          <a:xfrm>
            <a:off x="4943872" y="4725144"/>
            <a:ext cx="2664296" cy="79208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GB" b="1" dirty="0">
                <a:solidFill>
                  <a:prstClr val="white"/>
                </a:solidFill>
                <a:latin typeface="Calibri"/>
              </a:rPr>
              <a:t>Child leaves home</a:t>
            </a:r>
            <a:endParaRPr lang="en-GB" dirty="0">
              <a:solidFill>
                <a:prstClr val="white"/>
              </a:solidFill>
              <a:latin typeface="Calibri"/>
            </a:endParaRPr>
          </a:p>
        </p:txBody>
      </p:sp>
      <p:sp>
        <p:nvSpPr>
          <p:cNvPr id="15" name="Oval 14"/>
          <p:cNvSpPr/>
          <p:nvPr/>
        </p:nvSpPr>
        <p:spPr>
          <a:xfrm>
            <a:off x="7608168" y="4725144"/>
            <a:ext cx="2664296" cy="79208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r>
              <a:rPr lang="en-GB" b="1" dirty="0">
                <a:solidFill>
                  <a:prstClr val="white"/>
                </a:solidFill>
                <a:latin typeface="Calibri"/>
              </a:rPr>
              <a:t>A colleague dies suddenly</a:t>
            </a:r>
            <a:endParaRPr lang="en-GB" dirty="0">
              <a:solidFill>
                <a:prstClr val="white"/>
              </a:solidFill>
              <a:latin typeface="Calibri"/>
            </a:endParaRPr>
          </a:p>
        </p:txBody>
      </p:sp>
      <p:pic>
        <p:nvPicPr>
          <p:cNvPr id="3" name="Slide 9">
            <a:hlinkClick r:id="" action="ppaction://media"/>
            <a:extLst>
              <a:ext uri="{FF2B5EF4-FFF2-40B4-BE49-F238E27FC236}">
                <a16:creationId xmlns:a16="http://schemas.microsoft.com/office/drawing/2014/main" id="{7CDD2C7D-3115-45AC-B296-A3BF500FC1B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272464" y="572815"/>
            <a:ext cx="609600" cy="609600"/>
          </a:xfrm>
          <a:prstGeom prst="rect">
            <a:avLst/>
          </a:prstGeom>
        </p:spPr>
      </p:pic>
    </p:spTree>
    <p:extLst>
      <p:ext uri="{BB962C8B-B14F-4D97-AF65-F5344CB8AC3E}">
        <p14:creationId xmlns:p14="http://schemas.microsoft.com/office/powerpoint/2010/main" val="753839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ppt_x"/>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ppt_x"/>
                                          </p:val>
                                        </p:tav>
                                        <p:tav tm="100000">
                                          <p:val>
                                            <p:strVal val="#ppt_x"/>
                                          </p:val>
                                        </p:tav>
                                      </p:tavLst>
                                    </p:anim>
                                    <p:anim calcmode="lin" valueType="num">
                                      <p:cBhvr additive="base">
                                        <p:cTn id="6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500" fill="hold"/>
                                        <p:tgtEl>
                                          <p:spTgt spid="14"/>
                                        </p:tgtEl>
                                        <p:attrNameLst>
                                          <p:attrName>ppt_x</p:attrName>
                                        </p:attrNameLst>
                                      </p:cBhvr>
                                      <p:tavLst>
                                        <p:tav tm="0">
                                          <p:val>
                                            <p:strVal val="#ppt_x"/>
                                          </p:val>
                                        </p:tav>
                                        <p:tav tm="100000">
                                          <p:val>
                                            <p:strVal val="#ppt_x"/>
                                          </p:val>
                                        </p:tav>
                                      </p:tavLst>
                                    </p:anim>
                                    <p:anim calcmode="lin" valueType="num">
                                      <p:cBhvr additive="base">
                                        <p:cTn id="6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additive="base">
                                        <p:cTn id="73" dur="500" fill="hold"/>
                                        <p:tgtEl>
                                          <p:spTgt spid="15"/>
                                        </p:tgtEl>
                                        <p:attrNameLst>
                                          <p:attrName>ppt_x</p:attrName>
                                        </p:attrNameLst>
                                      </p:cBhvr>
                                      <p:tavLst>
                                        <p:tav tm="0">
                                          <p:val>
                                            <p:strVal val="#ppt_x"/>
                                          </p:val>
                                        </p:tav>
                                        <p:tav tm="100000">
                                          <p:val>
                                            <p:strVal val="#ppt_x"/>
                                          </p:val>
                                        </p:tav>
                                      </p:tavLst>
                                    </p:anim>
                                    <p:anim calcmode="lin" valueType="num">
                                      <p:cBhvr additive="base">
                                        <p:cTn id="7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 presetClass="mediacall" presetSubtype="0" fill="hold" nodeType="clickEffect">
                                  <p:stCondLst>
                                    <p:cond delay="0"/>
                                  </p:stCondLst>
                                  <p:childTnLst>
                                    <p:cmd type="call" cmd="playFrom(0.0)">
                                      <p:cBhvr>
                                        <p:cTn id="78" dur="24781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9" fill="hold" display="0">
                  <p:stCondLst>
                    <p:cond delay="indefinite"/>
                  </p:stCondLst>
                  <p:endCondLst>
                    <p:cond evt="onStopAudio" delay="0">
                      <p:tgtEl>
                        <p:sldTgt/>
                      </p:tgtEl>
                    </p:cond>
                  </p:endCondLst>
                </p:cTn>
                <p:tgtEl>
                  <p:spTgt spid="3"/>
                </p:tgtEl>
              </p:cMediaNode>
            </p:audio>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3532" y="404664"/>
            <a:ext cx="8352928" cy="504056"/>
          </a:xfrm>
        </p:spPr>
        <p:txBody>
          <a:bodyPr/>
          <a:lstStyle/>
          <a:p>
            <a:r>
              <a:rPr lang="en-GB" b="1" dirty="0">
                <a:latin typeface="SassoonPrimaryInfant" pitchFamily="2" charset="0"/>
              </a:rPr>
              <a:t>Highland Lifestyle Survey</a:t>
            </a:r>
          </a:p>
        </p:txBody>
      </p:sp>
      <p:sp>
        <p:nvSpPr>
          <p:cNvPr id="9" name="TextBox 8"/>
          <p:cNvSpPr txBox="1"/>
          <p:nvPr/>
        </p:nvSpPr>
        <p:spPr>
          <a:xfrm>
            <a:off x="2207568" y="1124744"/>
            <a:ext cx="7704856" cy="5047536"/>
          </a:xfrm>
          <a:prstGeom prst="rect">
            <a:avLst/>
          </a:prstGeom>
          <a:noFill/>
        </p:spPr>
        <p:txBody>
          <a:bodyPr wrap="square" rtlCol="0">
            <a:spAutoFit/>
          </a:bodyPr>
          <a:lstStyle/>
          <a:p>
            <a:r>
              <a:rPr lang="en-GB" sz="2400" b="1" dirty="0">
                <a:solidFill>
                  <a:srgbClr val="7030A0"/>
                </a:solidFill>
              </a:rPr>
              <a:t>We asked pupils in P7, S2 and S4 the following questions:</a:t>
            </a:r>
          </a:p>
          <a:p>
            <a:endParaRPr lang="en-GB" sz="2400" b="1" dirty="0">
              <a:solidFill>
                <a:srgbClr val="7030A0"/>
              </a:solidFill>
            </a:endParaRPr>
          </a:p>
          <a:p>
            <a:endParaRPr lang="en-GB" b="1" dirty="0"/>
          </a:p>
          <a:p>
            <a:pPr marL="285750" indent="-285750">
              <a:buFont typeface="Arial" panose="020B0604020202020204" pitchFamily="34" charset="0"/>
              <a:buChar char="•"/>
            </a:pPr>
            <a:r>
              <a:rPr lang="en-GB" sz="2000" b="1" dirty="0"/>
              <a:t>Have you experienced the death of a close family member?</a:t>
            </a:r>
          </a:p>
          <a:p>
            <a:endParaRPr lang="en-GB" sz="2000" b="1" dirty="0"/>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b="1" dirty="0"/>
              <a:t>Have you been affected by the death of someone that isn’t a family member? </a:t>
            </a:r>
          </a:p>
          <a:p>
            <a:endParaRPr lang="en-GB" sz="2000" b="1" dirty="0"/>
          </a:p>
          <a:p>
            <a:endParaRPr lang="en-GB" sz="2000" dirty="0"/>
          </a:p>
          <a:p>
            <a:pPr marL="285750" indent="-285750">
              <a:buFont typeface="Arial" panose="020B0604020202020204" pitchFamily="34" charset="0"/>
              <a:buChar char="•"/>
            </a:pPr>
            <a:r>
              <a:rPr lang="en-GB" sz="2000" b="1" dirty="0"/>
              <a:t>If you answered yes to either of the above questions, were you able to seek support from someone afterwards? (select your first point of support)</a:t>
            </a:r>
          </a:p>
          <a:p>
            <a:endParaRPr lang="en-GB" sz="2000" dirty="0"/>
          </a:p>
          <a:p>
            <a:endParaRPr lang="en-GB" dirty="0"/>
          </a:p>
          <a:p>
            <a:endParaRPr lang="en-GB" dirty="0"/>
          </a:p>
        </p:txBody>
      </p:sp>
      <p:pic>
        <p:nvPicPr>
          <p:cNvPr id="3" name="Slide 10">
            <a:hlinkClick r:id="" action="ppaction://media"/>
            <a:extLst>
              <a:ext uri="{FF2B5EF4-FFF2-40B4-BE49-F238E27FC236}">
                <a16:creationId xmlns:a16="http://schemas.microsoft.com/office/drawing/2014/main" id="{591A4A21-78C5-41E1-8BC2-0AD30FE0EC8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059460" y="764686"/>
            <a:ext cx="609600" cy="609600"/>
          </a:xfrm>
          <a:prstGeom prst="rect">
            <a:avLst/>
          </a:prstGeom>
        </p:spPr>
      </p:pic>
    </p:spTree>
    <p:extLst>
      <p:ext uri="{BB962C8B-B14F-4D97-AF65-F5344CB8AC3E}">
        <p14:creationId xmlns:p14="http://schemas.microsoft.com/office/powerpoint/2010/main" val="2791454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43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3532" y="404664"/>
            <a:ext cx="8352928" cy="504056"/>
          </a:xfrm>
        </p:spPr>
        <p:txBody>
          <a:bodyPr/>
          <a:lstStyle/>
          <a:p>
            <a:r>
              <a:rPr lang="en-GB" b="1" dirty="0">
                <a:latin typeface="SassoonPrimaryInfant" pitchFamily="2" charset="0"/>
              </a:rPr>
              <a:t>Pupil Responses:</a:t>
            </a:r>
            <a:br>
              <a:rPr lang="en-GB" b="1" dirty="0">
                <a:latin typeface="SassoonPrimaryInfant" pitchFamily="2" charset="0"/>
              </a:rPr>
            </a:br>
            <a:endParaRPr lang="en-GB" b="1" dirty="0">
              <a:latin typeface="SassoonPrimaryInfant" pitchFamily="2" charset="0"/>
            </a:endParaRPr>
          </a:p>
        </p:txBody>
      </p:sp>
      <p:sp>
        <p:nvSpPr>
          <p:cNvPr id="9" name="TextBox 8"/>
          <p:cNvSpPr txBox="1"/>
          <p:nvPr/>
        </p:nvSpPr>
        <p:spPr>
          <a:xfrm>
            <a:off x="2207568" y="1124745"/>
            <a:ext cx="7704856" cy="4708981"/>
          </a:xfrm>
          <a:prstGeom prst="rect">
            <a:avLst/>
          </a:prstGeom>
          <a:noFill/>
        </p:spPr>
        <p:txBody>
          <a:bodyPr wrap="square" rtlCol="0">
            <a:spAutoFit/>
          </a:bodyPr>
          <a:lstStyle/>
          <a:p>
            <a:endParaRPr lang="en-GB" b="1" dirty="0"/>
          </a:p>
          <a:p>
            <a:endParaRPr lang="en-GB" b="1" dirty="0"/>
          </a:p>
          <a:p>
            <a:r>
              <a:rPr lang="en-GB" sz="2400" b="1" dirty="0"/>
              <a:t>Have you experienced the death of a close family member?</a:t>
            </a:r>
            <a:endParaRPr lang="en-GB" sz="2400" dirty="0"/>
          </a:p>
          <a:p>
            <a:endParaRPr lang="en-GB" dirty="0"/>
          </a:p>
          <a:p>
            <a:pPr marL="285750" indent="-285750">
              <a:buFont typeface="Arial" panose="020B0604020202020204" pitchFamily="34" charset="0"/>
              <a:buChar char="•"/>
            </a:pPr>
            <a:r>
              <a:rPr lang="en-GB" sz="2400" dirty="0"/>
              <a:t>67.6% of pupils across all cohorts had experienced the death of a close family member (2123 pupils).</a:t>
            </a:r>
          </a:p>
          <a:p>
            <a:endParaRPr lang="en-GB" sz="2400" dirty="0"/>
          </a:p>
          <a:p>
            <a:pPr marL="285750" indent="-285750">
              <a:buFont typeface="Arial" panose="020B0604020202020204" pitchFamily="34" charset="0"/>
              <a:buChar char="•"/>
            </a:pPr>
            <a:r>
              <a:rPr lang="en-GB" sz="2400" dirty="0"/>
              <a:t>Of those that have lost someone : </a:t>
            </a:r>
          </a:p>
          <a:p>
            <a:r>
              <a:rPr lang="en-GB" sz="2400" dirty="0"/>
              <a:t>	23.3% had done so in the last year, </a:t>
            </a:r>
          </a:p>
          <a:p>
            <a:r>
              <a:rPr lang="en-GB" sz="2400" dirty="0"/>
              <a:t>	39.6% between 1 and 5 years ago and </a:t>
            </a:r>
          </a:p>
          <a:p>
            <a:r>
              <a:rPr lang="en-GB" sz="2400" dirty="0"/>
              <a:t>	18.6% more than 5 years ago.</a:t>
            </a:r>
          </a:p>
          <a:p>
            <a:endParaRPr lang="en-GB" dirty="0"/>
          </a:p>
          <a:p>
            <a:endParaRPr lang="en-GB" dirty="0"/>
          </a:p>
          <a:p>
            <a:endParaRPr lang="en-GB" dirty="0"/>
          </a:p>
        </p:txBody>
      </p:sp>
    </p:spTree>
    <p:extLst>
      <p:ext uri="{BB962C8B-B14F-4D97-AF65-F5344CB8AC3E}">
        <p14:creationId xmlns:p14="http://schemas.microsoft.com/office/powerpoint/2010/main" val="1016502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3532" y="404664"/>
            <a:ext cx="8352928" cy="504056"/>
          </a:xfrm>
        </p:spPr>
        <p:txBody>
          <a:bodyPr/>
          <a:lstStyle/>
          <a:p>
            <a:r>
              <a:rPr lang="en-GB" b="1" dirty="0">
                <a:latin typeface="SassoonPrimaryInfant" pitchFamily="2" charset="0"/>
              </a:rPr>
              <a:t>Pupil Responses:</a:t>
            </a:r>
            <a:br>
              <a:rPr lang="en-GB" b="1" dirty="0">
                <a:latin typeface="SassoonPrimaryInfant" pitchFamily="2" charset="0"/>
              </a:rPr>
            </a:br>
            <a:endParaRPr lang="en-GB" b="1" dirty="0">
              <a:latin typeface="SassoonPrimaryInfant" pitchFamily="2" charset="0"/>
            </a:endParaRPr>
          </a:p>
        </p:txBody>
      </p:sp>
      <p:sp>
        <p:nvSpPr>
          <p:cNvPr id="9" name="TextBox 8"/>
          <p:cNvSpPr txBox="1"/>
          <p:nvPr/>
        </p:nvSpPr>
        <p:spPr>
          <a:xfrm>
            <a:off x="2207568" y="1124745"/>
            <a:ext cx="7704856" cy="3693319"/>
          </a:xfrm>
          <a:prstGeom prst="rect">
            <a:avLst/>
          </a:prstGeom>
          <a:noFill/>
        </p:spPr>
        <p:txBody>
          <a:bodyPr wrap="square" rtlCol="0">
            <a:spAutoFit/>
          </a:bodyPr>
          <a:lstStyle/>
          <a:p>
            <a:endParaRPr lang="en-GB" b="1" dirty="0"/>
          </a:p>
          <a:p>
            <a:endParaRPr lang="en-GB" b="1" dirty="0"/>
          </a:p>
          <a:p>
            <a:r>
              <a:rPr lang="en-GB" sz="2400" b="1" dirty="0"/>
              <a:t>Have you been affected by the death of someone that isn’t a family member? </a:t>
            </a:r>
          </a:p>
          <a:p>
            <a:endParaRPr lang="en-GB" sz="2400" dirty="0"/>
          </a:p>
          <a:p>
            <a:pPr marL="342900" indent="-342900">
              <a:buFont typeface="Arial" panose="020B0604020202020204" pitchFamily="34" charset="0"/>
              <a:buChar char="•"/>
            </a:pPr>
            <a:r>
              <a:rPr lang="en-GB" sz="2400" dirty="0"/>
              <a:t>42% of pupils across all cohorts had experienced the death of someone who wasn’t a family member (1263 pupils).  </a:t>
            </a:r>
          </a:p>
          <a:p>
            <a:endParaRPr lang="en-GB" dirty="0"/>
          </a:p>
          <a:p>
            <a:endParaRPr lang="en-GB" dirty="0"/>
          </a:p>
          <a:p>
            <a:endParaRPr lang="en-GB" dirty="0"/>
          </a:p>
        </p:txBody>
      </p:sp>
    </p:spTree>
    <p:extLst>
      <p:ext uri="{BB962C8B-B14F-4D97-AF65-F5344CB8AC3E}">
        <p14:creationId xmlns:p14="http://schemas.microsoft.com/office/powerpoint/2010/main" val="3271932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3532" y="404664"/>
            <a:ext cx="8352928" cy="504056"/>
          </a:xfrm>
        </p:spPr>
        <p:txBody>
          <a:bodyPr/>
          <a:lstStyle/>
          <a:p>
            <a:r>
              <a:rPr lang="en-GB" b="1" dirty="0">
                <a:latin typeface="SassoonPrimaryInfant" pitchFamily="2" charset="0"/>
              </a:rPr>
              <a:t>Pupil Responses:</a:t>
            </a:r>
            <a:br>
              <a:rPr lang="en-GB" b="1" dirty="0">
                <a:latin typeface="SassoonPrimaryInfant" pitchFamily="2" charset="0"/>
              </a:rPr>
            </a:br>
            <a:endParaRPr lang="en-GB" b="1" dirty="0">
              <a:latin typeface="SassoonPrimaryInfant" pitchFamily="2" charset="0"/>
            </a:endParaRPr>
          </a:p>
        </p:txBody>
      </p:sp>
      <p:sp>
        <p:nvSpPr>
          <p:cNvPr id="9" name="TextBox 8"/>
          <p:cNvSpPr txBox="1"/>
          <p:nvPr/>
        </p:nvSpPr>
        <p:spPr>
          <a:xfrm>
            <a:off x="2207568" y="1124744"/>
            <a:ext cx="7704856" cy="1569660"/>
          </a:xfrm>
          <a:prstGeom prst="rect">
            <a:avLst/>
          </a:prstGeom>
          <a:noFill/>
        </p:spPr>
        <p:txBody>
          <a:bodyPr wrap="square" rtlCol="0">
            <a:spAutoFit/>
          </a:bodyPr>
          <a:lstStyle/>
          <a:p>
            <a:endParaRPr lang="en-GB" sz="2400" b="1" dirty="0"/>
          </a:p>
          <a:p>
            <a:r>
              <a:rPr lang="en-GB" sz="2400" b="1" dirty="0"/>
              <a:t>If you answered yes to either of the above questions, were you able to seek support from someone afterwards? (select your first point of support)</a:t>
            </a:r>
          </a:p>
        </p:txBody>
      </p:sp>
      <p:graphicFrame>
        <p:nvGraphicFramePr>
          <p:cNvPr id="5" name="Table 4"/>
          <p:cNvGraphicFramePr>
            <a:graphicFrameLocks noGrp="1"/>
          </p:cNvGraphicFramePr>
          <p:nvPr/>
        </p:nvGraphicFramePr>
        <p:xfrm>
          <a:off x="6273674" y="3212977"/>
          <a:ext cx="3638751" cy="1944219"/>
        </p:xfrm>
        <a:graphic>
          <a:graphicData uri="http://schemas.openxmlformats.org/drawingml/2006/table">
            <a:tbl>
              <a:tblPr firstRow="1" firstCol="1" bandRow="1"/>
              <a:tblGrid>
                <a:gridCol w="2592933">
                  <a:extLst>
                    <a:ext uri="{9D8B030D-6E8A-4147-A177-3AD203B41FA5}">
                      <a16:colId xmlns:a16="http://schemas.microsoft.com/office/drawing/2014/main" val="20000"/>
                    </a:ext>
                  </a:extLst>
                </a:gridCol>
                <a:gridCol w="1045818">
                  <a:extLst>
                    <a:ext uri="{9D8B030D-6E8A-4147-A177-3AD203B41FA5}">
                      <a16:colId xmlns:a16="http://schemas.microsoft.com/office/drawing/2014/main" val="20001"/>
                    </a:ext>
                  </a:extLst>
                </a:gridCol>
              </a:tblGrid>
              <a:tr h="241904">
                <a:tc>
                  <a:txBody>
                    <a:bodyPr/>
                    <a:lstStyle/>
                    <a:p>
                      <a:pPr>
                        <a:spcAft>
                          <a:spcPts val="0"/>
                        </a:spcAft>
                      </a:pPr>
                      <a:r>
                        <a:rPr lang="en-GB" sz="1200" dirty="0">
                          <a:effectLst/>
                          <a:latin typeface="Microsoft Sans Serif"/>
                          <a:ea typeface="Times New Roman"/>
                          <a:cs typeface="Times New Roman"/>
                        </a:rPr>
                        <a:t>Family</a:t>
                      </a:r>
                      <a:endParaRPr lang="en-GB"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GB" sz="1200">
                          <a:solidFill>
                            <a:srgbClr val="333333"/>
                          </a:solidFill>
                          <a:effectLst/>
                          <a:latin typeface="Arial"/>
                          <a:ea typeface="Calibri"/>
                          <a:cs typeface="Times New Roman"/>
                        </a:rPr>
                        <a:t>72.82%</a:t>
                      </a:r>
                      <a:endParaRPr lang="en-GB"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41904">
                <a:tc>
                  <a:txBody>
                    <a:bodyPr/>
                    <a:lstStyle/>
                    <a:p>
                      <a:pPr>
                        <a:spcAft>
                          <a:spcPts val="0"/>
                        </a:spcAft>
                      </a:pPr>
                      <a:r>
                        <a:rPr lang="en-GB" sz="1200">
                          <a:effectLst/>
                          <a:latin typeface="Microsoft Sans Serif"/>
                          <a:ea typeface="Times New Roman"/>
                          <a:cs typeface="Times New Roman"/>
                        </a:rPr>
                        <a:t>Friends</a:t>
                      </a:r>
                      <a:endParaRPr lang="en-GB"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GB" sz="1200">
                          <a:solidFill>
                            <a:srgbClr val="333333"/>
                          </a:solidFill>
                          <a:effectLst/>
                          <a:latin typeface="Arial"/>
                          <a:ea typeface="Calibri"/>
                          <a:cs typeface="Times New Roman"/>
                        </a:rPr>
                        <a:t>14.77%</a:t>
                      </a:r>
                      <a:endParaRPr lang="en-GB"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41904">
                <a:tc>
                  <a:txBody>
                    <a:bodyPr/>
                    <a:lstStyle/>
                    <a:p>
                      <a:pPr>
                        <a:spcAft>
                          <a:spcPts val="0"/>
                        </a:spcAft>
                      </a:pPr>
                      <a:r>
                        <a:rPr lang="en-GB" sz="1200" dirty="0">
                          <a:effectLst/>
                          <a:latin typeface="Microsoft Sans Serif"/>
                          <a:ea typeface="Times New Roman"/>
                          <a:cs typeface="Times New Roman"/>
                        </a:rPr>
                        <a:t>Guidance Teacher</a:t>
                      </a:r>
                      <a:endParaRPr lang="en-GB"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GB" sz="1200">
                          <a:solidFill>
                            <a:srgbClr val="333333"/>
                          </a:solidFill>
                          <a:effectLst/>
                          <a:latin typeface="Arial"/>
                          <a:ea typeface="Calibri"/>
                          <a:cs typeface="Times New Roman"/>
                        </a:rPr>
                        <a:t>1.36%</a:t>
                      </a:r>
                      <a:endParaRPr lang="en-GB"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41904">
                <a:tc>
                  <a:txBody>
                    <a:bodyPr/>
                    <a:lstStyle/>
                    <a:p>
                      <a:pPr>
                        <a:spcAft>
                          <a:spcPts val="0"/>
                        </a:spcAft>
                      </a:pPr>
                      <a:r>
                        <a:rPr lang="en-GB" sz="1200">
                          <a:effectLst/>
                          <a:latin typeface="Microsoft Sans Serif"/>
                          <a:ea typeface="Times New Roman"/>
                          <a:cs typeface="Times New Roman"/>
                        </a:rPr>
                        <a:t>Children's Service Worker</a:t>
                      </a:r>
                      <a:endParaRPr lang="en-GB"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GB" sz="1200">
                          <a:solidFill>
                            <a:srgbClr val="333333"/>
                          </a:solidFill>
                          <a:effectLst/>
                          <a:latin typeface="Arial"/>
                          <a:ea typeface="Calibri"/>
                          <a:cs typeface="Times New Roman"/>
                        </a:rPr>
                        <a:t>0.98%</a:t>
                      </a:r>
                      <a:endParaRPr lang="en-GB"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41904">
                <a:tc>
                  <a:txBody>
                    <a:bodyPr/>
                    <a:lstStyle/>
                    <a:p>
                      <a:pPr>
                        <a:spcAft>
                          <a:spcPts val="0"/>
                        </a:spcAft>
                      </a:pPr>
                      <a:r>
                        <a:rPr lang="en-GB" sz="1200">
                          <a:effectLst/>
                          <a:latin typeface="Microsoft Sans Serif"/>
                          <a:ea typeface="Times New Roman"/>
                          <a:cs typeface="Times New Roman"/>
                        </a:rPr>
                        <a:t>School Nurse</a:t>
                      </a:r>
                      <a:endParaRPr lang="en-GB"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GB" sz="1200">
                          <a:solidFill>
                            <a:srgbClr val="333333"/>
                          </a:solidFill>
                          <a:effectLst/>
                          <a:latin typeface="Arial"/>
                          <a:ea typeface="Calibri"/>
                          <a:cs typeface="Times New Roman"/>
                        </a:rPr>
                        <a:t>0.16%</a:t>
                      </a:r>
                      <a:endParaRPr lang="en-GB"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41904">
                <a:tc>
                  <a:txBody>
                    <a:bodyPr/>
                    <a:lstStyle/>
                    <a:p>
                      <a:pPr>
                        <a:spcAft>
                          <a:spcPts val="0"/>
                        </a:spcAft>
                      </a:pPr>
                      <a:r>
                        <a:rPr lang="en-GB" sz="1200" dirty="0">
                          <a:effectLst/>
                          <a:latin typeface="Microsoft Sans Serif"/>
                          <a:ea typeface="Times New Roman"/>
                          <a:cs typeface="Times New Roman"/>
                        </a:rPr>
                        <a:t>GP</a:t>
                      </a:r>
                      <a:endParaRPr lang="en-GB"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GB" sz="1200">
                          <a:solidFill>
                            <a:srgbClr val="333333"/>
                          </a:solidFill>
                          <a:effectLst/>
                          <a:latin typeface="Arial"/>
                          <a:ea typeface="Calibri"/>
                          <a:cs typeface="Times New Roman"/>
                        </a:rPr>
                        <a:t>0.16%</a:t>
                      </a:r>
                      <a:endParaRPr lang="en-GB"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41904">
                <a:tc>
                  <a:txBody>
                    <a:bodyPr/>
                    <a:lstStyle/>
                    <a:p>
                      <a:pPr>
                        <a:spcAft>
                          <a:spcPts val="0"/>
                        </a:spcAft>
                      </a:pPr>
                      <a:r>
                        <a:rPr lang="en-GB" sz="1200">
                          <a:effectLst/>
                          <a:latin typeface="Microsoft Sans Serif"/>
                          <a:ea typeface="Times New Roman"/>
                          <a:cs typeface="Times New Roman"/>
                        </a:rPr>
                        <a:t>Church Minister</a:t>
                      </a:r>
                      <a:endParaRPr lang="en-GB"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GB" sz="1200">
                          <a:solidFill>
                            <a:srgbClr val="333333"/>
                          </a:solidFill>
                          <a:effectLst/>
                          <a:latin typeface="Arial"/>
                          <a:ea typeface="Calibri"/>
                          <a:cs typeface="Times New Roman"/>
                        </a:rPr>
                        <a:t>1.19%</a:t>
                      </a:r>
                      <a:endParaRPr lang="en-GB"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50891">
                <a:tc>
                  <a:txBody>
                    <a:bodyPr/>
                    <a:lstStyle/>
                    <a:p>
                      <a:pPr>
                        <a:spcAft>
                          <a:spcPts val="0"/>
                        </a:spcAft>
                      </a:pPr>
                      <a:r>
                        <a:rPr lang="en-GB" sz="1200">
                          <a:effectLst/>
                          <a:latin typeface="Microsoft Sans Serif"/>
                          <a:ea typeface="Times New Roman"/>
                          <a:cs typeface="Times New Roman"/>
                        </a:rPr>
                        <a:t>Other (please specify)</a:t>
                      </a:r>
                      <a:endParaRPr lang="en-GB"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GB" sz="1200" dirty="0">
                          <a:solidFill>
                            <a:srgbClr val="333333"/>
                          </a:solidFill>
                          <a:effectLst/>
                          <a:latin typeface="Arial"/>
                          <a:ea typeface="Calibri"/>
                          <a:cs typeface="Times New Roman"/>
                        </a:rPr>
                        <a:t>8.56%</a:t>
                      </a:r>
                      <a:endParaRPr lang="en-GB" sz="1100"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7" name="TextBox 6"/>
          <p:cNvSpPr txBox="1"/>
          <p:nvPr/>
        </p:nvSpPr>
        <p:spPr>
          <a:xfrm>
            <a:off x="2234923" y="3212976"/>
            <a:ext cx="3708412" cy="1477328"/>
          </a:xfrm>
          <a:prstGeom prst="rect">
            <a:avLst/>
          </a:prstGeom>
          <a:noFill/>
        </p:spPr>
        <p:txBody>
          <a:bodyPr wrap="square" rtlCol="0">
            <a:spAutoFit/>
          </a:bodyPr>
          <a:lstStyle/>
          <a:p>
            <a:pPr marL="285750" indent="-285750">
              <a:buFont typeface="Arial" panose="020B0604020202020204" pitchFamily="34" charset="0"/>
              <a:buChar char="•"/>
            </a:pPr>
            <a:r>
              <a:rPr lang="en-GB" dirty="0"/>
              <a:t>The overwhelming majority of pupils that had experienced bereavement (87.6%), were able to seek support from their family and friends. </a:t>
            </a:r>
          </a:p>
        </p:txBody>
      </p:sp>
    </p:spTree>
    <p:extLst>
      <p:ext uri="{BB962C8B-B14F-4D97-AF65-F5344CB8AC3E}">
        <p14:creationId xmlns:p14="http://schemas.microsoft.com/office/powerpoint/2010/main" val="2701198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image1.tif"/>
          <p:cNvPicPr>
            <a:picLocks noChangeAspect="1"/>
          </p:cNvPicPr>
          <p:nvPr/>
        </p:nvPicPr>
        <p:blipFill rotWithShape="1">
          <a:blip r:embed="rId5"/>
          <a:srcRect l="3831" t="2871" r="3866" b="7390"/>
          <a:stretch/>
        </p:blipFill>
        <p:spPr>
          <a:xfrm>
            <a:off x="2711624" y="404664"/>
            <a:ext cx="6830902" cy="4986060"/>
          </a:xfrm>
          <a:prstGeom prst="rect">
            <a:avLst/>
          </a:prstGeom>
          <a:ln w="12700">
            <a:miter lim="400000"/>
          </a:ln>
        </p:spPr>
      </p:pic>
      <p:pic>
        <p:nvPicPr>
          <p:cNvPr id="2" name="Slide 14">
            <a:hlinkClick r:id="" action="ppaction://media"/>
            <a:extLst>
              <a:ext uri="{FF2B5EF4-FFF2-40B4-BE49-F238E27FC236}">
                <a16:creationId xmlns:a16="http://schemas.microsoft.com/office/drawing/2014/main" id="{79593F60-8600-4910-B152-88920EF1BB4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447606" y="817098"/>
            <a:ext cx="609600" cy="609600"/>
          </a:xfrm>
          <a:prstGeom prst="rect">
            <a:avLst/>
          </a:prstGeom>
        </p:spPr>
      </p:pic>
    </p:spTree>
    <p:extLst>
      <p:ext uri="{BB962C8B-B14F-4D97-AF65-F5344CB8AC3E}">
        <p14:creationId xmlns:p14="http://schemas.microsoft.com/office/powerpoint/2010/main" val="376784563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64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image2.tif"/>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86597" y="357880"/>
            <a:ext cx="6035040" cy="6003145"/>
          </a:xfrm>
          <a:prstGeom prst="rect">
            <a:avLst/>
          </a:prstGeom>
          <a:ln w="12700">
            <a:miter lim="400000"/>
          </a:ln>
        </p:spPr>
      </p:pic>
      <p:pic>
        <p:nvPicPr>
          <p:cNvPr id="162" name="image2.jpe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571904">
            <a:off x="7826424" y="321130"/>
            <a:ext cx="4137224" cy="3102918"/>
          </a:xfrm>
          <a:prstGeom prst="rect">
            <a:avLst/>
          </a:prstGeom>
          <a:ln w="12700">
            <a:miter lim="400000"/>
          </a:ln>
        </p:spPr>
      </p:pic>
      <p:pic>
        <p:nvPicPr>
          <p:cNvPr id="163" name="image3.jpe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20942227">
            <a:off x="7841788" y="3481839"/>
            <a:ext cx="4027665" cy="3020748"/>
          </a:xfrm>
          <a:prstGeom prst="rect">
            <a:avLst/>
          </a:prstGeom>
          <a:ln w="12700">
            <a:miter lim="400000"/>
          </a:ln>
        </p:spPr>
      </p:pic>
      <p:pic>
        <p:nvPicPr>
          <p:cNvPr id="2" name="Recorded Sound">
            <a:hlinkClick r:id="" action="ppaction://media"/>
            <a:extLst>
              <a:ext uri="{FF2B5EF4-FFF2-40B4-BE49-F238E27FC236}">
                <a16:creationId xmlns:a16="http://schemas.microsoft.com/office/drawing/2014/main" id="{2ED99522-E5EC-4EC4-83CE-28460CCB47F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841502" y="510579"/>
            <a:ext cx="609600" cy="609600"/>
          </a:xfrm>
          <a:prstGeom prst="rect">
            <a:avLst/>
          </a:prstGeom>
        </p:spPr>
      </p:pic>
    </p:spTree>
    <p:extLst>
      <p:ext uri="{BB962C8B-B14F-4D97-AF65-F5344CB8AC3E}">
        <p14:creationId xmlns:p14="http://schemas.microsoft.com/office/powerpoint/2010/main" val="55901123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648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Shape 167"/>
          <p:cNvSpPr>
            <a:spLocks noGrp="1"/>
          </p:cNvSpPr>
          <p:nvPr>
            <p:ph type="title"/>
          </p:nvPr>
        </p:nvSpPr>
        <p:spPr>
          <a:xfrm>
            <a:off x="1981200" y="274639"/>
            <a:ext cx="8229600" cy="1143001"/>
          </a:xfrm>
          <a:prstGeom prst="rect">
            <a:avLst/>
          </a:prstGeom>
        </p:spPr>
        <p:txBody>
          <a:bodyPr/>
          <a:lstStyle>
            <a:lvl1pPr defTabSz="749808">
              <a:defRPr sz="3600"/>
            </a:lvl1pPr>
          </a:lstStyle>
          <a:p>
            <a:r>
              <a:t>Tonkin’s Theory - Growing around Grief</a:t>
            </a:r>
          </a:p>
        </p:txBody>
      </p:sp>
      <p:pic>
        <p:nvPicPr>
          <p:cNvPr id="168" name="image3.tif"/>
          <p:cNvPicPr>
            <a:picLocks noChangeAspect="1"/>
          </p:cNvPicPr>
          <p:nvPr/>
        </p:nvPicPr>
        <p:blipFill>
          <a:blip r:embed="rId5"/>
          <a:stretch>
            <a:fillRect/>
          </a:stretch>
        </p:blipFill>
        <p:spPr>
          <a:xfrm rot="1657">
            <a:off x="1928404" y="1291688"/>
            <a:ext cx="2982352" cy="1698973"/>
          </a:xfrm>
          <a:prstGeom prst="rect">
            <a:avLst/>
          </a:prstGeom>
          <a:ln w="12700">
            <a:miter lim="400000"/>
          </a:ln>
        </p:spPr>
      </p:pic>
      <p:sp>
        <p:nvSpPr>
          <p:cNvPr id="169" name="Shape 169"/>
          <p:cNvSpPr/>
          <p:nvPr/>
        </p:nvSpPr>
        <p:spPr>
          <a:xfrm>
            <a:off x="1927983" y="3059428"/>
            <a:ext cx="2334033"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latin typeface="+mj-lt"/>
                <a:ea typeface="+mj-ea"/>
                <a:cs typeface="+mj-cs"/>
                <a:sym typeface="Calibri"/>
              </a:defRPr>
            </a:lvl1pPr>
          </a:lstStyle>
          <a:p>
            <a:r>
              <a:rPr>
                <a:solidFill>
                  <a:prstClr val="black"/>
                </a:solidFill>
                <a:latin typeface="Calibri"/>
              </a:rPr>
              <a:t>Image courtesy of CBUK</a:t>
            </a:r>
          </a:p>
        </p:txBody>
      </p:sp>
      <p:pic>
        <p:nvPicPr>
          <p:cNvPr id="170" name="image3.png"/>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8225560" y="3656607"/>
            <a:ext cx="2241239" cy="2769593"/>
          </a:xfrm>
          <a:prstGeom prst="rect">
            <a:avLst/>
          </a:prstGeom>
          <a:ln w="12700">
            <a:miter lim="400000"/>
          </a:ln>
        </p:spPr>
      </p:pic>
      <p:pic>
        <p:nvPicPr>
          <p:cNvPr id="171" name="image4.p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203363" y="3238499"/>
            <a:ext cx="1888349" cy="2097584"/>
          </a:xfrm>
          <a:prstGeom prst="rect">
            <a:avLst/>
          </a:prstGeom>
          <a:ln w="12700">
            <a:miter lim="400000"/>
          </a:ln>
        </p:spPr>
      </p:pic>
      <p:pic>
        <p:nvPicPr>
          <p:cNvPr id="172" name="image5.pn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870210" y="1359278"/>
            <a:ext cx="2241155" cy="1563792"/>
          </a:xfrm>
          <a:prstGeom prst="rect">
            <a:avLst/>
          </a:prstGeom>
          <a:ln w="12700">
            <a:miter lim="400000"/>
          </a:ln>
        </p:spPr>
      </p:pic>
      <p:pic>
        <p:nvPicPr>
          <p:cNvPr id="173" name="image6.png"/>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838430" y="5073250"/>
            <a:ext cx="1505858" cy="1143002"/>
          </a:xfrm>
          <a:prstGeom prst="rect">
            <a:avLst/>
          </a:prstGeom>
          <a:ln w="12700">
            <a:miter lim="400000"/>
          </a:ln>
        </p:spPr>
      </p:pic>
      <p:pic>
        <p:nvPicPr>
          <p:cNvPr id="174" name="image7.png"/>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699088" y="3771632"/>
            <a:ext cx="2370424" cy="2539741"/>
          </a:xfrm>
          <a:prstGeom prst="rect">
            <a:avLst/>
          </a:prstGeom>
          <a:ln w="12700">
            <a:miter lim="400000"/>
          </a:ln>
        </p:spPr>
      </p:pic>
      <p:pic>
        <p:nvPicPr>
          <p:cNvPr id="2" name="Slide 16">
            <a:hlinkClick r:id="" action="ppaction://media"/>
            <a:extLst>
              <a:ext uri="{FF2B5EF4-FFF2-40B4-BE49-F238E27FC236}">
                <a16:creationId xmlns:a16="http://schemas.microsoft.com/office/drawing/2014/main" id="{D3E799A9-EE2F-4125-A88F-4E92B920A43C}"/>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0150917" y="1112840"/>
            <a:ext cx="609600" cy="609600"/>
          </a:xfrm>
          <a:prstGeom prst="rect">
            <a:avLst/>
          </a:prstGeom>
        </p:spPr>
      </p:pic>
    </p:spTree>
    <p:extLst>
      <p:ext uri="{BB962C8B-B14F-4D97-AF65-F5344CB8AC3E}">
        <p14:creationId xmlns:p14="http://schemas.microsoft.com/office/powerpoint/2010/main" val="419632008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0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latin typeface="SassoonPrimaryInfant" pitchFamily="2" charset="0"/>
              </a:rPr>
              <a:t>Activity – stop and reflect </a:t>
            </a:r>
          </a:p>
        </p:txBody>
      </p:sp>
      <p:sp>
        <p:nvSpPr>
          <p:cNvPr id="3" name="Content Placeholder 2"/>
          <p:cNvSpPr>
            <a:spLocks noGrp="1"/>
          </p:cNvSpPr>
          <p:nvPr>
            <p:ph idx="1"/>
          </p:nvPr>
        </p:nvSpPr>
        <p:spPr/>
        <p:txBody>
          <a:bodyPr>
            <a:normAutofit/>
          </a:bodyPr>
          <a:lstStyle/>
          <a:p>
            <a:pPr marL="0" indent="0">
              <a:buNone/>
            </a:pPr>
            <a:r>
              <a:rPr lang="en-GB" sz="2800" dirty="0"/>
              <a:t>What have you heard people say to children/young people who are dealing with loss, change and/or bereavement?</a:t>
            </a:r>
          </a:p>
          <a:p>
            <a:pPr>
              <a:buFont typeface="Wingdings" panose="05000000000000000000" pitchFamily="2" charset="2"/>
              <a:buChar char="§"/>
            </a:pPr>
            <a:r>
              <a:rPr lang="en-GB" sz="2800" dirty="0"/>
              <a:t>What is helpful?</a:t>
            </a:r>
          </a:p>
          <a:p>
            <a:pPr>
              <a:buFont typeface="Wingdings" panose="05000000000000000000" pitchFamily="2" charset="2"/>
              <a:buChar char="§"/>
            </a:pPr>
            <a:r>
              <a:rPr lang="en-GB" sz="2800" dirty="0"/>
              <a:t>What is unhelpful?</a:t>
            </a:r>
          </a:p>
          <a:p>
            <a:pPr marL="0" indent="0">
              <a:buNone/>
            </a:pPr>
            <a:endParaRPr lang="en-GB" sz="2800" dirty="0"/>
          </a:p>
          <a:p>
            <a:pPr marL="0" indent="0">
              <a:buNone/>
            </a:pPr>
            <a:r>
              <a:rPr lang="en-GB" sz="2800" dirty="0"/>
              <a:t>Have a look at his document for some ideas of what could be helpful</a:t>
            </a:r>
          </a:p>
          <a:p>
            <a:pPr marL="0" indent="0">
              <a:buNone/>
            </a:pPr>
            <a:r>
              <a:rPr lang="en-GB" sz="3600" dirty="0">
                <a:latin typeface="SassoonPrimaryInfant" pitchFamily="2" charset="0"/>
                <a:hlinkClick r:id="rId3"/>
              </a:rPr>
              <a:t>Supporting a young person through loss</a:t>
            </a:r>
            <a:endParaRPr lang="en-GB" sz="3600" dirty="0">
              <a:latin typeface="SassoonPrimaryInfant" pitchFamily="2" charset="0"/>
            </a:endParaRPr>
          </a:p>
          <a:p>
            <a:pPr marL="0" indent="0">
              <a:buNone/>
            </a:pPr>
            <a:endParaRPr lang="en-GB" dirty="0"/>
          </a:p>
        </p:txBody>
      </p:sp>
    </p:spTree>
    <p:extLst>
      <p:ext uri="{BB962C8B-B14F-4D97-AF65-F5344CB8AC3E}">
        <p14:creationId xmlns:p14="http://schemas.microsoft.com/office/powerpoint/2010/main" val="3912124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476672"/>
            <a:ext cx="8229600" cy="1143000"/>
          </a:xfrm>
        </p:spPr>
        <p:txBody>
          <a:bodyPr/>
          <a:lstStyle/>
          <a:p>
            <a:r>
              <a:rPr lang="en-GB" b="1" dirty="0">
                <a:latin typeface="SassoonPrimaryInfant" pitchFamily="2" charset="0"/>
              </a:rPr>
              <a:t>Resilience Matrix</a:t>
            </a:r>
          </a:p>
        </p:txBody>
      </p:sp>
      <p:pic>
        <p:nvPicPr>
          <p:cNvPr id="1026" name="Picture 2"/>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5303913" y="1268760"/>
            <a:ext cx="4846115" cy="4332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207568" y="1124744"/>
            <a:ext cx="3096344" cy="4616648"/>
          </a:xfrm>
          <a:prstGeom prst="rect">
            <a:avLst/>
          </a:prstGeom>
          <a:noFill/>
        </p:spPr>
        <p:txBody>
          <a:bodyPr wrap="square" rtlCol="0">
            <a:spAutoFit/>
          </a:bodyPr>
          <a:lstStyle/>
          <a:p>
            <a:r>
              <a:rPr lang="en-GB" b="1" dirty="0">
                <a:solidFill>
                  <a:prstClr val="black"/>
                </a:solidFill>
                <a:latin typeface="Calibri"/>
              </a:rPr>
              <a:t>The Five Questions</a:t>
            </a:r>
          </a:p>
          <a:p>
            <a:endParaRPr lang="en-GB" dirty="0">
              <a:solidFill>
                <a:prstClr val="black"/>
              </a:solidFill>
              <a:latin typeface="Calibri"/>
            </a:endParaRPr>
          </a:p>
          <a:p>
            <a:pPr marL="342900" indent="-342900">
              <a:buFont typeface="+mj-lt"/>
              <a:buAutoNum type="arabicPeriod"/>
            </a:pPr>
            <a:r>
              <a:rPr lang="en-GB" sz="1600" b="1" dirty="0">
                <a:solidFill>
                  <a:prstClr val="black"/>
                </a:solidFill>
                <a:latin typeface="Calibri"/>
              </a:rPr>
              <a:t>What is getting in the way of this child’s wellbeing?</a:t>
            </a:r>
          </a:p>
          <a:p>
            <a:pPr marL="342900" indent="-342900">
              <a:buFont typeface="+mj-lt"/>
              <a:buAutoNum type="arabicPeriod"/>
            </a:pPr>
            <a:endParaRPr lang="en-GB" sz="1600" b="1" dirty="0">
              <a:solidFill>
                <a:prstClr val="black"/>
              </a:solidFill>
              <a:latin typeface="Calibri"/>
            </a:endParaRPr>
          </a:p>
          <a:p>
            <a:pPr marL="342900" indent="-342900">
              <a:buFont typeface="+mj-lt"/>
              <a:buAutoNum type="arabicPeriod"/>
            </a:pPr>
            <a:r>
              <a:rPr lang="en-GB" sz="1600" b="1" dirty="0">
                <a:solidFill>
                  <a:prstClr val="black"/>
                </a:solidFill>
                <a:latin typeface="Calibri"/>
              </a:rPr>
              <a:t>Do I have all the information I need to help this child? </a:t>
            </a:r>
          </a:p>
          <a:p>
            <a:pPr marL="342900" indent="-342900">
              <a:buFont typeface="+mj-lt"/>
              <a:buAutoNum type="arabicPeriod"/>
            </a:pPr>
            <a:endParaRPr lang="en-GB" sz="1600" b="1" dirty="0">
              <a:solidFill>
                <a:prstClr val="black"/>
              </a:solidFill>
              <a:latin typeface="Calibri"/>
            </a:endParaRPr>
          </a:p>
          <a:p>
            <a:pPr marL="342900" indent="-342900">
              <a:buFont typeface="+mj-lt"/>
              <a:buAutoNum type="arabicPeriod"/>
            </a:pPr>
            <a:r>
              <a:rPr lang="en-GB" sz="1600" b="1" dirty="0">
                <a:solidFill>
                  <a:prstClr val="black"/>
                </a:solidFill>
                <a:latin typeface="Calibri"/>
              </a:rPr>
              <a:t>What can I do now to help this child? </a:t>
            </a:r>
          </a:p>
          <a:p>
            <a:pPr marL="342900" indent="-342900">
              <a:buFont typeface="+mj-lt"/>
              <a:buAutoNum type="arabicPeriod"/>
            </a:pPr>
            <a:endParaRPr lang="en-GB" sz="1600" b="1" dirty="0">
              <a:solidFill>
                <a:prstClr val="black"/>
              </a:solidFill>
              <a:latin typeface="Calibri"/>
            </a:endParaRPr>
          </a:p>
          <a:p>
            <a:pPr marL="342900" indent="-342900">
              <a:buFont typeface="+mj-lt"/>
              <a:buAutoNum type="arabicPeriod"/>
            </a:pPr>
            <a:r>
              <a:rPr lang="en-GB" sz="1600" b="1" dirty="0">
                <a:solidFill>
                  <a:prstClr val="black"/>
                </a:solidFill>
                <a:latin typeface="Calibri"/>
              </a:rPr>
              <a:t>What can my agency do to help this child?</a:t>
            </a:r>
          </a:p>
          <a:p>
            <a:pPr marL="342900" indent="-342900">
              <a:buFont typeface="+mj-lt"/>
              <a:buAutoNum type="arabicPeriod"/>
            </a:pPr>
            <a:endParaRPr lang="en-GB" sz="1600" b="1" dirty="0">
              <a:solidFill>
                <a:prstClr val="black"/>
              </a:solidFill>
              <a:latin typeface="Calibri"/>
            </a:endParaRPr>
          </a:p>
          <a:p>
            <a:pPr marL="342900" indent="-342900">
              <a:buFont typeface="+mj-lt"/>
              <a:buAutoNum type="arabicPeriod"/>
            </a:pPr>
            <a:r>
              <a:rPr lang="en-GB" sz="1600" b="1" dirty="0">
                <a:solidFill>
                  <a:prstClr val="black"/>
                </a:solidFill>
                <a:latin typeface="Calibri"/>
              </a:rPr>
              <a:t>What additional help, if any, may be needed from other agencies?</a:t>
            </a:r>
          </a:p>
          <a:p>
            <a:r>
              <a:rPr lang="en-GB" dirty="0">
                <a:solidFill>
                  <a:prstClr val="black"/>
                </a:solidFill>
                <a:latin typeface="Calibri"/>
              </a:rPr>
              <a:t> </a:t>
            </a:r>
          </a:p>
        </p:txBody>
      </p:sp>
      <p:pic>
        <p:nvPicPr>
          <p:cNvPr id="3" name="Slide 17">
            <a:hlinkClick r:id="" action="ppaction://media"/>
            <a:extLst>
              <a:ext uri="{FF2B5EF4-FFF2-40B4-BE49-F238E27FC236}">
                <a16:creationId xmlns:a16="http://schemas.microsoft.com/office/drawing/2014/main" id="{5C358891-959D-4EBB-AA13-5F766225F7C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44554" y="596033"/>
            <a:ext cx="609600" cy="609600"/>
          </a:xfrm>
          <a:prstGeom prst="rect">
            <a:avLst/>
          </a:prstGeom>
        </p:spPr>
      </p:pic>
    </p:spTree>
    <p:extLst>
      <p:ext uri="{BB962C8B-B14F-4D97-AF65-F5344CB8AC3E}">
        <p14:creationId xmlns:p14="http://schemas.microsoft.com/office/powerpoint/2010/main" val="4204833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30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70" name="Group 1"/>
          <p:cNvGrpSpPr>
            <a:grpSpLocks/>
          </p:cNvGrpSpPr>
          <p:nvPr/>
        </p:nvGrpSpPr>
        <p:grpSpPr bwMode="auto">
          <a:xfrm>
            <a:off x="1524000" y="903289"/>
            <a:ext cx="9144000" cy="708025"/>
            <a:chOff x="0" y="902574"/>
            <a:chExt cx="9144000" cy="707886"/>
          </a:xfrm>
        </p:grpSpPr>
        <p:sp>
          <p:nvSpPr>
            <p:cNvPr id="32772" name="Text Box 10"/>
            <p:cNvSpPr txBox="1">
              <a:spLocks noChangeArrowheads="1"/>
            </p:cNvSpPr>
            <p:nvPr/>
          </p:nvSpPr>
          <p:spPr bwMode="auto">
            <a:xfrm>
              <a:off x="0" y="902574"/>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endParaRPr lang="en-GB" altLang="en-US" sz="4000" b="1">
                <a:solidFill>
                  <a:srgbClr val="492F92"/>
                </a:solidFill>
              </a:endParaRPr>
            </a:p>
          </p:txBody>
        </p:sp>
        <p:cxnSp>
          <p:nvCxnSpPr>
            <p:cNvPr id="6" name="Straight Connector 5"/>
            <p:cNvCxnSpPr/>
            <p:nvPr/>
          </p:nvCxnSpPr>
          <p:spPr bwMode="auto">
            <a:xfrm>
              <a:off x="612000" y="1529259"/>
              <a:ext cx="7920000" cy="0"/>
            </a:xfrm>
            <a:prstGeom prst="line">
              <a:avLst/>
            </a:prstGeom>
            <a:ln w="50800" cap="rnd">
              <a:gradFill flip="none" rotWithShape="1">
                <a:gsLst>
                  <a:gs pos="0">
                    <a:srgbClr val="492F92"/>
                  </a:gs>
                  <a:gs pos="50000">
                    <a:schemeClr val="bg1"/>
                  </a:gs>
                  <a:gs pos="100000">
                    <a:srgbClr val="007C4D"/>
                  </a:gs>
                </a:gsLst>
                <a:lin ang="0" scaled="1"/>
                <a:tileRect/>
              </a:gradFill>
            </a:ln>
          </p:spPr>
          <p:style>
            <a:lnRef idx="1">
              <a:schemeClr val="accent1"/>
            </a:lnRef>
            <a:fillRef idx="0">
              <a:schemeClr val="accent1"/>
            </a:fillRef>
            <a:effectRef idx="0">
              <a:schemeClr val="accent1"/>
            </a:effectRef>
            <a:fontRef idx="minor">
              <a:schemeClr val="tx1"/>
            </a:fontRef>
          </p:style>
        </p:cxnSp>
      </p:grpSp>
      <p:pic>
        <p:nvPicPr>
          <p:cNvPr id="32771" name="Picture 6"/>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317577" y="1"/>
            <a:ext cx="9468955"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Slide 19">
            <a:hlinkClick r:id="" action="ppaction://media"/>
            <a:extLst>
              <a:ext uri="{FF2B5EF4-FFF2-40B4-BE49-F238E27FC236}">
                <a16:creationId xmlns:a16="http://schemas.microsoft.com/office/drawing/2014/main" id="{35C3B870-CB08-4A1C-A65F-A2AA99697F6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422466" y="293689"/>
            <a:ext cx="609600" cy="609600"/>
          </a:xfrm>
          <a:prstGeom prst="rect">
            <a:avLst/>
          </a:prstGeom>
        </p:spPr>
      </p:pic>
    </p:spTree>
    <p:extLst>
      <p:ext uri="{BB962C8B-B14F-4D97-AF65-F5344CB8AC3E}">
        <p14:creationId xmlns:p14="http://schemas.microsoft.com/office/powerpoint/2010/main" val="4293612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611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A83A0-8394-4C9A-BC3A-274C38423F82}"/>
              </a:ext>
            </a:extLst>
          </p:cNvPr>
          <p:cNvSpPr>
            <a:spLocks noGrp="1"/>
          </p:cNvSpPr>
          <p:nvPr>
            <p:ph type="title"/>
          </p:nvPr>
        </p:nvSpPr>
        <p:spPr/>
        <p:txBody>
          <a:bodyPr/>
          <a:lstStyle/>
          <a:p>
            <a:r>
              <a:rPr lang="en-GB" dirty="0"/>
              <a:t>Seasons for Growth </a:t>
            </a:r>
          </a:p>
        </p:txBody>
      </p:sp>
      <p:sp>
        <p:nvSpPr>
          <p:cNvPr id="3" name="Content Placeholder 2">
            <a:extLst>
              <a:ext uri="{FF2B5EF4-FFF2-40B4-BE49-F238E27FC236}">
                <a16:creationId xmlns:a16="http://schemas.microsoft.com/office/drawing/2014/main" id="{01ECE205-BC4E-4EE8-A0D5-48D3C7ECE73A}"/>
              </a:ext>
            </a:extLst>
          </p:cNvPr>
          <p:cNvSpPr>
            <a:spLocks noGrp="1"/>
          </p:cNvSpPr>
          <p:nvPr>
            <p:ph idx="1"/>
          </p:nvPr>
        </p:nvSpPr>
        <p:spPr>
          <a:xfrm>
            <a:off x="609600" y="984739"/>
            <a:ext cx="10972800" cy="5141426"/>
          </a:xfrm>
        </p:spPr>
        <p:txBody>
          <a:bodyPr/>
          <a:lstStyle/>
          <a:p>
            <a:r>
              <a:rPr lang="en-GB" sz="2400" dirty="0"/>
              <a:t>Seasons for Growth is based on the belief that change and loss are part of life and grief is a normal response to these losses. Children, young people and adults need the opportunity to learn about how death, separation, divorce or other significant loss events may impact on their lives. The Seasons for Growth programs provide an opportunity for participants to learn the knowledge, skills and attitudes required to understand and respond well to such experiences. </a:t>
            </a:r>
          </a:p>
          <a:p>
            <a:r>
              <a:rPr lang="en-GB" sz="2400" dirty="0"/>
              <a:t>More information is available on the Highland Change, Loss and bereavement page Click </a:t>
            </a:r>
            <a:r>
              <a:rPr lang="en-GB" sz="2400" u="sng" dirty="0">
                <a:hlinkClick r:id="rId2"/>
              </a:rPr>
              <a:t>here</a:t>
            </a:r>
            <a:r>
              <a:rPr lang="en-GB" sz="2400" u="sng" dirty="0"/>
              <a:t> </a:t>
            </a:r>
            <a:r>
              <a:rPr lang="en-GB" sz="2400" dirty="0"/>
              <a:t>to find out more.  </a:t>
            </a:r>
          </a:p>
          <a:p>
            <a:r>
              <a:rPr lang="en-GB" sz="2400" dirty="0"/>
              <a:t>Some of the children that are attending the hubs will have experienced being in a Seasons group.  It might be an idea to ask them if they have and is there anything from that experience that could help them just now.  </a:t>
            </a:r>
            <a:br>
              <a:rPr lang="en-GB" sz="2400" dirty="0"/>
            </a:br>
            <a:r>
              <a:rPr lang="en-GB" dirty="0"/>
              <a:t> </a:t>
            </a:r>
          </a:p>
        </p:txBody>
      </p:sp>
    </p:spTree>
    <p:extLst>
      <p:ext uri="{BB962C8B-B14F-4D97-AF65-F5344CB8AC3E}">
        <p14:creationId xmlns:p14="http://schemas.microsoft.com/office/powerpoint/2010/main" val="26008835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95754" y="450166"/>
            <a:ext cx="3165231" cy="769441"/>
          </a:xfrm>
          <a:prstGeom prst="rect">
            <a:avLst/>
          </a:prstGeom>
          <a:noFill/>
        </p:spPr>
        <p:txBody>
          <a:bodyPr wrap="square" rtlCol="0">
            <a:spAutoFit/>
          </a:bodyPr>
          <a:lstStyle/>
          <a:p>
            <a:pPr algn="ctr"/>
            <a:r>
              <a:rPr lang="en-GB" sz="4400" b="1" dirty="0">
                <a:solidFill>
                  <a:prstClr val="black"/>
                </a:solidFill>
                <a:latin typeface="SassoonPrimaryInfant" pitchFamily="2" charset="0"/>
              </a:rPr>
              <a:t>Crocus </a:t>
            </a:r>
            <a:endParaRPr lang="en-GB" dirty="0">
              <a:solidFill>
                <a:prstClr val="black"/>
              </a:solidFill>
              <a:latin typeface="Calibri"/>
            </a:endParaRPr>
          </a:p>
        </p:txBody>
      </p:sp>
      <p:pic>
        <p:nvPicPr>
          <p:cNvPr id="3" name="Picture 2">
            <a:extLst>
              <a:ext uri="{FF2B5EF4-FFF2-40B4-BE49-F238E27FC236}">
                <a16:creationId xmlns:a16="http://schemas.microsoft.com/office/drawing/2014/main" id="{BF259286-04EB-48BA-B9FD-7A542B235F8C}"/>
              </a:ext>
            </a:extLst>
          </p:cNvPr>
          <p:cNvPicPr>
            <a:picLocks noChangeAspect="1"/>
          </p:cNvPicPr>
          <p:nvPr/>
        </p:nvPicPr>
        <p:blipFill>
          <a:blip r:embed="rId3"/>
          <a:stretch>
            <a:fillRect/>
          </a:stretch>
        </p:blipFill>
        <p:spPr>
          <a:xfrm>
            <a:off x="6977128" y="171486"/>
            <a:ext cx="4848301" cy="6858000"/>
          </a:xfrm>
          <a:prstGeom prst="rect">
            <a:avLst/>
          </a:prstGeom>
        </p:spPr>
      </p:pic>
      <p:sp>
        <p:nvSpPr>
          <p:cNvPr id="5" name="TextBox 4">
            <a:extLst>
              <a:ext uri="{FF2B5EF4-FFF2-40B4-BE49-F238E27FC236}">
                <a16:creationId xmlns:a16="http://schemas.microsoft.com/office/drawing/2014/main" id="{7FBBE057-B490-442D-9BA7-32A8CE7BD760}"/>
              </a:ext>
            </a:extLst>
          </p:cNvPr>
          <p:cNvSpPr txBox="1"/>
          <p:nvPr/>
        </p:nvSpPr>
        <p:spPr>
          <a:xfrm>
            <a:off x="1195754" y="1758461"/>
            <a:ext cx="4900246" cy="2585323"/>
          </a:xfrm>
          <a:prstGeom prst="rect">
            <a:avLst/>
          </a:prstGeom>
          <a:noFill/>
        </p:spPr>
        <p:txBody>
          <a:bodyPr wrap="square" rtlCol="0">
            <a:spAutoFit/>
          </a:bodyPr>
          <a:lstStyle/>
          <a:p>
            <a:r>
              <a:rPr lang="en-GB" dirty="0"/>
              <a:t>Crocus group are a local charity that  offer support to children who have been bereaved.  </a:t>
            </a:r>
          </a:p>
          <a:p>
            <a:endParaRPr lang="en-GB" dirty="0"/>
          </a:p>
          <a:p>
            <a:r>
              <a:rPr lang="en-GB" dirty="0"/>
              <a:t>Some of their young people developed this ‘Grief Brief’ – it  is their advice to others about how to support them or other young people when they have experienced loss.  </a:t>
            </a:r>
          </a:p>
          <a:p>
            <a:endParaRPr lang="en-GB" dirty="0"/>
          </a:p>
          <a:p>
            <a:r>
              <a:rPr lang="en-GB" dirty="0"/>
              <a:t>Find out more about Crocus </a:t>
            </a:r>
            <a:r>
              <a:rPr lang="en-GB" dirty="0">
                <a:hlinkClick r:id="rId4"/>
              </a:rPr>
              <a:t>here</a:t>
            </a:r>
            <a:r>
              <a:rPr lang="en-GB" dirty="0"/>
              <a:t>.</a:t>
            </a:r>
          </a:p>
        </p:txBody>
      </p:sp>
    </p:spTree>
    <p:extLst>
      <p:ext uri="{BB962C8B-B14F-4D97-AF65-F5344CB8AC3E}">
        <p14:creationId xmlns:p14="http://schemas.microsoft.com/office/powerpoint/2010/main" val="1363246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420401"/>
            <a:ext cx="8229600" cy="936104"/>
          </a:xfrm>
        </p:spPr>
        <p:txBody>
          <a:bodyPr/>
          <a:lstStyle/>
          <a:p>
            <a:r>
              <a:rPr lang="en-GB" sz="5400" b="1" dirty="0">
                <a:latin typeface="SassoonPrimaryInfant" pitchFamily="2" charset="0"/>
              </a:rPr>
              <a:t>Support  </a:t>
            </a:r>
          </a:p>
        </p:txBody>
      </p:sp>
      <p:sp>
        <p:nvSpPr>
          <p:cNvPr id="3" name="Content Placeholder 2"/>
          <p:cNvSpPr>
            <a:spLocks noGrp="1"/>
          </p:cNvSpPr>
          <p:nvPr>
            <p:ph idx="1"/>
          </p:nvPr>
        </p:nvSpPr>
        <p:spPr>
          <a:xfrm>
            <a:off x="942535" y="1700808"/>
            <a:ext cx="5423935" cy="4205064"/>
          </a:xfrm>
        </p:spPr>
        <p:txBody>
          <a:bodyPr/>
          <a:lstStyle/>
          <a:p>
            <a:pPr marL="0" indent="0">
              <a:buNone/>
            </a:pPr>
            <a:endParaRPr lang="en-GB" sz="4400" dirty="0">
              <a:latin typeface="SassoonPrimaryInfant" pitchFamily="2" charset="0"/>
            </a:endParaRPr>
          </a:p>
          <a:p>
            <a:pPr marL="0" indent="0">
              <a:buNone/>
            </a:pPr>
            <a:endParaRPr lang="en-GB" sz="4400" dirty="0">
              <a:latin typeface="SassoonPrimaryInfant" pitchFamily="2" charset="0"/>
            </a:endParaRPr>
          </a:p>
          <a:p>
            <a:endParaRPr lang="en-GB" dirty="0"/>
          </a:p>
        </p:txBody>
      </p:sp>
      <p:sp>
        <p:nvSpPr>
          <p:cNvPr id="6" name="TextBox 5">
            <a:extLst>
              <a:ext uri="{FF2B5EF4-FFF2-40B4-BE49-F238E27FC236}">
                <a16:creationId xmlns:a16="http://schemas.microsoft.com/office/drawing/2014/main" id="{037FCC0F-122B-41F8-8CDF-0BAFF997278E}"/>
              </a:ext>
            </a:extLst>
          </p:cNvPr>
          <p:cNvSpPr txBox="1"/>
          <p:nvPr/>
        </p:nvSpPr>
        <p:spPr>
          <a:xfrm>
            <a:off x="1219200" y="1700809"/>
            <a:ext cx="9753600" cy="5355312"/>
          </a:xfrm>
          <a:prstGeom prst="rect">
            <a:avLst/>
          </a:prstGeom>
          <a:noFill/>
        </p:spPr>
        <p:txBody>
          <a:bodyPr wrap="square" rtlCol="0">
            <a:spAutoFit/>
          </a:bodyPr>
          <a:lstStyle/>
          <a:p>
            <a:r>
              <a:rPr lang="en-GB" dirty="0"/>
              <a:t>Every Childcare hub will have a link Educational Psychologist and Primary Mental Health Worker.  Both services would be able to offer consultation to think about the needs of the child and give advice about how best to support them.   </a:t>
            </a:r>
          </a:p>
          <a:p>
            <a:endParaRPr lang="en-GB" dirty="0"/>
          </a:p>
          <a:p>
            <a:r>
              <a:rPr lang="en-GB" dirty="0"/>
              <a:t>Some other useful resources for support are:</a:t>
            </a:r>
          </a:p>
          <a:p>
            <a:endParaRPr lang="en-GB" dirty="0"/>
          </a:p>
          <a:p>
            <a:r>
              <a:rPr lang="en-GB" u="sng" dirty="0">
                <a:hlinkClick r:id="rId3"/>
              </a:rPr>
              <a:t>Highland Change, Loss and Bereavement website</a:t>
            </a:r>
            <a:endParaRPr lang="en-GB" u="sng" dirty="0">
              <a:hlinkClick r:id="rId4"/>
            </a:endParaRPr>
          </a:p>
          <a:p>
            <a:r>
              <a:rPr lang="en-GB" dirty="0">
                <a:hlinkClick r:id="rId5"/>
              </a:rPr>
              <a:t>Tragic events guidance for schools</a:t>
            </a:r>
            <a:endParaRPr lang="en-GB" u="sng" dirty="0">
              <a:hlinkClick r:id="rId4"/>
            </a:endParaRPr>
          </a:p>
          <a:p>
            <a:r>
              <a:rPr lang="en-GB" u="sng" dirty="0">
                <a:hlinkClick r:id="rId4"/>
              </a:rPr>
              <a:t>CAMHS resources</a:t>
            </a:r>
            <a:r>
              <a:rPr lang="en-GB" dirty="0"/>
              <a:t> </a:t>
            </a:r>
          </a:p>
          <a:p>
            <a:r>
              <a:rPr lang="en-GB" dirty="0">
                <a:latin typeface="SassoonPrimaryInfant" pitchFamily="2" charset="0"/>
                <a:hlinkClick r:id="rId6"/>
              </a:rPr>
              <a:t>NHS – Health Scotland</a:t>
            </a:r>
            <a:endParaRPr lang="en-GB" dirty="0">
              <a:latin typeface="SassoonPrimaryInfant" pitchFamily="2" charset="0"/>
            </a:endParaRPr>
          </a:p>
          <a:p>
            <a:r>
              <a:rPr lang="en-GB" dirty="0">
                <a:latin typeface="SassoonPrimaryInfant" pitchFamily="2" charset="0"/>
                <a:hlinkClick r:id="rId7"/>
              </a:rPr>
              <a:t>Little Book of Loss</a:t>
            </a:r>
            <a:endParaRPr lang="en-GB" dirty="0">
              <a:latin typeface="SassoonPrimaryInfant" pitchFamily="2" charset="0"/>
            </a:endParaRPr>
          </a:p>
          <a:p>
            <a:endParaRPr lang="en-GB" dirty="0">
              <a:latin typeface="SassoonPrimaryInfant" pitchFamily="2" charset="0"/>
            </a:endParaRPr>
          </a:p>
          <a:p>
            <a:endParaRPr lang="en-GB" dirty="0">
              <a:latin typeface="SassoonPrimaryInfant" pitchFamily="2" charset="0"/>
            </a:endParaRPr>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290252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2224644" y="1052737"/>
            <a:ext cx="3839746" cy="4086479"/>
            <a:chOff x="2489148" y="1629623"/>
            <a:chExt cx="3839746" cy="4086479"/>
          </a:xfrm>
        </p:grpSpPr>
        <p:pic>
          <p:nvPicPr>
            <p:cNvPr id="1026" name="Picture 2" descr="Image result for mindapples">
              <a:hlinkClick r:id="rId5"/>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2489148" y="1629623"/>
              <a:ext cx="3839746" cy="408647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3131840" y="3087544"/>
              <a:ext cx="2088232" cy="20162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alibri"/>
              </a:endParaRPr>
            </a:p>
          </p:txBody>
        </p:sp>
        <p:sp>
          <p:nvSpPr>
            <p:cNvPr id="5" name="TextBox 4"/>
            <p:cNvSpPr txBox="1"/>
            <p:nvPr/>
          </p:nvSpPr>
          <p:spPr>
            <a:xfrm>
              <a:off x="3275856" y="3356992"/>
              <a:ext cx="576064" cy="1477328"/>
            </a:xfrm>
            <a:prstGeom prst="rect">
              <a:avLst/>
            </a:prstGeom>
            <a:noFill/>
          </p:spPr>
          <p:txBody>
            <a:bodyPr wrap="square" rtlCol="0">
              <a:spAutoFit/>
            </a:bodyPr>
            <a:lstStyle/>
            <a:p>
              <a:r>
                <a:rPr lang="en-GB" b="1" dirty="0">
                  <a:solidFill>
                    <a:prstClr val="black"/>
                  </a:solidFill>
                  <a:latin typeface="SassoonPrimaryInfant" pitchFamily="2" charset="0"/>
                </a:rPr>
                <a:t>1.</a:t>
              </a:r>
            </a:p>
            <a:p>
              <a:r>
                <a:rPr lang="en-GB" b="1" dirty="0">
                  <a:solidFill>
                    <a:prstClr val="black"/>
                  </a:solidFill>
                  <a:latin typeface="SassoonPrimaryInfant" pitchFamily="2" charset="0"/>
                </a:rPr>
                <a:t>2.</a:t>
              </a:r>
            </a:p>
            <a:p>
              <a:r>
                <a:rPr lang="en-GB" b="1" dirty="0">
                  <a:solidFill>
                    <a:prstClr val="black"/>
                  </a:solidFill>
                  <a:latin typeface="SassoonPrimaryInfant" pitchFamily="2" charset="0"/>
                </a:rPr>
                <a:t>3.</a:t>
              </a:r>
            </a:p>
            <a:p>
              <a:r>
                <a:rPr lang="en-GB" b="1" dirty="0">
                  <a:solidFill>
                    <a:prstClr val="black"/>
                  </a:solidFill>
                  <a:latin typeface="SassoonPrimaryInfant" pitchFamily="2" charset="0"/>
                </a:rPr>
                <a:t>4.</a:t>
              </a:r>
            </a:p>
            <a:p>
              <a:r>
                <a:rPr lang="en-GB" b="1" dirty="0">
                  <a:solidFill>
                    <a:prstClr val="black"/>
                  </a:solidFill>
                  <a:latin typeface="SassoonPrimaryInfant" pitchFamily="2" charset="0"/>
                </a:rPr>
                <a:t>5.</a:t>
              </a:r>
            </a:p>
          </p:txBody>
        </p:sp>
      </p:grpSp>
      <p:sp>
        <p:nvSpPr>
          <p:cNvPr id="2" name="Title 1"/>
          <p:cNvSpPr>
            <a:spLocks noGrp="1"/>
          </p:cNvSpPr>
          <p:nvPr>
            <p:ph type="title"/>
          </p:nvPr>
        </p:nvSpPr>
        <p:spPr>
          <a:xfrm>
            <a:off x="2639616" y="548680"/>
            <a:ext cx="8229600" cy="1143000"/>
          </a:xfrm>
        </p:spPr>
        <p:txBody>
          <a:bodyPr/>
          <a:lstStyle/>
          <a:p>
            <a:r>
              <a:rPr lang="en-GB" sz="4800" b="1" dirty="0" err="1">
                <a:latin typeface="SassoonPrimaryInfant" pitchFamily="2" charset="0"/>
              </a:rPr>
              <a:t>Mindapples</a:t>
            </a:r>
            <a:endParaRPr lang="en-GB" sz="4800" b="1" dirty="0">
              <a:latin typeface="SassoonPrimaryInfant" pitchFamily="2" charset="0"/>
            </a:endParaRPr>
          </a:p>
        </p:txBody>
      </p:sp>
      <p:pic>
        <p:nvPicPr>
          <p:cNvPr id="1027" name="Picture 3"/>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447929" y="2924944"/>
            <a:ext cx="4695825" cy="148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Slide 23">
            <a:hlinkClick r:id="" action="ppaction://media"/>
            <a:extLst>
              <a:ext uri="{FF2B5EF4-FFF2-40B4-BE49-F238E27FC236}">
                <a16:creationId xmlns:a16="http://schemas.microsoft.com/office/drawing/2014/main" id="{F51A55E7-24B6-4A4E-86CA-FD9912F249F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967356" y="815380"/>
            <a:ext cx="609600" cy="609600"/>
          </a:xfrm>
          <a:prstGeom prst="rect">
            <a:avLst/>
          </a:prstGeom>
        </p:spPr>
      </p:pic>
    </p:spTree>
    <p:extLst>
      <p:ext uri="{BB962C8B-B14F-4D97-AF65-F5344CB8AC3E}">
        <p14:creationId xmlns:p14="http://schemas.microsoft.com/office/powerpoint/2010/main" val="76760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2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5BA50B0AEA50A408B1CCE59390A0063" ma:contentTypeVersion="13" ma:contentTypeDescription="Create a new document." ma:contentTypeScope="" ma:versionID="d682889cceb648b77022d9ca02959ea6">
  <xsd:schema xmlns:xsd="http://www.w3.org/2001/XMLSchema" xmlns:xs="http://www.w3.org/2001/XMLSchema" xmlns:p="http://schemas.microsoft.com/office/2006/metadata/properties" xmlns:ns3="f208d9d4-ab53-4bb8-846a-65b2416c60b1" xmlns:ns4="67b068b7-2e2b-4052-af03-84bdb19f149d" targetNamespace="http://schemas.microsoft.com/office/2006/metadata/properties" ma:root="true" ma:fieldsID="03a2a5680e330abbf1aaf982b448aff4" ns3:_="" ns4:_="">
    <xsd:import namespace="f208d9d4-ab53-4bb8-846a-65b2416c60b1"/>
    <xsd:import namespace="67b068b7-2e2b-4052-af03-84bdb19f149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08d9d4-ab53-4bb8-846a-65b2416c60b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7b068b7-2e2b-4052-af03-84bdb19f149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10DDAF-BBA9-4169-A192-587327D839EE}">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DF126032-AC79-4811-BDBB-2EC3D21651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208d9d4-ab53-4bb8-846a-65b2416c60b1"/>
    <ds:schemaRef ds:uri="67b068b7-2e2b-4052-af03-84bdb19f14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6D11849-55CC-4991-BF99-6D55FEE64D5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1026</TotalTime>
  <Words>3933</Words>
  <Application>Microsoft Office PowerPoint</Application>
  <PresentationFormat>Widescreen</PresentationFormat>
  <Paragraphs>319</Paragraphs>
  <Slides>23</Slides>
  <Notes>22</Notes>
  <HiddenSlides>0</HiddenSlides>
  <MMClips>15</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1_Office Theme</vt:lpstr>
      <vt:lpstr>PowerPoint Presentation</vt:lpstr>
      <vt:lpstr>Activity   Check in –  blob tree</vt:lpstr>
      <vt:lpstr>Mindapples</vt:lpstr>
      <vt:lpstr> What is Loss?</vt:lpstr>
      <vt:lpstr>Examples of loss</vt:lpstr>
      <vt:lpstr>PowerPoint Presentation</vt:lpstr>
      <vt:lpstr>Examples of current losses related to Covid 19 </vt:lpstr>
      <vt:lpstr>PowerPoint Presentation</vt:lpstr>
      <vt:lpstr>Activity – examples of loss </vt:lpstr>
      <vt:lpstr>Highland Lifestyle Survey</vt:lpstr>
      <vt:lpstr>Pupil Responses: </vt:lpstr>
      <vt:lpstr>Pupil Responses: </vt:lpstr>
      <vt:lpstr>Pupil Responses: </vt:lpstr>
      <vt:lpstr>PowerPoint Presentation</vt:lpstr>
      <vt:lpstr>PowerPoint Presentation</vt:lpstr>
      <vt:lpstr>Tonkin’s Theory - Growing around Grief</vt:lpstr>
      <vt:lpstr>Activity – stop and reflect </vt:lpstr>
      <vt:lpstr>Resilience Matrix</vt:lpstr>
      <vt:lpstr>PowerPoint Presentation</vt:lpstr>
      <vt:lpstr>Seasons for Growth </vt:lpstr>
      <vt:lpstr>PowerPoint Presentation</vt:lpstr>
      <vt:lpstr>Support  </vt:lpstr>
      <vt:lpstr>Mindapples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Mental Health support </dc:title>
  <dc:creator>Emma Campbell</dc:creator>
  <cp:lastModifiedBy>Emma Campbell</cp:lastModifiedBy>
  <cp:revision>3</cp:revision>
  <dcterms:created xsi:type="dcterms:W3CDTF">2020-04-01T16:35:48Z</dcterms:created>
  <dcterms:modified xsi:type="dcterms:W3CDTF">2020-04-06T14:00:49Z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0x01010045BA50B0AEA50A408B1CCE59390A0063</vt:lpwstr>
  </property>
</Properties>
</file>