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5"/>
  </p:notesMasterIdLst>
  <p:handoutMasterIdLst>
    <p:handoutMasterId r:id="rId46"/>
  </p:handoutMasterIdLst>
  <p:sldIdLst>
    <p:sldId id="256" r:id="rId2"/>
    <p:sldId id="258" r:id="rId3"/>
    <p:sldId id="270" r:id="rId4"/>
    <p:sldId id="257" r:id="rId5"/>
    <p:sldId id="259" r:id="rId6"/>
    <p:sldId id="260" r:id="rId7"/>
    <p:sldId id="261" r:id="rId8"/>
    <p:sldId id="284" r:id="rId9"/>
    <p:sldId id="262" r:id="rId10"/>
    <p:sldId id="291" r:id="rId11"/>
    <p:sldId id="292" r:id="rId12"/>
    <p:sldId id="267" r:id="rId13"/>
    <p:sldId id="293" r:id="rId14"/>
    <p:sldId id="288" r:id="rId15"/>
    <p:sldId id="285" r:id="rId16"/>
    <p:sldId id="286" r:id="rId17"/>
    <p:sldId id="287" r:id="rId18"/>
    <p:sldId id="282" r:id="rId19"/>
    <p:sldId id="281" r:id="rId20"/>
    <p:sldId id="266" r:id="rId21"/>
    <p:sldId id="283" r:id="rId22"/>
    <p:sldId id="312" r:id="rId23"/>
    <p:sldId id="275" r:id="rId24"/>
    <p:sldId id="276" r:id="rId25"/>
    <p:sldId id="303" r:id="rId26"/>
    <p:sldId id="306" r:id="rId27"/>
    <p:sldId id="307" r:id="rId28"/>
    <p:sldId id="290" r:id="rId29"/>
    <p:sldId id="299" r:id="rId30"/>
    <p:sldId id="300" r:id="rId31"/>
    <p:sldId id="301" r:id="rId32"/>
    <p:sldId id="302" r:id="rId33"/>
    <p:sldId id="313" r:id="rId34"/>
    <p:sldId id="277" r:id="rId35"/>
    <p:sldId id="314" r:id="rId36"/>
    <p:sldId id="308" r:id="rId37"/>
    <p:sldId id="309" r:id="rId38"/>
    <p:sldId id="310" r:id="rId39"/>
    <p:sldId id="315" r:id="rId40"/>
    <p:sldId id="274" r:id="rId41"/>
    <p:sldId id="298" r:id="rId42"/>
    <p:sldId id="316" r:id="rId43"/>
    <p:sldId id="305" r:id="rId44"/>
  </p:sldIdLst>
  <p:sldSz cx="9144000" cy="6858000" type="screen4x3"/>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autoAdjust="0"/>
    <p:restoredTop sz="94628" autoAdjust="0"/>
  </p:normalViewPr>
  <p:slideViewPr>
    <p:cSldViewPr>
      <p:cViewPr>
        <p:scale>
          <a:sx n="77" d="100"/>
          <a:sy n="77" d="100"/>
        </p:scale>
        <p:origin x="-942" y="204"/>
      </p:cViewPr>
      <p:guideLst>
        <p:guide orient="horz" pos="2160"/>
        <p:guide pos="2880"/>
      </p:guideLst>
    </p:cSldViewPr>
  </p:slideViewPr>
  <p:outlineViewPr>
    <p:cViewPr>
      <p:scale>
        <a:sx n="33" d="100"/>
        <a:sy n="33" d="100"/>
      </p:scale>
      <p:origin x="0" y="6912"/>
    </p:cViewPr>
  </p:outlineViewPr>
  <p:notesTextViewPr>
    <p:cViewPr>
      <p:scale>
        <a:sx n="1" d="1"/>
        <a:sy n="1" d="1"/>
      </p:scale>
      <p:origin x="0" y="0"/>
    </p:cViewPr>
  </p:notesTextViewPr>
  <p:sorterViewPr>
    <p:cViewPr>
      <p:scale>
        <a:sx n="100" d="100"/>
        <a:sy n="100" d="100"/>
      </p:scale>
      <p:origin x="0" y="4632"/>
    </p:cViewPr>
  </p:sorterViewPr>
  <p:notesViewPr>
    <p:cSldViewPr>
      <p:cViewPr varScale="1">
        <p:scale>
          <a:sx n="51" d="100"/>
          <a:sy n="51" d="100"/>
        </p:scale>
        <p:origin x="-2958" y="-108"/>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7046"/>
          </a:xfrm>
          <a:prstGeom prst="rect">
            <a:avLst/>
          </a:prstGeom>
        </p:spPr>
        <p:txBody>
          <a:bodyPr vert="horz" lIns="91440" tIns="45720" rIns="91440" bIns="45720" rtlCol="0"/>
          <a:lstStyle>
            <a:lvl1pPr algn="r">
              <a:defRPr sz="1200"/>
            </a:lvl1pPr>
          </a:lstStyle>
          <a:p>
            <a:fld id="{7AEC67C5-0074-4B08-937D-9A99DDE632BC}" type="datetimeFigureOut">
              <a:rPr lang="en-GB" smtClean="0"/>
              <a:t>25/03/2019</a:t>
            </a:fld>
            <a:endParaRPr lang="en-GB"/>
          </a:p>
        </p:txBody>
      </p:sp>
      <p:sp>
        <p:nvSpPr>
          <p:cNvPr id="4" name="Footer Placeholder 3"/>
          <p:cNvSpPr>
            <a:spLocks noGrp="1"/>
          </p:cNvSpPr>
          <p:nvPr>
            <p:ph type="ftr" sz="quarter" idx="2"/>
          </p:nvPr>
        </p:nvSpPr>
        <p:spPr>
          <a:xfrm>
            <a:off x="0" y="9442154"/>
            <a:ext cx="2950475" cy="49704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7046"/>
          </a:xfrm>
          <a:prstGeom prst="rect">
            <a:avLst/>
          </a:prstGeom>
        </p:spPr>
        <p:txBody>
          <a:bodyPr vert="horz" lIns="91440" tIns="45720" rIns="91440" bIns="45720" rtlCol="0" anchor="b"/>
          <a:lstStyle>
            <a:lvl1pPr algn="r">
              <a:defRPr sz="1200"/>
            </a:lvl1pPr>
          </a:lstStyle>
          <a:p>
            <a:fld id="{E5B78DC9-4AA1-44CB-B6A7-610EA27A5647}" type="slidenum">
              <a:rPr lang="en-GB" smtClean="0"/>
              <a:t>‹#›</a:t>
            </a:fld>
            <a:endParaRPr lang="en-GB"/>
          </a:p>
        </p:txBody>
      </p:sp>
    </p:spTree>
    <p:extLst>
      <p:ext uri="{BB962C8B-B14F-4D97-AF65-F5344CB8AC3E}">
        <p14:creationId xmlns:p14="http://schemas.microsoft.com/office/powerpoint/2010/main" val="19638793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038" y="0"/>
            <a:ext cx="2951162" cy="496888"/>
          </a:xfrm>
          <a:prstGeom prst="rect">
            <a:avLst/>
          </a:prstGeom>
        </p:spPr>
        <p:txBody>
          <a:bodyPr vert="horz" lIns="91440" tIns="45720" rIns="91440" bIns="45720" rtlCol="0"/>
          <a:lstStyle>
            <a:lvl1pPr algn="r">
              <a:defRPr sz="1200"/>
            </a:lvl1pPr>
          </a:lstStyle>
          <a:p>
            <a:fld id="{D5D21E2E-CC38-4827-9354-D488C3A096B6}" type="datetimeFigureOut">
              <a:rPr lang="en-GB" smtClean="0"/>
              <a:t>25/03/2019</a:t>
            </a:fld>
            <a:endParaRPr lang="en-GB"/>
          </a:p>
        </p:txBody>
      </p:sp>
      <p:sp>
        <p:nvSpPr>
          <p:cNvPr id="4" name="Slide Image Placeholder 3"/>
          <p:cNvSpPr>
            <a:spLocks noGrp="1" noRot="1" noChangeAspect="1"/>
          </p:cNvSpPr>
          <p:nvPr>
            <p:ph type="sldImg" idx="2"/>
          </p:nvPr>
        </p:nvSpPr>
        <p:spPr>
          <a:xfrm>
            <a:off x="920750" y="746125"/>
            <a:ext cx="4967288" cy="3727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038" y="4721225"/>
            <a:ext cx="5446712" cy="44735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2450"/>
            <a:ext cx="2951163"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038" y="9442450"/>
            <a:ext cx="2951162" cy="496888"/>
          </a:xfrm>
          <a:prstGeom prst="rect">
            <a:avLst/>
          </a:prstGeom>
        </p:spPr>
        <p:txBody>
          <a:bodyPr vert="horz" lIns="91440" tIns="45720" rIns="91440" bIns="45720" rtlCol="0" anchor="b"/>
          <a:lstStyle>
            <a:lvl1pPr algn="r">
              <a:defRPr sz="1200"/>
            </a:lvl1pPr>
          </a:lstStyle>
          <a:p>
            <a:fld id="{F47AD4C6-95FE-4B9B-84C4-74B6CB31A46C}" type="slidenum">
              <a:rPr lang="en-GB" smtClean="0"/>
              <a:t>‹#›</a:t>
            </a:fld>
            <a:endParaRPr lang="en-GB"/>
          </a:p>
        </p:txBody>
      </p:sp>
    </p:spTree>
    <p:extLst>
      <p:ext uri="{BB962C8B-B14F-4D97-AF65-F5344CB8AC3E}">
        <p14:creationId xmlns:p14="http://schemas.microsoft.com/office/powerpoint/2010/main" val="2386324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47AD4C6-95FE-4B9B-84C4-74B6CB31A46C}" type="slidenum">
              <a:rPr lang="en-GB" smtClean="0"/>
              <a:t>1</a:t>
            </a:fld>
            <a:endParaRPr lang="en-GB"/>
          </a:p>
        </p:txBody>
      </p:sp>
    </p:spTree>
    <p:extLst>
      <p:ext uri="{BB962C8B-B14F-4D97-AF65-F5344CB8AC3E}">
        <p14:creationId xmlns:p14="http://schemas.microsoft.com/office/powerpoint/2010/main" val="3448533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Elaborated curriculum from 5-14 could no longer be used when CfE was introduced and this did leave a gap for learners who </a:t>
            </a:r>
            <a:r>
              <a:rPr lang="en-GB" dirty="0" smtClean="0"/>
              <a:t>are </a:t>
            </a:r>
            <a:r>
              <a:rPr lang="en-GB" dirty="0"/>
              <a:t>not yet working within CfE Early Level.</a:t>
            </a:r>
          </a:p>
          <a:p>
            <a:endParaRPr lang="en-GB" dirty="0"/>
          </a:p>
        </p:txBody>
      </p:sp>
      <p:sp>
        <p:nvSpPr>
          <p:cNvPr id="4" name="Slide Number Placeholder 3"/>
          <p:cNvSpPr>
            <a:spLocks noGrp="1"/>
          </p:cNvSpPr>
          <p:nvPr>
            <p:ph type="sldNum" sz="quarter" idx="10"/>
          </p:nvPr>
        </p:nvSpPr>
        <p:spPr/>
        <p:txBody>
          <a:bodyPr/>
          <a:lstStyle/>
          <a:p>
            <a:fld id="{F47AD4C6-95FE-4B9B-84C4-74B6CB31A46C}" type="slidenum">
              <a:rPr lang="en-GB" smtClean="0"/>
              <a:t>2</a:t>
            </a:fld>
            <a:endParaRPr lang="en-GB"/>
          </a:p>
        </p:txBody>
      </p:sp>
    </p:spTree>
    <p:extLst>
      <p:ext uri="{BB962C8B-B14F-4D97-AF65-F5344CB8AC3E}">
        <p14:creationId xmlns:p14="http://schemas.microsoft.com/office/powerpoint/2010/main" val="1488328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Rationale (1998) old reference, but still cited by Scottish Government. </a:t>
            </a:r>
          </a:p>
          <a:p>
            <a:endParaRPr lang="en-GB" dirty="0"/>
          </a:p>
        </p:txBody>
      </p:sp>
      <p:sp>
        <p:nvSpPr>
          <p:cNvPr id="4" name="Slide Number Placeholder 3"/>
          <p:cNvSpPr>
            <a:spLocks noGrp="1"/>
          </p:cNvSpPr>
          <p:nvPr>
            <p:ph type="sldNum" sz="quarter" idx="10"/>
          </p:nvPr>
        </p:nvSpPr>
        <p:spPr/>
        <p:txBody>
          <a:bodyPr/>
          <a:lstStyle/>
          <a:p>
            <a:fld id="{F47AD4C6-95FE-4B9B-84C4-74B6CB31A46C}" type="slidenum">
              <a:rPr lang="en-GB" smtClean="0"/>
              <a:t>3</a:t>
            </a:fld>
            <a:endParaRPr lang="en-GB"/>
          </a:p>
        </p:txBody>
      </p:sp>
    </p:spTree>
    <p:extLst>
      <p:ext uri="{BB962C8B-B14F-4D97-AF65-F5344CB8AC3E}">
        <p14:creationId xmlns:p14="http://schemas.microsoft.com/office/powerpoint/2010/main" val="1709648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4</a:t>
            </a:fld>
            <a:endParaRPr lang="en-GB"/>
          </a:p>
        </p:txBody>
      </p:sp>
    </p:spTree>
    <p:extLst>
      <p:ext uri="{BB962C8B-B14F-4D97-AF65-F5344CB8AC3E}">
        <p14:creationId xmlns:p14="http://schemas.microsoft.com/office/powerpoint/2010/main" val="3971528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Quest and </a:t>
            </a:r>
            <a:r>
              <a:rPr lang="en-GB" dirty="0" smtClean="0"/>
              <a:t>Q Skills </a:t>
            </a:r>
            <a:r>
              <a:rPr lang="en-GB" dirty="0"/>
              <a:t>was developed in Northern Ireland (</a:t>
            </a:r>
            <a:r>
              <a:rPr lang="en-GB" dirty="0" smtClean="0"/>
              <a:t>NI)</a:t>
            </a:r>
          </a:p>
          <a:p>
            <a:pPr lvl="0"/>
            <a:endParaRPr lang="en-GB" dirty="0" smtClean="0"/>
          </a:p>
          <a:p>
            <a:pPr lvl="0"/>
            <a:r>
              <a:rPr lang="en-GB" dirty="0" smtClean="0"/>
              <a:t>Quest  is based </a:t>
            </a:r>
            <a:r>
              <a:rPr lang="en-GB" dirty="0"/>
              <a:t>on Routes for Learning from Wales which Special Schools in Highland were using a few years ago.  Quest for Learning is for children who are </a:t>
            </a:r>
            <a:r>
              <a:rPr lang="en-GB" i="1" dirty="0"/>
              <a:t>developmentally</a:t>
            </a:r>
            <a:r>
              <a:rPr lang="en-GB" dirty="0"/>
              <a:t> 18mths or earlier, it is the ORANGE FOLDER. </a:t>
            </a:r>
            <a:endParaRPr lang="en-GB" dirty="0" smtClean="0"/>
          </a:p>
          <a:p>
            <a:pPr lvl="0"/>
            <a:endParaRPr lang="en-GB" dirty="0"/>
          </a:p>
          <a:p>
            <a:pPr lvl="0"/>
            <a:r>
              <a:rPr lang="en-GB" dirty="0" smtClean="0"/>
              <a:t>Q Skills (</a:t>
            </a:r>
            <a:r>
              <a:rPr lang="en-GB" dirty="0" err="1" smtClean="0"/>
              <a:t>PrereQuisite</a:t>
            </a:r>
            <a:r>
              <a:rPr lang="en-GB" dirty="0" smtClean="0"/>
              <a:t> </a:t>
            </a:r>
            <a:r>
              <a:rPr lang="en-GB" dirty="0"/>
              <a:t>Skills) is for children who are </a:t>
            </a:r>
            <a:r>
              <a:rPr lang="en-GB" i="1" dirty="0"/>
              <a:t>developmentally </a:t>
            </a:r>
            <a:r>
              <a:rPr lang="en-GB" dirty="0"/>
              <a:t>between 18mths and </a:t>
            </a:r>
            <a:r>
              <a:rPr lang="en-GB" dirty="0" smtClean="0"/>
              <a:t>CfE Early Level and it is in the GREEN FOLDER. </a:t>
            </a:r>
          </a:p>
          <a:p>
            <a:pPr lvl="0"/>
            <a:endParaRPr lang="en-GB" dirty="0" smtClean="0"/>
          </a:p>
          <a:p>
            <a:pPr lvl="0"/>
            <a:r>
              <a:rPr lang="en-GB" dirty="0" smtClean="0"/>
              <a:t>NI Level 1 is where you would expect typically developing children to be during P1</a:t>
            </a:r>
          </a:p>
          <a:p>
            <a:r>
              <a:rPr lang="en-GB" dirty="0" smtClean="0"/>
              <a:t>Q Skills levels 1-5 build up to this level.  Once children reach ‘Level1’ in an area they would be assessed through CfE in that area.</a:t>
            </a:r>
            <a:endParaRPr lang="en-GB" dirty="0"/>
          </a:p>
        </p:txBody>
      </p:sp>
      <p:sp>
        <p:nvSpPr>
          <p:cNvPr id="4" name="Slide Number Placeholder 3"/>
          <p:cNvSpPr>
            <a:spLocks noGrp="1"/>
          </p:cNvSpPr>
          <p:nvPr>
            <p:ph type="sldNum" sz="quarter" idx="10"/>
          </p:nvPr>
        </p:nvSpPr>
        <p:spPr/>
        <p:txBody>
          <a:bodyPr/>
          <a:lstStyle/>
          <a:p>
            <a:fld id="{F47AD4C6-95FE-4B9B-84C4-74B6CB31A46C}" type="slidenum">
              <a:rPr lang="en-GB" smtClean="0"/>
              <a:t>5</a:t>
            </a:fld>
            <a:endParaRPr lang="en-GB"/>
          </a:p>
        </p:txBody>
      </p:sp>
    </p:spTree>
    <p:extLst>
      <p:ext uri="{BB962C8B-B14F-4D97-AF65-F5344CB8AC3E}">
        <p14:creationId xmlns:p14="http://schemas.microsoft.com/office/powerpoint/2010/main" val="2459740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Quest and </a:t>
            </a:r>
            <a:r>
              <a:rPr lang="en-GB" dirty="0" smtClean="0"/>
              <a:t>Q Skills </a:t>
            </a:r>
            <a:r>
              <a:rPr lang="en-GB" dirty="0"/>
              <a:t>are NOT an elaborated curriculum, and this term should be used as it confuses with Elaborated Curriculum (Elaborated Level A) from 5-14 (not in use since the introduction of CfE). They are assessments rather than a curriculum One set of folders will be left in the Culcabock meeting room for reference. </a:t>
            </a:r>
            <a:endParaRPr lang="en-GB" dirty="0" smtClean="0"/>
          </a:p>
          <a:p>
            <a:pPr lvl="0"/>
            <a:endParaRPr lang="en-GB" dirty="0"/>
          </a:p>
          <a:p>
            <a:pPr lvl="0"/>
            <a:r>
              <a:rPr lang="en-GB" dirty="0" smtClean="0"/>
              <a:t>Folders originally sent to North, Skye, Lochaber, Dingwall and Inverness</a:t>
            </a:r>
            <a:endParaRPr lang="en-GB" dirty="0"/>
          </a:p>
          <a:p>
            <a:r>
              <a:rPr lang="en-GB" dirty="0" smtClean="0"/>
              <a:t> </a:t>
            </a:r>
          </a:p>
          <a:p>
            <a:pPr lvl="0"/>
            <a:r>
              <a:rPr lang="en-GB" dirty="0"/>
              <a:t>Although it is an assessment, there are associated teaching materials </a:t>
            </a:r>
            <a:r>
              <a:rPr lang="en-GB" dirty="0" smtClean="0"/>
              <a:t>available in NI and </a:t>
            </a:r>
            <a:r>
              <a:rPr lang="en-GB" dirty="0"/>
              <a:t>everything can be downloaded for free online (see </a:t>
            </a:r>
            <a:r>
              <a:rPr lang="en-GB" dirty="0" smtClean="0"/>
              <a:t>link in PowerPoint).  The </a:t>
            </a:r>
            <a:r>
              <a:rPr lang="en-GB" dirty="0"/>
              <a:t>teaching materials are in themes and include lots of sensory activities for children with complex needs so they can experience it and then their response and interaction can be observed and recorded. </a:t>
            </a:r>
          </a:p>
          <a:p>
            <a:endParaRPr lang="en-GB" dirty="0" smtClean="0"/>
          </a:p>
          <a:p>
            <a:r>
              <a:rPr lang="en-GB" dirty="0" smtClean="0"/>
              <a:t>The working group are pulling together other links and resources to make them available to all teachers in Highland.</a:t>
            </a:r>
            <a:endParaRPr lang="en-GB" dirty="0"/>
          </a:p>
          <a:p>
            <a:endParaRPr lang="en-GB" dirty="0" smtClean="0"/>
          </a:p>
          <a:p>
            <a:endParaRPr lang="en-GB" dirty="0"/>
          </a:p>
        </p:txBody>
      </p:sp>
      <p:sp>
        <p:nvSpPr>
          <p:cNvPr id="4" name="Slide Number Placeholder 3"/>
          <p:cNvSpPr>
            <a:spLocks noGrp="1"/>
          </p:cNvSpPr>
          <p:nvPr>
            <p:ph type="sldNum" sz="quarter" idx="10"/>
          </p:nvPr>
        </p:nvSpPr>
        <p:spPr/>
        <p:txBody>
          <a:bodyPr/>
          <a:lstStyle/>
          <a:p>
            <a:fld id="{F47AD4C6-95FE-4B9B-84C4-74B6CB31A46C}" type="slidenum">
              <a:rPr lang="en-GB" smtClean="0"/>
              <a:t>6</a:t>
            </a:fld>
            <a:endParaRPr lang="en-GB"/>
          </a:p>
        </p:txBody>
      </p:sp>
    </p:spTree>
    <p:extLst>
      <p:ext uri="{BB962C8B-B14F-4D97-AF65-F5344CB8AC3E}">
        <p14:creationId xmlns:p14="http://schemas.microsoft.com/office/powerpoint/2010/main" val="192823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The Quest Map has been linked with Curriculum for Excellence (CfE) Experiences and Outcomes but </a:t>
            </a:r>
            <a:r>
              <a:rPr lang="en-GB" dirty="0" smtClean="0"/>
              <a:t>Q Skills </a:t>
            </a:r>
            <a:r>
              <a:rPr lang="en-GB" dirty="0"/>
              <a:t>have not been mapped fully onto Experiences and Outcomes. This would be a huge task and may not be useful as Q-Skills is for pre-Early Level. </a:t>
            </a:r>
            <a:r>
              <a:rPr lang="en-GB" dirty="0" err="1"/>
              <a:t>HMIe</a:t>
            </a:r>
            <a:r>
              <a:rPr lang="en-GB" dirty="0"/>
              <a:t> are pushing for links to CfE to be made. </a:t>
            </a:r>
            <a:endParaRPr lang="en-GB" dirty="0" smtClean="0"/>
          </a:p>
          <a:p>
            <a:pPr lvl="0"/>
            <a:endParaRPr lang="en-GB" dirty="0"/>
          </a:p>
          <a:p>
            <a:pPr lvl="0"/>
            <a:r>
              <a:rPr lang="en-GB" dirty="0" smtClean="0"/>
              <a:t>Q Skills has been linked to </a:t>
            </a:r>
            <a:r>
              <a:rPr lang="en-GB" dirty="0" err="1" smtClean="0"/>
              <a:t>Es</a:t>
            </a:r>
            <a:r>
              <a:rPr lang="en-GB" dirty="0" smtClean="0"/>
              <a:t> and </a:t>
            </a:r>
            <a:r>
              <a:rPr lang="en-GB" dirty="0" err="1" smtClean="0"/>
              <a:t>Os</a:t>
            </a:r>
            <a:r>
              <a:rPr lang="en-GB" dirty="0" smtClean="0"/>
              <a:t> to show how Health and Wellbeing is embedded across the strands.</a:t>
            </a:r>
            <a:endParaRPr lang="en-GB" dirty="0"/>
          </a:p>
          <a:p>
            <a:endParaRPr lang="en-GB" dirty="0" smtClean="0"/>
          </a:p>
          <a:p>
            <a:r>
              <a:rPr lang="en-GB" dirty="0"/>
              <a:t>Assessments can be added to </a:t>
            </a:r>
            <a:r>
              <a:rPr lang="en-GB" dirty="0" err="1"/>
              <a:t>Seemis</a:t>
            </a:r>
            <a:r>
              <a:rPr lang="en-GB" dirty="0"/>
              <a:t> by teachers as PDFs. </a:t>
            </a:r>
          </a:p>
        </p:txBody>
      </p:sp>
      <p:sp>
        <p:nvSpPr>
          <p:cNvPr id="4" name="Slide Number Placeholder 3"/>
          <p:cNvSpPr>
            <a:spLocks noGrp="1"/>
          </p:cNvSpPr>
          <p:nvPr>
            <p:ph type="sldNum" sz="quarter" idx="10"/>
          </p:nvPr>
        </p:nvSpPr>
        <p:spPr/>
        <p:txBody>
          <a:bodyPr/>
          <a:lstStyle/>
          <a:p>
            <a:fld id="{F47AD4C6-95FE-4B9B-84C4-74B6CB31A46C}" type="slidenum">
              <a:rPr lang="en-GB" smtClean="0"/>
              <a:t>7</a:t>
            </a:fld>
            <a:endParaRPr lang="en-GB"/>
          </a:p>
        </p:txBody>
      </p:sp>
    </p:spTree>
    <p:extLst>
      <p:ext uri="{BB962C8B-B14F-4D97-AF65-F5344CB8AC3E}">
        <p14:creationId xmlns:p14="http://schemas.microsoft.com/office/powerpoint/2010/main" val="186509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Planned next steps </a:t>
            </a:r>
            <a:r>
              <a:rPr lang="en-GB" dirty="0" smtClean="0"/>
              <a:t>include…</a:t>
            </a:r>
          </a:p>
          <a:p>
            <a:pPr lvl="0"/>
            <a:r>
              <a:rPr lang="en-GB" dirty="0" smtClean="0"/>
              <a:t>Putting supporting curriculum materials </a:t>
            </a:r>
            <a:r>
              <a:rPr lang="en-GB" dirty="0"/>
              <a:t>on a Word Press website to make them available for teachers </a:t>
            </a:r>
          </a:p>
          <a:p>
            <a:pPr lvl="0"/>
            <a:endParaRPr lang="en-GB" dirty="0" smtClean="0"/>
          </a:p>
          <a:p>
            <a:pPr lvl="0"/>
            <a:r>
              <a:rPr lang="en-GB" dirty="0" smtClean="0"/>
              <a:t>Training </a:t>
            </a:r>
            <a:r>
              <a:rPr lang="en-GB" dirty="0"/>
              <a:t>for ASN teams, EPs, PSHVTs, AHPs across Highland. QIOs and Principal Teachers are already trained. </a:t>
            </a:r>
            <a:endParaRPr lang="en-GB" dirty="0" smtClean="0"/>
          </a:p>
          <a:p>
            <a:pPr lvl="0"/>
            <a:endParaRPr lang="en-GB" dirty="0"/>
          </a:p>
          <a:p>
            <a:pPr lvl="0"/>
            <a:r>
              <a:rPr lang="en-GB" dirty="0" smtClean="0"/>
              <a:t>Matthew </a:t>
            </a:r>
            <a:r>
              <a:rPr lang="en-GB" dirty="0"/>
              <a:t>asked about the network days and Barbara did not know if the proposed network days will be central or in local areas.  </a:t>
            </a:r>
            <a:r>
              <a:rPr lang="en-GB" dirty="0" smtClean="0"/>
              <a:t>May be discussed on training days to see what suits those in areas. There </a:t>
            </a:r>
            <a:r>
              <a:rPr lang="en-GB" dirty="0"/>
              <a:t>is a need for a proper launch, Quest and Q-Skills are </a:t>
            </a:r>
            <a:r>
              <a:rPr lang="en-GB" dirty="0" smtClean="0"/>
              <a:t>both available to ASN teams </a:t>
            </a:r>
            <a:r>
              <a:rPr lang="en-GB" dirty="0"/>
              <a:t>in Highland and used by some but has not </a:t>
            </a:r>
            <a:r>
              <a:rPr lang="en-GB" dirty="0" smtClean="0"/>
              <a:t>promoted.</a:t>
            </a:r>
          </a:p>
          <a:p>
            <a:pPr lvl="0"/>
            <a:endParaRPr lang="en-GB" dirty="0"/>
          </a:p>
          <a:p>
            <a:r>
              <a:rPr lang="en-GB" dirty="0"/>
              <a:t>Heather pointed out that the EP service could potentially have a big influence on introducing and supporting QUEST and </a:t>
            </a:r>
            <a:r>
              <a:rPr lang="en-GB" dirty="0" smtClean="0"/>
              <a:t>Q Skills</a:t>
            </a:r>
            <a:r>
              <a:rPr lang="en-GB" dirty="0"/>
              <a:t>. EPs having discussions with ASN teachers and others working with child about </a:t>
            </a:r>
            <a:r>
              <a:rPr lang="en-GB" dirty="0" smtClean="0"/>
              <a:t>QUEST/Q Skills </a:t>
            </a:r>
            <a:r>
              <a:rPr lang="en-GB" dirty="0"/>
              <a:t>may be useful and supportive if child in school. </a:t>
            </a:r>
          </a:p>
          <a:p>
            <a:pPr lvl="0"/>
            <a:endParaRPr lang="en-GB" dirty="0" smtClean="0"/>
          </a:p>
          <a:p>
            <a:r>
              <a:rPr lang="en-GB" dirty="0"/>
              <a:t>The working group want everyone to have access to all resources made for learners with ASN to avoid unnecessary duplication. The aim is to gradually build up resources as schools use this and make materials geared from their pupil with complex needs. </a:t>
            </a:r>
            <a:endParaRPr lang="en-GB" dirty="0" smtClean="0"/>
          </a:p>
          <a:p>
            <a:endParaRPr lang="en-GB" dirty="0" smtClean="0"/>
          </a:p>
          <a:p>
            <a:pPr lvl="0"/>
            <a:endParaRPr lang="en-GB" dirty="0"/>
          </a:p>
        </p:txBody>
      </p:sp>
      <p:sp>
        <p:nvSpPr>
          <p:cNvPr id="4" name="Slide Number Placeholder 3"/>
          <p:cNvSpPr>
            <a:spLocks noGrp="1"/>
          </p:cNvSpPr>
          <p:nvPr>
            <p:ph type="sldNum" sz="quarter" idx="10"/>
          </p:nvPr>
        </p:nvSpPr>
        <p:spPr/>
        <p:txBody>
          <a:bodyPr/>
          <a:lstStyle/>
          <a:p>
            <a:fld id="{F47AD4C6-95FE-4B9B-84C4-74B6CB31A46C}" type="slidenum">
              <a:rPr lang="en-GB" smtClean="0"/>
              <a:t>8</a:t>
            </a:fld>
            <a:endParaRPr lang="en-GB"/>
          </a:p>
        </p:txBody>
      </p:sp>
    </p:spTree>
    <p:extLst>
      <p:ext uri="{BB962C8B-B14F-4D97-AF65-F5344CB8AC3E}">
        <p14:creationId xmlns:p14="http://schemas.microsoft.com/office/powerpoint/2010/main" val="3732430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9</a:t>
            </a:fld>
            <a:endParaRPr lang="en-GB"/>
          </a:p>
        </p:txBody>
      </p:sp>
    </p:spTree>
    <p:extLst>
      <p:ext uri="{BB962C8B-B14F-4D97-AF65-F5344CB8AC3E}">
        <p14:creationId xmlns:p14="http://schemas.microsoft.com/office/powerpoint/2010/main" val="21562379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10</a:t>
            </a:fld>
            <a:endParaRPr lang="en-GB"/>
          </a:p>
        </p:txBody>
      </p:sp>
    </p:spTree>
    <p:extLst>
      <p:ext uri="{BB962C8B-B14F-4D97-AF65-F5344CB8AC3E}">
        <p14:creationId xmlns:p14="http://schemas.microsoft.com/office/powerpoint/2010/main" val="19005581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11</a:t>
            </a:fld>
            <a:endParaRPr lang="en-GB"/>
          </a:p>
        </p:txBody>
      </p:sp>
    </p:spTree>
    <p:extLst>
      <p:ext uri="{BB962C8B-B14F-4D97-AF65-F5344CB8AC3E}">
        <p14:creationId xmlns:p14="http://schemas.microsoft.com/office/powerpoint/2010/main" val="85335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12</a:t>
            </a:fld>
            <a:endParaRPr lang="en-GB"/>
          </a:p>
        </p:txBody>
      </p:sp>
    </p:spTree>
    <p:extLst>
      <p:ext uri="{BB962C8B-B14F-4D97-AF65-F5344CB8AC3E}">
        <p14:creationId xmlns:p14="http://schemas.microsoft.com/office/powerpoint/2010/main" val="1231333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13</a:t>
            </a:fld>
            <a:endParaRPr lang="en-GB"/>
          </a:p>
        </p:txBody>
      </p:sp>
    </p:spTree>
    <p:extLst>
      <p:ext uri="{BB962C8B-B14F-4D97-AF65-F5344CB8AC3E}">
        <p14:creationId xmlns:p14="http://schemas.microsoft.com/office/powerpoint/2010/main" val="24730400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smtClean="0"/>
              <a:t>This</a:t>
            </a:r>
            <a:r>
              <a:rPr lang="en-GB" baseline="0" dirty="0" smtClean="0"/>
              <a:t> is </a:t>
            </a:r>
            <a:r>
              <a:rPr lang="en-GB" dirty="0" smtClean="0"/>
              <a:t>a </a:t>
            </a:r>
            <a:r>
              <a:rPr lang="en-GB" dirty="0"/>
              <a:t>visual to show how QUEST, </a:t>
            </a:r>
            <a:r>
              <a:rPr lang="en-GB" dirty="0" smtClean="0"/>
              <a:t>Q Skills </a:t>
            </a:r>
            <a:r>
              <a:rPr lang="en-GB" dirty="0"/>
              <a:t>and CfE all fit together, as well as </a:t>
            </a:r>
            <a:r>
              <a:rPr lang="en-GB" dirty="0" smtClean="0"/>
              <a:t>the Developmental </a:t>
            </a:r>
            <a:r>
              <a:rPr lang="en-GB" dirty="0"/>
              <a:t>O</a:t>
            </a:r>
            <a:r>
              <a:rPr lang="en-GB" dirty="0" smtClean="0"/>
              <a:t>verviews and Play </a:t>
            </a:r>
            <a:r>
              <a:rPr lang="en-GB" dirty="0"/>
              <a:t>Steps </a:t>
            </a:r>
            <a:r>
              <a:rPr lang="en-GB" dirty="0" smtClean="0"/>
              <a:t>(which </a:t>
            </a:r>
            <a:r>
              <a:rPr lang="en-GB" dirty="0"/>
              <a:t>was developed by the PSHVT </a:t>
            </a:r>
            <a:r>
              <a:rPr lang="en-GB" dirty="0" smtClean="0"/>
              <a:t>team) </a:t>
            </a:r>
            <a:r>
              <a:rPr lang="en-GB" dirty="0"/>
              <a:t>and the Developmental Journals. Developmental Journals are </a:t>
            </a:r>
            <a:r>
              <a:rPr lang="en-GB" dirty="0" smtClean="0"/>
              <a:t>also being used </a:t>
            </a:r>
            <a:r>
              <a:rPr lang="en-GB" dirty="0"/>
              <a:t>by the sensory teams as well as PSHVTs</a:t>
            </a:r>
            <a:r>
              <a:rPr lang="en-GB" dirty="0" smtClean="0"/>
              <a:t>.</a:t>
            </a:r>
          </a:p>
          <a:p>
            <a:pPr lvl="0"/>
            <a:endParaRPr lang="en-GB" dirty="0"/>
          </a:p>
          <a:p>
            <a:r>
              <a:rPr lang="en-GB" dirty="0"/>
              <a:t>Also, for reference, 3-4yrs in nursery are N4 and 4-5yrs in nursery (pre-school) N5 on </a:t>
            </a:r>
            <a:r>
              <a:rPr lang="en-GB" dirty="0" err="1"/>
              <a:t>Seemis</a:t>
            </a:r>
            <a:r>
              <a:rPr lang="en-GB" dirty="0"/>
              <a:t>, which has confused professionals and schools. Deferred nursery pupils are also N5.</a:t>
            </a:r>
          </a:p>
          <a:p>
            <a:pPr lvl="0"/>
            <a:r>
              <a:rPr lang="en-GB" dirty="0" smtClean="0"/>
              <a:t> </a:t>
            </a:r>
            <a:endParaRPr lang="en-GB" dirty="0"/>
          </a:p>
        </p:txBody>
      </p:sp>
      <p:sp>
        <p:nvSpPr>
          <p:cNvPr id="4" name="Slide Number Placeholder 3"/>
          <p:cNvSpPr>
            <a:spLocks noGrp="1"/>
          </p:cNvSpPr>
          <p:nvPr>
            <p:ph type="sldNum" sz="quarter" idx="10"/>
          </p:nvPr>
        </p:nvSpPr>
        <p:spPr/>
        <p:txBody>
          <a:bodyPr/>
          <a:lstStyle/>
          <a:p>
            <a:fld id="{F47AD4C6-95FE-4B9B-84C4-74B6CB31A46C}" type="slidenum">
              <a:rPr lang="en-GB" smtClean="0"/>
              <a:t>14</a:t>
            </a:fld>
            <a:endParaRPr lang="en-GB"/>
          </a:p>
        </p:txBody>
      </p:sp>
    </p:spTree>
    <p:extLst>
      <p:ext uri="{BB962C8B-B14F-4D97-AF65-F5344CB8AC3E}">
        <p14:creationId xmlns:p14="http://schemas.microsoft.com/office/powerpoint/2010/main" val="3135089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Very important for Speech and Language Therapy to be involved as early communication is key to Quest </a:t>
            </a:r>
            <a:r>
              <a:rPr lang="en-GB" dirty="0" smtClean="0"/>
              <a:t>assessment in particular. </a:t>
            </a:r>
          </a:p>
          <a:p>
            <a:pPr lvl="0"/>
            <a:r>
              <a:rPr lang="en-GB" dirty="0" smtClean="0"/>
              <a:t>Videoing </a:t>
            </a:r>
            <a:r>
              <a:rPr lang="en-GB" dirty="0"/>
              <a:t>the children will capture signs of communication, although there </a:t>
            </a:r>
            <a:r>
              <a:rPr lang="en-GB" dirty="0" smtClean="0"/>
              <a:t>may be </a:t>
            </a:r>
            <a:r>
              <a:rPr lang="en-GB" dirty="0"/>
              <a:t>disagreement between professionals about the signs of communication. </a:t>
            </a:r>
            <a:r>
              <a:rPr lang="en-GB" dirty="0" smtClean="0"/>
              <a:t>This has been found in practice. </a:t>
            </a:r>
          </a:p>
          <a:p>
            <a:pPr lvl="0"/>
            <a:endParaRPr lang="en-GB" dirty="0"/>
          </a:p>
          <a:p>
            <a:pPr lvl="0"/>
            <a:r>
              <a:rPr lang="en-GB" dirty="0" smtClean="0"/>
              <a:t>DVDs </a:t>
            </a:r>
            <a:r>
              <a:rPr lang="en-GB" dirty="0"/>
              <a:t>are included with </a:t>
            </a:r>
            <a:r>
              <a:rPr lang="en-GB" dirty="0" smtClean="0"/>
              <a:t>some packs </a:t>
            </a:r>
            <a:r>
              <a:rPr lang="en-GB" dirty="0"/>
              <a:t>but they contain footage of NI children so it was felt that there was not permission for use. </a:t>
            </a:r>
            <a:r>
              <a:rPr lang="en-GB" dirty="0" smtClean="0"/>
              <a:t>Routes to Learning video clips are available. </a:t>
            </a:r>
          </a:p>
          <a:p>
            <a:pPr lvl="0"/>
            <a:endParaRPr lang="en-GB" dirty="0"/>
          </a:p>
          <a:p>
            <a:pPr lvl="0"/>
            <a:r>
              <a:rPr lang="en-GB" dirty="0" smtClean="0"/>
              <a:t>Highland may, over time, make </a:t>
            </a:r>
            <a:r>
              <a:rPr lang="en-GB" dirty="0"/>
              <a:t>their own videos and leaflets without NI references and links to NI curriculum. </a:t>
            </a:r>
          </a:p>
        </p:txBody>
      </p:sp>
      <p:sp>
        <p:nvSpPr>
          <p:cNvPr id="4" name="Slide Number Placeholder 3"/>
          <p:cNvSpPr>
            <a:spLocks noGrp="1"/>
          </p:cNvSpPr>
          <p:nvPr>
            <p:ph type="sldNum" sz="quarter" idx="10"/>
          </p:nvPr>
        </p:nvSpPr>
        <p:spPr/>
        <p:txBody>
          <a:bodyPr/>
          <a:lstStyle/>
          <a:p>
            <a:fld id="{F47AD4C6-95FE-4B9B-84C4-74B6CB31A46C}" type="slidenum">
              <a:rPr lang="en-GB" smtClean="0"/>
              <a:t>15</a:t>
            </a:fld>
            <a:endParaRPr lang="en-GB"/>
          </a:p>
        </p:txBody>
      </p:sp>
    </p:spTree>
    <p:extLst>
      <p:ext uri="{BB962C8B-B14F-4D97-AF65-F5344CB8AC3E}">
        <p14:creationId xmlns:p14="http://schemas.microsoft.com/office/powerpoint/2010/main" val="7876189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Networking will be important to discuss best ways of recording information, e.g. pupil and staff targets within each Quest statement. This is still being worked out and tried out. Recording needs to be shared as different professionals may be doing it different ways. </a:t>
            </a:r>
            <a:endParaRPr lang="en-GB" dirty="0" smtClean="0"/>
          </a:p>
          <a:p>
            <a:endParaRPr lang="en-GB" dirty="0"/>
          </a:p>
          <a:p>
            <a:r>
              <a:rPr lang="en-GB" dirty="0" smtClean="0"/>
              <a:t>Barbara </a:t>
            </a:r>
            <a:r>
              <a:rPr lang="en-GB" dirty="0"/>
              <a:t>described an example of a boy with complex ASN where Barbara and Izzy worked together using Quest to assess a pupil and inform planning. </a:t>
            </a:r>
            <a:endParaRPr lang="en-GB" dirty="0" smtClean="0"/>
          </a:p>
          <a:p>
            <a:endParaRPr lang="en-GB" dirty="0"/>
          </a:p>
          <a:p>
            <a:pPr lvl="0"/>
            <a:r>
              <a:rPr lang="en-GB" dirty="0"/>
              <a:t>Seven Key milestones (green on Quest Map), where is child, has child reached these milestones, gives a baseline assessment. Those who know the child look for evidence that the child has reached level on Quest map. Milestones (yellow and blue) between the Key Milestones are referred to for assessing level and planning to take forward. Key milestones could be used as IEP targets. </a:t>
            </a:r>
            <a:endParaRPr lang="en-GB" dirty="0" smtClean="0"/>
          </a:p>
          <a:p>
            <a:pPr lvl="0"/>
            <a:endParaRPr lang="en-GB" dirty="0"/>
          </a:p>
          <a:p>
            <a:pPr lvl="0"/>
            <a:r>
              <a:rPr lang="en-GB" dirty="0" smtClean="0"/>
              <a:t>Children do not need to reach every yellow and blue milestone or follow a specific pathway. Very individual.</a:t>
            </a:r>
          </a:p>
          <a:p>
            <a:pPr lvl="0"/>
            <a:endParaRPr lang="en-GB" dirty="0"/>
          </a:p>
          <a:p>
            <a:pPr lvl="0"/>
            <a:r>
              <a:rPr lang="en-GB" dirty="0" smtClean="0"/>
              <a:t>Best way to learn is to use the maps. It’s the discussion process which is key.</a:t>
            </a:r>
            <a:endParaRPr lang="en-GB" dirty="0"/>
          </a:p>
          <a:p>
            <a:endParaRPr lang="en-GB" dirty="0"/>
          </a:p>
        </p:txBody>
      </p:sp>
      <p:sp>
        <p:nvSpPr>
          <p:cNvPr id="4" name="Slide Number Placeholder 3"/>
          <p:cNvSpPr>
            <a:spLocks noGrp="1"/>
          </p:cNvSpPr>
          <p:nvPr>
            <p:ph type="sldNum" sz="quarter" idx="10"/>
          </p:nvPr>
        </p:nvSpPr>
        <p:spPr/>
        <p:txBody>
          <a:bodyPr/>
          <a:lstStyle/>
          <a:p>
            <a:fld id="{F47AD4C6-95FE-4B9B-84C4-74B6CB31A46C}" type="slidenum">
              <a:rPr lang="en-GB" smtClean="0"/>
              <a:t>16</a:t>
            </a:fld>
            <a:endParaRPr lang="en-GB"/>
          </a:p>
        </p:txBody>
      </p:sp>
    </p:spTree>
    <p:extLst>
      <p:ext uri="{BB962C8B-B14F-4D97-AF65-F5344CB8AC3E}">
        <p14:creationId xmlns:p14="http://schemas.microsoft.com/office/powerpoint/2010/main" val="2346887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An editable Quest Map, Progress Recording sheets and templates are available to record progress. </a:t>
            </a:r>
          </a:p>
        </p:txBody>
      </p:sp>
      <p:sp>
        <p:nvSpPr>
          <p:cNvPr id="4" name="Slide Number Placeholder 3"/>
          <p:cNvSpPr>
            <a:spLocks noGrp="1"/>
          </p:cNvSpPr>
          <p:nvPr>
            <p:ph type="sldNum" sz="quarter" idx="10"/>
          </p:nvPr>
        </p:nvSpPr>
        <p:spPr/>
        <p:txBody>
          <a:bodyPr/>
          <a:lstStyle/>
          <a:p>
            <a:fld id="{F47AD4C6-95FE-4B9B-84C4-74B6CB31A46C}" type="slidenum">
              <a:rPr lang="en-GB" smtClean="0"/>
              <a:t>17</a:t>
            </a:fld>
            <a:endParaRPr lang="en-GB"/>
          </a:p>
        </p:txBody>
      </p:sp>
    </p:spTree>
    <p:extLst>
      <p:ext uri="{BB962C8B-B14F-4D97-AF65-F5344CB8AC3E}">
        <p14:creationId xmlns:p14="http://schemas.microsoft.com/office/powerpoint/2010/main" val="34942743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Using QUEST in nursery may be appropriate with children with really complex ASN but using </a:t>
            </a:r>
            <a:r>
              <a:rPr lang="en-GB" dirty="0" smtClean="0"/>
              <a:t>Q Skills </a:t>
            </a:r>
            <a:r>
              <a:rPr lang="en-GB" dirty="0"/>
              <a:t>at nursery was discouraged as other assessment materials are available and it is just too huge. It could be introduced at nursery to primary transition to familiarise staff and parents with what will be used. </a:t>
            </a:r>
          </a:p>
          <a:p>
            <a:endParaRPr lang="en-GB" dirty="0"/>
          </a:p>
        </p:txBody>
      </p:sp>
      <p:sp>
        <p:nvSpPr>
          <p:cNvPr id="4" name="Slide Number Placeholder 3"/>
          <p:cNvSpPr>
            <a:spLocks noGrp="1"/>
          </p:cNvSpPr>
          <p:nvPr>
            <p:ph type="sldNum" sz="quarter" idx="10"/>
          </p:nvPr>
        </p:nvSpPr>
        <p:spPr/>
        <p:txBody>
          <a:bodyPr/>
          <a:lstStyle/>
          <a:p>
            <a:fld id="{F47AD4C6-95FE-4B9B-84C4-74B6CB31A46C}" type="slidenum">
              <a:rPr lang="en-GB" smtClean="0"/>
              <a:t>18</a:t>
            </a:fld>
            <a:endParaRPr lang="en-GB"/>
          </a:p>
        </p:txBody>
      </p:sp>
    </p:spTree>
    <p:extLst>
      <p:ext uri="{BB962C8B-B14F-4D97-AF65-F5344CB8AC3E}">
        <p14:creationId xmlns:p14="http://schemas.microsoft.com/office/powerpoint/2010/main" val="29394112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19</a:t>
            </a:fld>
            <a:endParaRPr lang="en-GB"/>
          </a:p>
        </p:txBody>
      </p:sp>
    </p:spTree>
    <p:extLst>
      <p:ext uri="{BB962C8B-B14F-4D97-AF65-F5344CB8AC3E}">
        <p14:creationId xmlns:p14="http://schemas.microsoft.com/office/powerpoint/2010/main" val="1919721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Examples available to explore each target. Video clip examples are available through Routes for Learning. </a:t>
            </a:r>
            <a:endParaRPr lang="en-GB" dirty="0"/>
          </a:p>
        </p:txBody>
      </p:sp>
      <p:sp>
        <p:nvSpPr>
          <p:cNvPr id="4" name="Slide Number Placeholder 3"/>
          <p:cNvSpPr>
            <a:spLocks noGrp="1"/>
          </p:cNvSpPr>
          <p:nvPr>
            <p:ph type="sldNum" sz="quarter" idx="10"/>
          </p:nvPr>
        </p:nvSpPr>
        <p:spPr/>
        <p:txBody>
          <a:bodyPr/>
          <a:lstStyle/>
          <a:p>
            <a:fld id="{F47AD4C6-95FE-4B9B-84C4-74B6CB31A46C}" type="slidenum">
              <a:rPr lang="en-GB" smtClean="0"/>
              <a:t>20</a:t>
            </a:fld>
            <a:endParaRPr lang="en-GB"/>
          </a:p>
        </p:txBody>
      </p:sp>
    </p:spTree>
    <p:extLst>
      <p:ext uri="{BB962C8B-B14F-4D97-AF65-F5344CB8AC3E}">
        <p14:creationId xmlns:p14="http://schemas.microsoft.com/office/powerpoint/2010/main" val="16393738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21</a:t>
            </a:fld>
            <a:endParaRPr lang="en-GB"/>
          </a:p>
        </p:txBody>
      </p:sp>
    </p:spTree>
    <p:extLst>
      <p:ext uri="{BB962C8B-B14F-4D97-AF65-F5344CB8AC3E}">
        <p14:creationId xmlns:p14="http://schemas.microsoft.com/office/powerpoint/2010/main" val="10188840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smtClean="0"/>
              <a:t>For example</a:t>
            </a:r>
          </a:p>
          <a:p>
            <a:pPr lvl="0"/>
            <a:endParaRPr lang="en-GB" dirty="0" smtClean="0"/>
          </a:p>
          <a:p>
            <a:pPr lvl="0"/>
            <a:r>
              <a:rPr lang="en-GB" dirty="0" smtClean="0"/>
              <a:t>Child age 20 months. Rare syndrome. None Verbal, not yet mobile. </a:t>
            </a:r>
          </a:p>
          <a:p>
            <a:pPr lvl="0"/>
            <a:endParaRPr lang="en-GB" dirty="0"/>
          </a:p>
          <a:p>
            <a:pPr lvl="0"/>
            <a:r>
              <a:rPr lang="en-GB" dirty="0" smtClean="0"/>
              <a:t>No SLT at the moment so looked at this with parents generally for ideas.</a:t>
            </a:r>
          </a:p>
          <a:p>
            <a:pPr lvl="0"/>
            <a:r>
              <a:rPr lang="en-GB" dirty="0" smtClean="0"/>
              <a:t>Best practice group around the child.</a:t>
            </a:r>
          </a:p>
          <a:p>
            <a:pPr lvl="0"/>
            <a:r>
              <a:rPr lang="en-GB" dirty="0" smtClean="0"/>
              <a:t>Use video, review as a group. Share observations. </a:t>
            </a:r>
          </a:p>
          <a:p>
            <a:pPr lvl="0"/>
            <a:endParaRPr lang="en-GB" dirty="0" smtClean="0"/>
          </a:p>
          <a:p>
            <a:pPr lvl="0"/>
            <a:r>
              <a:rPr lang="en-GB" dirty="0" smtClean="0"/>
              <a:t>34 - We know he has object permanence as he is at that stage where he throws things down for his parents to retrieve.</a:t>
            </a:r>
            <a:r>
              <a:rPr lang="en-GB" baseline="0" dirty="0" smtClean="0"/>
              <a:t> Also looks towards an object you removed from sight. </a:t>
            </a:r>
          </a:p>
          <a:p>
            <a:pPr lvl="0"/>
            <a:endParaRPr lang="en-GB" baseline="0" dirty="0" smtClean="0"/>
          </a:p>
          <a:p>
            <a:pPr lvl="0"/>
            <a:r>
              <a:rPr lang="en-GB" baseline="0" dirty="0" smtClean="0"/>
              <a:t>36 - Selects from two or more items.</a:t>
            </a:r>
          </a:p>
          <a:p>
            <a:pPr lvl="0"/>
            <a:r>
              <a:rPr lang="en-GB" dirty="0" smtClean="0"/>
              <a:t>He can do this with two sound making objects and will reach out for one. He was doing this mostly with his right hand so we tried moving the preferred object to a different side. He reached across his midline to grasp the preferred object. </a:t>
            </a:r>
          </a:p>
          <a:p>
            <a:pPr lvl="0"/>
            <a:endParaRPr lang="en-GB" dirty="0"/>
          </a:p>
          <a:p>
            <a:pPr lvl="0"/>
            <a:r>
              <a:rPr lang="en-GB" dirty="0" smtClean="0"/>
              <a:t>Next step is to extend the variety of objects and situations </a:t>
            </a:r>
          </a:p>
          <a:p>
            <a:pPr lvl="0"/>
            <a:endParaRPr lang="en-GB" dirty="0"/>
          </a:p>
          <a:p>
            <a:pPr lvl="0"/>
            <a:r>
              <a:rPr lang="en-GB" dirty="0" smtClean="0"/>
              <a:t>43 – we don’t feel this has been achieved yet so we are also looking at areas in between, particularly 40 – sharing attention.</a:t>
            </a:r>
          </a:p>
          <a:p>
            <a:pPr lvl="0"/>
            <a:endParaRPr lang="en-GB" dirty="0"/>
          </a:p>
          <a:p>
            <a:pPr lvl="0"/>
            <a:r>
              <a:rPr lang="en-GB" dirty="0" smtClean="0"/>
              <a:t>Helps to ensure learning is developmentally appropriate</a:t>
            </a:r>
          </a:p>
          <a:p>
            <a:pPr lvl="0"/>
            <a:endParaRPr lang="en-GB" dirty="0"/>
          </a:p>
        </p:txBody>
      </p:sp>
      <p:sp>
        <p:nvSpPr>
          <p:cNvPr id="4" name="Slide Number Placeholder 3"/>
          <p:cNvSpPr>
            <a:spLocks noGrp="1"/>
          </p:cNvSpPr>
          <p:nvPr>
            <p:ph type="sldNum" sz="quarter" idx="10"/>
          </p:nvPr>
        </p:nvSpPr>
        <p:spPr/>
        <p:txBody>
          <a:bodyPr/>
          <a:lstStyle/>
          <a:p>
            <a:fld id="{F47AD4C6-95FE-4B9B-84C4-74B6CB31A46C}" type="slidenum">
              <a:rPr lang="en-GB" smtClean="0"/>
              <a:t>22</a:t>
            </a:fld>
            <a:endParaRPr lang="en-GB"/>
          </a:p>
        </p:txBody>
      </p:sp>
    </p:spTree>
    <p:extLst>
      <p:ext uri="{BB962C8B-B14F-4D97-AF65-F5344CB8AC3E}">
        <p14:creationId xmlns:p14="http://schemas.microsoft.com/office/powerpoint/2010/main" val="34942743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colours on the </a:t>
            </a:r>
            <a:r>
              <a:rPr lang="en-GB" dirty="0" smtClean="0"/>
              <a:t>Q Skills paperwork and </a:t>
            </a:r>
            <a:r>
              <a:rPr lang="en-GB" dirty="0"/>
              <a:t>other documents are linked to the NI curriculum and help you separate them but documents also available in black and white. Different sheets are available for different types of recording. These may look different for Highland by the time training in delivered in Jan-Mar 2017. (Louise mentioned that there are further budget cuts to be made by teams so printing and copying may have to be reduced.) The documents have to printed on A3 (cannot be printed on A4 and blown up as the text will not be clear) and you could print double-sided and in black and white. </a:t>
            </a:r>
          </a:p>
          <a:p>
            <a:pPr lvl="0"/>
            <a:endParaRPr lang="en-GB" dirty="0" smtClean="0"/>
          </a:p>
          <a:p>
            <a:pPr lvl="0"/>
            <a:r>
              <a:rPr lang="en-GB" dirty="0" smtClean="0"/>
              <a:t>Based </a:t>
            </a:r>
            <a:r>
              <a:rPr lang="en-GB" dirty="0"/>
              <a:t>on Child-centred principles, the pathway can be different for different children depending on their learning needs and how they engage with what they are experiencing. A child’s IEP may include a mixture of targets from Q-Skills and CfE, for example. </a:t>
            </a:r>
            <a:r>
              <a:rPr lang="en-GB" dirty="0" smtClean="0"/>
              <a:t>Children </a:t>
            </a:r>
            <a:r>
              <a:rPr lang="en-GB" dirty="0"/>
              <a:t>may progress through the milestones or may stay at a specific level for a long time, so the emphasis would then be on breadth within that level and gradually decreasing support to encourage more independence. </a:t>
            </a:r>
            <a:endParaRPr lang="en-GB" dirty="0" smtClean="0"/>
          </a:p>
          <a:p>
            <a:endParaRPr lang="en-GB" dirty="0"/>
          </a:p>
          <a:p>
            <a:pPr lvl="0"/>
            <a:r>
              <a:rPr lang="en-GB" dirty="0"/>
              <a:t>Including parents in assessment and planning process is important as they notice things that education staff have not and vice versa. In Heather’s experience, being involved in the assessment process helped parents understand that showing independence in a skill was vital for moving on and it defused a huge issue when parents see their child managing a skill with support or parroting without understanding and thought that their child was accomplished in that skill.   </a:t>
            </a:r>
          </a:p>
          <a:p>
            <a:endParaRPr lang="en-GB" dirty="0"/>
          </a:p>
        </p:txBody>
      </p:sp>
      <p:sp>
        <p:nvSpPr>
          <p:cNvPr id="4" name="Slide Number Placeholder 3"/>
          <p:cNvSpPr>
            <a:spLocks noGrp="1"/>
          </p:cNvSpPr>
          <p:nvPr>
            <p:ph type="sldNum" sz="quarter" idx="10"/>
          </p:nvPr>
        </p:nvSpPr>
        <p:spPr/>
        <p:txBody>
          <a:bodyPr/>
          <a:lstStyle/>
          <a:p>
            <a:fld id="{F47AD4C6-95FE-4B9B-84C4-74B6CB31A46C}" type="slidenum">
              <a:rPr lang="en-GB" smtClean="0"/>
              <a:t>23</a:t>
            </a:fld>
            <a:endParaRPr lang="en-GB"/>
          </a:p>
        </p:txBody>
      </p:sp>
    </p:spTree>
    <p:extLst>
      <p:ext uri="{BB962C8B-B14F-4D97-AF65-F5344CB8AC3E}">
        <p14:creationId xmlns:p14="http://schemas.microsoft.com/office/powerpoint/2010/main" val="10718512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47AD4C6-95FE-4B9B-84C4-74B6CB31A46C}" type="slidenum">
              <a:rPr lang="en-GB" smtClean="0"/>
              <a:t>24</a:t>
            </a:fld>
            <a:endParaRPr lang="en-GB"/>
          </a:p>
        </p:txBody>
      </p:sp>
    </p:spTree>
    <p:extLst>
      <p:ext uri="{BB962C8B-B14F-4D97-AF65-F5344CB8AC3E}">
        <p14:creationId xmlns:p14="http://schemas.microsoft.com/office/powerpoint/2010/main" val="17402671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25</a:t>
            </a:fld>
            <a:endParaRPr lang="en-GB"/>
          </a:p>
        </p:txBody>
      </p:sp>
    </p:spTree>
    <p:extLst>
      <p:ext uri="{BB962C8B-B14F-4D97-AF65-F5344CB8AC3E}">
        <p14:creationId xmlns:p14="http://schemas.microsoft.com/office/powerpoint/2010/main" val="959795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26</a:t>
            </a:fld>
            <a:endParaRPr lang="en-GB"/>
          </a:p>
        </p:txBody>
      </p:sp>
    </p:spTree>
    <p:extLst>
      <p:ext uri="{BB962C8B-B14F-4D97-AF65-F5344CB8AC3E}">
        <p14:creationId xmlns:p14="http://schemas.microsoft.com/office/powerpoint/2010/main" val="24769053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27</a:t>
            </a:fld>
            <a:endParaRPr lang="en-GB"/>
          </a:p>
        </p:txBody>
      </p:sp>
    </p:spTree>
    <p:extLst>
      <p:ext uri="{BB962C8B-B14F-4D97-AF65-F5344CB8AC3E}">
        <p14:creationId xmlns:p14="http://schemas.microsoft.com/office/powerpoint/2010/main" val="1480773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28</a:t>
            </a:fld>
            <a:endParaRPr lang="en-GB"/>
          </a:p>
        </p:txBody>
      </p:sp>
    </p:spTree>
    <p:extLst>
      <p:ext uri="{BB962C8B-B14F-4D97-AF65-F5344CB8AC3E}">
        <p14:creationId xmlns:p14="http://schemas.microsoft.com/office/powerpoint/2010/main" val="13440399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29</a:t>
            </a:fld>
            <a:endParaRPr lang="en-GB"/>
          </a:p>
        </p:txBody>
      </p:sp>
    </p:spTree>
    <p:extLst>
      <p:ext uri="{BB962C8B-B14F-4D97-AF65-F5344CB8AC3E}">
        <p14:creationId xmlns:p14="http://schemas.microsoft.com/office/powerpoint/2010/main" val="28908395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30</a:t>
            </a:fld>
            <a:endParaRPr lang="en-GB"/>
          </a:p>
        </p:txBody>
      </p:sp>
    </p:spTree>
    <p:extLst>
      <p:ext uri="{BB962C8B-B14F-4D97-AF65-F5344CB8AC3E}">
        <p14:creationId xmlns:p14="http://schemas.microsoft.com/office/powerpoint/2010/main" val="15262069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31</a:t>
            </a:fld>
            <a:endParaRPr lang="en-GB"/>
          </a:p>
        </p:txBody>
      </p:sp>
    </p:spTree>
    <p:extLst>
      <p:ext uri="{BB962C8B-B14F-4D97-AF65-F5344CB8AC3E}">
        <p14:creationId xmlns:p14="http://schemas.microsoft.com/office/powerpoint/2010/main" val="25299770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32</a:t>
            </a:fld>
            <a:endParaRPr lang="en-GB"/>
          </a:p>
        </p:txBody>
      </p:sp>
    </p:spTree>
    <p:extLst>
      <p:ext uri="{BB962C8B-B14F-4D97-AF65-F5344CB8AC3E}">
        <p14:creationId xmlns:p14="http://schemas.microsoft.com/office/powerpoint/2010/main" val="15384774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34</a:t>
            </a:fld>
            <a:endParaRPr lang="en-GB"/>
          </a:p>
        </p:txBody>
      </p:sp>
    </p:spTree>
    <p:extLst>
      <p:ext uri="{BB962C8B-B14F-4D97-AF65-F5344CB8AC3E}">
        <p14:creationId xmlns:p14="http://schemas.microsoft.com/office/powerpoint/2010/main" val="18459641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36</a:t>
            </a:fld>
            <a:endParaRPr lang="en-GB"/>
          </a:p>
        </p:txBody>
      </p:sp>
    </p:spTree>
    <p:extLst>
      <p:ext uri="{BB962C8B-B14F-4D97-AF65-F5344CB8AC3E}">
        <p14:creationId xmlns:p14="http://schemas.microsoft.com/office/powerpoint/2010/main" val="24771634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37</a:t>
            </a:fld>
            <a:endParaRPr lang="en-GB"/>
          </a:p>
        </p:txBody>
      </p:sp>
    </p:spTree>
    <p:extLst>
      <p:ext uri="{BB962C8B-B14F-4D97-AF65-F5344CB8AC3E}">
        <p14:creationId xmlns:p14="http://schemas.microsoft.com/office/powerpoint/2010/main" val="3685275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38</a:t>
            </a:fld>
            <a:endParaRPr lang="en-GB"/>
          </a:p>
        </p:txBody>
      </p:sp>
    </p:spTree>
    <p:extLst>
      <p:ext uri="{BB962C8B-B14F-4D97-AF65-F5344CB8AC3E}">
        <p14:creationId xmlns:p14="http://schemas.microsoft.com/office/powerpoint/2010/main" val="11426202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40</a:t>
            </a:fld>
            <a:endParaRPr lang="en-GB"/>
          </a:p>
        </p:txBody>
      </p:sp>
    </p:spTree>
    <p:extLst>
      <p:ext uri="{BB962C8B-B14F-4D97-AF65-F5344CB8AC3E}">
        <p14:creationId xmlns:p14="http://schemas.microsoft.com/office/powerpoint/2010/main" val="40417148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41</a:t>
            </a:fld>
            <a:endParaRPr lang="en-GB"/>
          </a:p>
        </p:txBody>
      </p:sp>
    </p:spTree>
    <p:extLst>
      <p:ext uri="{BB962C8B-B14F-4D97-AF65-F5344CB8AC3E}">
        <p14:creationId xmlns:p14="http://schemas.microsoft.com/office/powerpoint/2010/main" val="16226041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7AD4C6-95FE-4B9B-84C4-74B6CB31A46C}" type="slidenum">
              <a:rPr lang="en-GB" smtClean="0"/>
              <a:t>43</a:t>
            </a:fld>
            <a:endParaRPr lang="en-GB"/>
          </a:p>
        </p:txBody>
      </p:sp>
    </p:spTree>
    <p:extLst>
      <p:ext uri="{BB962C8B-B14F-4D97-AF65-F5344CB8AC3E}">
        <p14:creationId xmlns:p14="http://schemas.microsoft.com/office/powerpoint/2010/main" val="1931650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2F64EEA-1215-4FEF-A2B0-1907A77827EA}" type="datetimeFigureOut">
              <a:rPr lang="en-GB" smtClean="0"/>
              <a:t>25/03/2019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D357C7-0B06-4A61-A36D-3D2FB57D13DA}"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F64EEA-1215-4FEF-A2B0-1907A77827EA}" type="datetimeFigureOut">
              <a:rPr lang="en-GB" smtClean="0"/>
              <a:t>25/03/2019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D357C7-0B06-4A61-A36D-3D2FB57D13DA}" type="slidenum">
              <a:rPr lang="en-GB" smtClean="0"/>
              <a:t>‹#›</a:t>
            </a:fld>
            <a:endParaRPr lang="en-GB"/>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F64EEA-1215-4FEF-A2B0-1907A77827EA}" type="datetimeFigureOut">
              <a:rPr lang="en-GB" smtClean="0"/>
              <a:t>25/03/2019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D357C7-0B06-4A61-A36D-3D2FB57D13DA}"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72F64EEA-1215-4FEF-A2B0-1907A77827EA}" type="datetimeFigureOut">
              <a:rPr lang="en-GB" smtClean="0"/>
              <a:t>25/03/2019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D357C7-0B06-4A61-A36D-3D2FB57D13DA}" type="slidenum">
              <a:rPr lang="en-GB" smtClean="0"/>
              <a:t>‹#›</a:t>
            </a:fld>
            <a:endParaRPr lang="en-GB"/>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2F64EEA-1215-4FEF-A2B0-1907A77827EA}" type="datetimeFigureOut">
              <a:rPr lang="en-GB" smtClean="0"/>
              <a:t>25/03/2019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DD357C7-0B06-4A61-A36D-3D2FB57D13DA}"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F64EEA-1215-4FEF-A2B0-1907A77827EA}" type="datetimeFigureOut">
              <a:rPr lang="en-GB" smtClean="0"/>
              <a:t>25/03/2019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D357C7-0B06-4A61-A36D-3D2FB57D13DA}"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72F64EEA-1215-4FEF-A2B0-1907A77827EA}" type="datetimeFigureOut">
              <a:rPr lang="en-GB" smtClean="0"/>
              <a:t>25/03/2019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DD357C7-0B06-4A61-A36D-3D2FB57D13DA}"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2F64EEA-1215-4FEF-A2B0-1907A77827EA}" type="datetimeFigureOut">
              <a:rPr lang="en-GB" smtClean="0"/>
              <a:t>25/03/2019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D357C7-0B06-4A61-A36D-3D2FB57D13DA}" type="slidenum">
              <a:rPr lang="en-GB" smtClean="0"/>
              <a:t>‹#›</a:t>
            </a:fld>
            <a:endParaRPr lang="en-GB"/>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F64EEA-1215-4FEF-A2B0-1907A77827EA}" type="datetimeFigureOut">
              <a:rPr lang="en-GB" smtClean="0"/>
              <a:t>25/03/2019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D357C7-0B06-4A61-A36D-3D2FB57D13DA}" type="slidenum">
              <a:rPr lang="en-GB" smtClean="0"/>
              <a:t>‹#›</a:t>
            </a:fld>
            <a:endParaRPr lang="en-GB"/>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F64EEA-1215-4FEF-A2B0-1907A77827EA}" type="datetimeFigureOut">
              <a:rPr lang="en-GB" smtClean="0"/>
              <a:t>25/03/2019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D357C7-0B06-4A61-A36D-3D2FB57D13DA}"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2F64EEA-1215-4FEF-A2B0-1907A77827EA}" type="datetimeFigureOut">
              <a:rPr lang="en-GB" smtClean="0"/>
              <a:t>25/03/2019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D357C7-0B06-4A61-A36D-3D2FB57D13DA}" type="slidenum">
              <a:rPr lang="en-GB" smtClean="0"/>
              <a:t>‹#›</a:t>
            </a:fld>
            <a:endParaRPr lang="en-GB"/>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72F64EEA-1215-4FEF-A2B0-1907A77827EA}" type="datetimeFigureOut">
              <a:rPr lang="en-GB" smtClean="0"/>
              <a:t>25/03/2019</a:t>
            </a:fld>
            <a:endParaRPr lang="en-GB"/>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GB"/>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EDD357C7-0B06-4A61-A36D-3D2FB57D13DA}" type="slidenum">
              <a:rPr lang="en-GB" smtClean="0"/>
              <a:t>‹#›</a:t>
            </a:fld>
            <a:endParaRPr lang="en-GB"/>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ccea.org.uk/curriculum/sen_inclusion"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highland.gov.uk/info/886/schools_-_additional_support_needs/43/pre-school_home_teaching_service"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highland.gov.uk/info/886/schools_-_additional_support_needs/43/pre-school_home_teaching_service/2"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highlandcouncilpsychologicalservice.wordpress.com/quest-and-q-skills/"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highland.gov.uk/downloads/file/20562/quest_links_to_experiences_and_outcomes"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hyperlink" Target="https://www.highland.gov.uk/downloads/file/20603/health_and_wellbeing_early_level_es_and_os_visuals" TargetMode="External"/><Relationship Id="rId4" Type="http://schemas.openxmlformats.org/officeDocument/2006/relationships/hyperlink" Target="https://www.highland.gov.uk/downloads/file/20602/q_skills_links_to_wellbeing_es_and_os"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highland.gov.uk/downloads/file/20599/q_skills_observation_sheets_editable" TargetMode="External"/><Relationship Id="rId2" Type="http://schemas.openxmlformats.org/officeDocument/2006/relationships/hyperlink" Target="https://www.highland.gov.uk/downloads/file/20563/quest_recording_sheets"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hyperlink" Target="https://www.highland.gov.uk/downloads/file/20553/picnic_fun" TargetMode="External"/><Relationship Id="rId13" Type="http://schemas.openxmlformats.org/officeDocument/2006/relationships/hyperlink" Target="https://www.highland.gov.uk/downloads/file/20554/magic_carpet" TargetMode="External"/><Relationship Id="rId3" Type="http://schemas.openxmlformats.org/officeDocument/2006/relationships/image" Target="../media/image14.png"/><Relationship Id="rId7" Type="http://schemas.openxmlformats.org/officeDocument/2006/relationships/hyperlink" Target="https://www.highland.gov.uk/downloads/file/20552/autumn" TargetMode="External"/><Relationship Id="rId12" Type="http://schemas.openxmlformats.org/officeDocument/2006/relationships/hyperlink" Target="https://www.highland.gov.uk/downloads/file/20556/victorian_historians" TargetMode="External"/><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hyperlink" Target="https://www.highland.gov.uk/downloads/file/20547/our_academy_for_witches_and_wizards" TargetMode="External"/><Relationship Id="rId11" Type="http://schemas.openxmlformats.org/officeDocument/2006/relationships/hyperlink" Target="https://www.highland.gov.uk/downloads/file/20555/circus" TargetMode="External"/><Relationship Id="rId5" Type="http://schemas.openxmlformats.org/officeDocument/2006/relationships/hyperlink" Target="https://www.highland.gov.uk/downloads/file/20548/a_pirates_life_for_me" TargetMode="External"/><Relationship Id="rId15" Type="http://schemas.openxmlformats.org/officeDocument/2006/relationships/hyperlink" Target="https://www.highland.gov.uk/downloads/file/20550/to_infinity_and_beyond" TargetMode="External"/><Relationship Id="rId10" Type="http://schemas.openxmlformats.org/officeDocument/2006/relationships/hyperlink" Target="https://www.highland.gov.uk/downloads/file/20551/australia" TargetMode="External"/><Relationship Id="rId4" Type="http://schemas.openxmlformats.org/officeDocument/2006/relationships/image" Target="../media/image15.png"/><Relationship Id="rId9" Type="http://schemas.openxmlformats.org/officeDocument/2006/relationships/hyperlink" Target="https://www.highland.gov.uk/downloads/file/20549/summer_holiday" TargetMode="External"/><Relationship Id="rId14" Type="http://schemas.openxmlformats.org/officeDocument/2006/relationships/hyperlink" Target="https://www.highland.gov.uk/downloads/file/20557/stepping_back_in_time"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ww.highland.gov.uk/info/886/schools_-_additional_support_needs/43/pre-school_home_teaching_service"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s://highlandcouncilpsychologicalservice.wordpress.com/quest-and-q-skills/" TargetMode="External"/></Relationships>
</file>

<file path=ppt/slides/_rels/slide42.xml.rels><?xml version="1.0" encoding="UTF-8" standalone="yes"?>
<Relationships xmlns="http://schemas.openxmlformats.org/package/2006/relationships"><Relationship Id="rId2" Type="http://schemas.openxmlformats.org/officeDocument/2006/relationships/hyperlink" Target="http://ccea.org.uk/curriculum/sen_inclusion/curriculum_resources/learning_life_and_work"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Quest and Q Skills</a:t>
            </a:r>
            <a:br>
              <a:rPr lang="en-GB" dirty="0" smtClean="0"/>
            </a:br>
            <a:r>
              <a:rPr lang="en-GB" dirty="0" smtClean="0"/>
              <a:t>The Highland Council</a:t>
            </a:r>
            <a:endParaRPr lang="en-GB" dirty="0"/>
          </a:p>
        </p:txBody>
      </p:sp>
      <p:sp>
        <p:nvSpPr>
          <p:cNvPr id="3" name="Subtitle 2"/>
          <p:cNvSpPr>
            <a:spLocks noGrp="1"/>
          </p:cNvSpPr>
          <p:nvPr>
            <p:ph type="subTitle" idx="1"/>
          </p:nvPr>
        </p:nvSpPr>
        <p:spPr/>
        <p:txBody>
          <a:bodyPr/>
          <a:lstStyle/>
          <a:p>
            <a:r>
              <a:rPr lang="en-GB" dirty="0" smtClean="0"/>
              <a:t>Assessment - Tracking  - Monitoring</a:t>
            </a:r>
          </a:p>
          <a:p>
            <a:r>
              <a:rPr lang="en-GB" dirty="0" smtClean="0"/>
              <a:t>A brief overview of the  background to this approach and basic information on how to start using it.</a:t>
            </a:r>
          </a:p>
          <a:p>
            <a:r>
              <a:rPr lang="en-GB" smtClean="0"/>
              <a:t>March</a:t>
            </a:r>
            <a:r>
              <a:rPr lang="en-GB" smtClean="0"/>
              <a:t> </a:t>
            </a:r>
            <a:r>
              <a:rPr lang="en-GB" dirty="0" smtClean="0"/>
              <a:t>2019</a:t>
            </a:r>
            <a:endParaRPr lang="en-GB" dirty="0"/>
          </a:p>
        </p:txBody>
      </p:sp>
    </p:spTree>
    <p:extLst>
      <p:ext uri="{BB962C8B-B14F-4D97-AF65-F5344CB8AC3E}">
        <p14:creationId xmlns:p14="http://schemas.microsoft.com/office/powerpoint/2010/main" val="8728996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2780928"/>
            <a:ext cx="7776864" cy="3528392"/>
          </a:xfrm>
        </p:spPr>
        <p:txBody>
          <a:bodyPr>
            <a:normAutofit fontScale="92500"/>
          </a:bodyPr>
          <a:lstStyle/>
          <a:p>
            <a:pPr>
              <a:buFont typeface="Arial" panose="020B0604020202020204" pitchFamily="34" charset="0"/>
              <a:buChar char="•"/>
            </a:pPr>
            <a:r>
              <a:rPr lang="en-GB" sz="2400" dirty="0" smtClean="0"/>
              <a:t>Quest - previously introduced as Routes to Learning (Wales)</a:t>
            </a:r>
          </a:p>
          <a:p>
            <a:pPr>
              <a:buFont typeface="Arial" panose="020B0604020202020204" pitchFamily="34" charset="0"/>
              <a:buChar char="•"/>
            </a:pPr>
            <a:r>
              <a:rPr lang="en-GB" sz="2400" dirty="0" smtClean="0"/>
              <a:t>Schools creating own schemes not always underpinned by research</a:t>
            </a:r>
          </a:p>
          <a:p>
            <a:pPr>
              <a:buFont typeface="Arial" panose="020B0604020202020204" pitchFamily="34" charset="0"/>
              <a:buChar char="•"/>
            </a:pPr>
            <a:r>
              <a:rPr lang="en-GB" sz="2400" dirty="0" smtClean="0"/>
              <a:t>Currently </a:t>
            </a:r>
            <a:r>
              <a:rPr lang="en-GB" sz="2400" dirty="0"/>
              <a:t>there is no Council wide scheme to assess, track and monitor pupils with complex and profound needs</a:t>
            </a:r>
            <a:r>
              <a:rPr lang="en-GB" sz="2400" dirty="0" smtClean="0"/>
              <a:t>.</a:t>
            </a:r>
          </a:p>
          <a:p>
            <a:pPr>
              <a:buFont typeface="Arial" panose="020B0604020202020204" pitchFamily="34" charset="0"/>
              <a:buChar char="•"/>
            </a:pPr>
            <a:r>
              <a:rPr lang="en-GB" sz="2400" dirty="0" smtClean="0"/>
              <a:t>Mainstream schools trying to meet the needs of one or two pupils with complex or profound needs left very much on their own with no staff discussion or  base line established.</a:t>
            </a:r>
            <a:endParaRPr lang="en-GB" sz="2400" dirty="0"/>
          </a:p>
          <a:p>
            <a:pPr>
              <a:buFont typeface="Arial" panose="020B0604020202020204" pitchFamily="34" charset="0"/>
              <a:buChar char="•"/>
            </a:pPr>
            <a:endParaRPr lang="en-GB" dirty="0" smtClean="0"/>
          </a:p>
        </p:txBody>
      </p:sp>
      <p:sp>
        <p:nvSpPr>
          <p:cNvPr id="2" name="Title 1"/>
          <p:cNvSpPr>
            <a:spLocks noGrp="1"/>
          </p:cNvSpPr>
          <p:nvPr>
            <p:ph type="title"/>
          </p:nvPr>
        </p:nvSpPr>
        <p:spPr/>
        <p:txBody>
          <a:bodyPr/>
          <a:lstStyle/>
          <a:p>
            <a:r>
              <a:rPr lang="en-GB" dirty="0" smtClean="0"/>
              <a:t>Background</a:t>
            </a:r>
            <a:endParaRPr lang="en-GB" dirty="0"/>
          </a:p>
        </p:txBody>
      </p:sp>
    </p:spTree>
    <p:extLst>
      <p:ext uri="{BB962C8B-B14F-4D97-AF65-F5344CB8AC3E}">
        <p14:creationId xmlns:p14="http://schemas.microsoft.com/office/powerpoint/2010/main" val="29228451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Arial" panose="020B0604020202020204" pitchFamily="34" charset="0"/>
              <a:buChar char="•"/>
            </a:pPr>
            <a:r>
              <a:rPr lang="en-GB" altLang="en-US" sz="2200" dirty="0" smtClean="0"/>
              <a:t>‘…for </a:t>
            </a:r>
            <a:r>
              <a:rPr lang="en-GB" altLang="en-US" sz="2200" dirty="0"/>
              <a:t>those individuals who consistently fail to show measurable progress on conventional assessments, a different model of progress is required. It is not that these individuals cannot make progress, but we may argue that the instruments by which progress is measured do not suit the people whose abilities are being measured.’</a:t>
            </a:r>
          </a:p>
          <a:p>
            <a:pPr marL="0" indent="0" algn="r"/>
            <a:r>
              <a:rPr lang="en-GB" altLang="en-US" sz="1600" dirty="0">
                <a:latin typeface="+mj-lt"/>
              </a:rPr>
              <a:t>Barber and </a:t>
            </a:r>
            <a:r>
              <a:rPr lang="en-GB" altLang="en-US" sz="1600" dirty="0" err="1">
                <a:latin typeface="+mj-lt"/>
              </a:rPr>
              <a:t>Goldbart</a:t>
            </a:r>
            <a:r>
              <a:rPr lang="en-GB" altLang="en-US" sz="1600" dirty="0">
                <a:latin typeface="+mj-lt"/>
              </a:rPr>
              <a:t> (1998)</a:t>
            </a:r>
          </a:p>
        </p:txBody>
      </p:sp>
      <p:sp>
        <p:nvSpPr>
          <p:cNvPr id="2" name="Title 1"/>
          <p:cNvSpPr>
            <a:spLocks noGrp="1"/>
          </p:cNvSpPr>
          <p:nvPr>
            <p:ph type="title"/>
          </p:nvPr>
        </p:nvSpPr>
        <p:spPr/>
        <p:txBody>
          <a:bodyPr/>
          <a:lstStyle/>
          <a:p>
            <a:r>
              <a:rPr lang="en-GB" dirty="0" smtClean="0"/>
              <a:t>Rationale</a:t>
            </a:r>
            <a:endParaRPr lang="en-GB" dirty="0"/>
          </a:p>
        </p:txBody>
      </p:sp>
    </p:spTree>
    <p:extLst>
      <p:ext uri="{BB962C8B-B14F-4D97-AF65-F5344CB8AC3E}">
        <p14:creationId xmlns:p14="http://schemas.microsoft.com/office/powerpoint/2010/main" val="19458845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150000"/>
              </a:lnSpc>
              <a:buFont typeface="Arial" panose="020B0604020202020204" pitchFamily="34" charset="0"/>
              <a:buChar char="•"/>
            </a:pPr>
            <a:r>
              <a:rPr lang="en-GB" sz="2200" dirty="0"/>
              <a:t>All pupils should be following Curriculum for Excellence</a:t>
            </a:r>
          </a:p>
          <a:p>
            <a:pPr>
              <a:lnSpc>
                <a:spcPct val="150000"/>
              </a:lnSpc>
              <a:buFont typeface="Arial" panose="020B0604020202020204" pitchFamily="34" charset="0"/>
              <a:buChar char="•"/>
            </a:pPr>
            <a:r>
              <a:rPr lang="en-GB" sz="2200" dirty="0"/>
              <a:t>We need to be able to justify what we are teaching</a:t>
            </a:r>
          </a:p>
          <a:p>
            <a:pPr>
              <a:lnSpc>
                <a:spcPct val="150000"/>
              </a:lnSpc>
              <a:buFont typeface="Arial" panose="020B0604020202020204" pitchFamily="34" charset="0"/>
              <a:buChar char="•"/>
            </a:pPr>
            <a:r>
              <a:rPr lang="en-GB" sz="2200" dirty="0"/>
              <a:t>We need to evidence our work</a:t>
            </a:r>
          </a:p>
          <a:p>
            <a:pPr>
              <a:lnSpc>
                <a:spcPct val="150000"/>
              </a:lnSpc>
              <a:buFont typeface="Arial" panose="020B0604020202020204" pitchFamily="34" charset="0"/>
              <a:buChar char="•"/>
            </a:pPr>
            <a:r>
              <a:rPr lang="en-GB" sz="2200" dirty="0"/>
              <a:t>We need to be able to track and monitor</a:t>
            </a:r>
          </a:p>
          <a:p>
            <a:pPr>
              <a:lnSpc>
                <a:spcPct val="150000"/>
              </a:lnSpc>
              <a:buFont typeface="Arial" panose="020B0604020202020204" pitchFamily="34" charset="0"/>
              <a:buChar char="•"/>
            </a:pPr>
            <a:r>
              <a:rPr lang="en-GB" sz="2200" dirty="0"/>
              <a:t>We need to be linking this to IEPs and </a:t>
            </a:r>
            <a:r>
              <a:rPr lang="en-GB" sz="2200" dirty="0" smtClean="0"/>
              <a:t>Child Plans</a:t>
            </a:r>
            <a:endParaRPr lang="en-GB" sz="2200" dirty="0"/>
          </a:p>
        </p:txBody>
      </p:sp>
      <p:sp>
        <p:nvSpPr>
          <p:cNvPr id="2" name="Title 1"/>
          <p:cNvSpPr>
            <a:spLocks noGrp="1"/>
          </p:cNvSpPr>
          <p:nvPr>
            <p:ph type="title"/>
          </p:nvPr>
        </p:nvSpPr>
        <p:spPr/>
        <p:txBody>
          <a:bodyPr/>
          <a:lstStyle/>
          <a:p>
            <a:r>
              <a:rPr lang="en-GB" dirty="0" smtClean="0"/>
              <a:t>Purpose</a:t>
            </a:r>
            <a:endParaRPr lang="en-GB" dirty="0"/>
          </a:p>
        </p:txBody>
      </p:sp>
    </p:spTree>
    <p:extLst>
      <p:ext uri="{BB962C8B-B14F-4D97-AF65-F5344CB8AC3E}">
        <p14:creationId xmlns:p14="http://schemas.microsoft.com/office/powerpoint/2010/main" val="18263470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642600"/>
            <a:ext cx="8496944" cy="3450696"/>
          </a:xfrm>
        </p:spPr>
        <p:txBody>
          <a:bodyPr>
            <a:normAutofit/>
          </a:bodyPr>
          <a:lstStyle/>
          <a:p>
            <a:pPr>
              <a:buFont typeface="Arial" panose="020B0604020202020204" pitchFamily="34" charset="0"/>
              <a:buChar char="•"/>
            </a:pPr>
            <a:r>
              <a:rPr lang="en-GB" sz="2200" dirty="0"/>
              <a:t>The education assessment group in Northern Ireland had created tracking and monitoring systems for every school except Special Schools</a:t>
            </a:r>
          </a:p>
          <a:p>
            <a:pPr>
              <a:buFont typeface="Arial" panose="020B0604020202020204" pitchFamily="34" charset="0"/>
              <a:buChar char="•"/>
            </a:pPr>
            <a:r>
              <a:rPr lang="en-GB" sz="2200" dirty="0"/>
              <a:t>They first looked at the Routes to Learning Scheme created by </a:t>
            </a:r>
            <a:r>
              <a:rPr lang="en-GB" sz="2200" dirty="0" smtClean="0"/>
              <a:t>Wales - Wales </a:t>
            </a:r>
            <a:r>
              <a:rPr lang="en-GB" sz="2200" dirty="0"/>
              <a:t>gave them the materials copyright free</a:t>
            </a:r>
          </a:p>
          <a:p>
            <a:pPr>
              <a:buFont typeface="Arial" panose="020B0604020202020204" pitchFamily="34" charset="0"/>
              <a:buChar char="•"/>
            </a:pPr>
            <a:r>
              <a:rPr lang="en-GB" sz="2200" dirty="0"/>
              <a:t>Staff released from schools to create Quest assessment and monitoring and then curricular materials</a:t>
            </a:r>
          </a:p>
          <a:p>
            <a:pPr>
              <a:buFont typeface="Arial" panose="020B0604020202020204" pitchFamily="34" charset="0"/>
              <a:buChar char="•"/>
            </a:pPr>
            <a:r>
              <a:rPr lang="en-GB" sz="2200" dirty="0"/>
              <a:t>Realised they needed a bridge between Quest and National Curriculum and created Q Skills</a:t>
            </a:r>
          </a:p>
          <a:p>
            <a:pPr>
              <a:buFont typeface="Arial" panose="020B0604020202020204" pitchFamily="34" charset="0"/>
              <a:buChar char="•"/>
            </a:pPr>
            <a:endParaRPr lang="en-GB" dirty="0" smtClean="0"/>
          </a:p>
          <a:p>
            <a:endParaRPr lang="en-GB" dirty="0"/>
          </a:p>
        </p:txBody>
      </p:sp>
      <p:sp>
        <p:nvSpPr>
          <p:cNvPr id="2" name="Title 1"/>
          <p:cNvSpPr>
            <a:spLocks noGrp="1"/>
          </p:cNvSpPr>
          <p:nvPr>
            <p:ph type="title"/>
          </p:nvPr>
        </p:nvSpPr>
        <p:spPr/>
        <p:txBody>
          <a:bodyPr/>
          <a:lstStyle/>
          <a:p>
            <a:r>
              <a:rPr lang="en-GB" dirty="0" smtClean="0"/>
              <a:t>Northern Ireland CCEA</a:t>
            </a:r>
            <a:endParaRPr lang="en-GB" dirty="0"/>
          </a:p>
        </p:txBody>
      </p:sp>
    </p:spTree>
    <p:extLst>
      <p:ext uri="{BB962C8B-B14F-4D97-AF65-F5344CB8AC3E}">
        <p14:creationId xmlns:p14="http://schemas.microsoft.com/office/powerpoint/2010/main" val="26010313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2426576"/>
            <a:ext cx="7920879" cy="3450696"/>
          </a:xfrm>
        </p:spPr>
        <p:txBody>
          <a:bodyPr>
            <a:normAutofit fontScale="92500" lnSpcReduction="10000"/>
          </a:bodyPr>
          <a:lstStyle/>
          <a:p>
            <a:pPr>
              <a:buFont typeface="Arial" panose="020B0604020202020204" pitchFamily="34" charset="0"/>
              <a:buChar char="•"/>
            </a:pPr>
            <a:r>
              <a:rPr lang="en-GB" sz="2200" dirty="0"/>
              <a:t>All of the Quest and Q Skills materials are available as a free download from CCEA</a:t>
            </a:r>
          </a:p>
          <a:p>
            <a:pPr>
              <a:buFont typeface="Arial" panose="020B0604020202020204" pitchFamily="34" charset="0"/>
              <a:buChar char="•"/>
            </a:pPr>
            <a:r>
              <a:rPr lang="en-GB" sz="2200" dirty="0"/>
              <a:t>All of the curricular materials created are also free to </a:t>
            </a:r>
            <a:r>
              <a:rPr lang="en-GB" sz="2200" dirty="0" smtClean="0"/>
              <a:t>download</a:t>
            </a:r>
            <a:endParaRPr lang="en-GB" sz="2200" dirty="0"/>
          </a:p>
          <a:p>
            <a:pPr>
              <a:buFont typeface="Arial" panose="020B0604020202020204" pitchFamily="34" charset="0"/>
              <a:buChar char="•"/>
            </a:pPr>
            <a:r>
              <a:rPr lang="en-GB" sz="2200" dirty="0"/>
              <a:t>Google </a:t>
            </a:r>
            <a:r>
              <a:rPr lang="en-GB" sz="2200" dirty="0" smtClean="0"/>
              <a:t>‘Northern </a:t>
            </a:r>
            <a:r>
              <a:rPr lang="en-GB" sz="2200" dirty="0"/>
              <a:t>Ireland </a:t>
            </a:r>
            <a:r>
              <a:rPr lang="en-GB" sz="2200" dirty="0" smtClean="0"/>
              <a:t>Curriculum’ </a:t>
            </a:r>
            <a:r>
              <a:rPr lang="en-GB" sz="2200" dirty="0"/>
              <a:t>and then click on </a:t>
            </a:r>
            <a:r>
              <a:rPr lang="en-GB" sz="2200" dirty="0" smtClean="0"/>
              <a:t>SEN</a:t>
            </a:r>
            <a:endParaRPr lang="en-GB" sz="2200" dirty="0"/>
          </a:p>
          <a:p>
            <a:pPr>
              <a:buFont typeface="Arial" panose="020B0604020202020204" pitchFamily="34" charset="0"/>
              <a:buChar char="•"/>
            </a:pPr>
            <a:r>
              <a:rPr lang="en-GB" sz="2200" dirty="0">
                <a:hlinkClick r:id="rId3"/>
              </a:rPr>
              <a:t>http://</a:t>
            </a:r>
            <a:r>
              <a:rPr lang="en-GB" sz="2200" dirty="0" smtClean="0">
                <a:hlinkClick r:id="rId3"/>
              </a:rPr>
              <a:t>ccea.org.uk/curriculum/sen_inclusion</a:t>
            </a:r>
            <a:endParaRPr lang="en-GB" sz="2200" dirty="0" smtClean="0"/>
          </a:p>
          <a:p>
            <a:pPr>
              <a:buFont typeface="Arial" panose="020B0604020202020204" pitchFamily="34" charset="0"/>
              <a:buChar char="•"/>
            </a:pPr>
            <a:endParaRPr lang="en-GB" sz="2200" dirty="0" smtClean="0">
              <a:solidFill>
                <a:srgbClr val="FF0000"/>
              </a:solidFill>
            </a:endParaRPr>
          </a:p>
          <a:p>
            <a:pPr marL="0" indent="0">
              <a:buNone/>
            </a:pPr>
            <a:r>
              <a:rPr lang="en-GB" sz="2200" dirty="0"/>
              <a:t>Go to The Highland Council Website ASN pages for further information, resources and documentation</a:t>
            </a:r>
          </a:p>
          <a:p>
            <a:pPr>
              <a:buFont typeface="Arial" panose="020B0604020202020204" pitchFamily="34" charset="0"/>
              <a:buChar char="•"/>
            </a:pPr>
            <a:r>
              <a:rPr lang="en-GB" sz="2200" dirty="0">
                <a:solidFill>
                  <a:srgbClr val="FF0000"/>
                </a:solidFill>
                <a:hlinkClick r:id="rId4"/>
              </a:rPr>
              <a:t>https://www.highland.gov.uk/info/886/schools_-_</a:t>
            </a:r>
            <a:r>
              <a:rPr lang="en-GB" sz="2200" dirty="0" smtClean="0">
                <a:solidFill>
                  <a:srgbClr val="FF0000"/>
                </a:solidFill>
                <a:hlinkClick r:id="rId4"/>
              </a:rPr>
              <a:t>additional_support_needs/43/pre-school_home_teaching_service</a:t>
            </a:r>
            <a:endParaRPr lang="en-GB" sz="2200" dirty="0" smtClean="0">
              <a:solidFill>
                <a:srgbClr val="FF0000"/>
              </a:solidFill>
            </a:endParaRPr>
          </a:p>
          <a:p>
            <a:pPr>
              <a:buFont typeface="Arial" panose="020B0604020202020204" pitchFamily="34" charset="0"/>
              <a:buChar char="•"/>
            </a:pPr>
            <a:endParaRPr lang="en-GB" sz="2200" dirty="0">
              <a:solidFill>
                <a:srgbClr val="FF0000"/>
              </a:solidFill>
            </a:endParaRPr>
          </a:p>
          <a:p>
            <a:endParaRPr lang="en-GB" dirty="0"/>
          </a:p>
          <a:p>
            <a:endParaRPr lang="en-GB" dirty="0"/>
          </a:p>
        </p:txBody>
      </p:sp>
      <p:sp>
        <p:nvSpPr>
          <p:cNvPr id="2" name="Title 1"/>
          <p:cNvSpPr>
            <a:spLocks noGrp="1"/>
          </p:cNvSpPr>
          <p:nvPr>
            <p:ph type="title"/>
          </p:nvPr>
        </p:nvSpPr>
        <p:spPr/>
        <p:txBody>
          <a:bodyPr/>
          <a:lstStyle/>
          <a:p>
            <a:r>
              <a:rPr lang="en-GB" dirty="0" smtClean="0"/>
              <a:t>Available for Free Download</a:t>
            </a:r>
            <a:endParaRPr lang="en-GB" dirty="0"/>
          </a:p>
        </p:txBody>
      </p:sp>
    </p:spTree>
    <p:extLst>
      <p:ext uri="{BB962C8B-B14F-4D97-AF65-F5344CB8AC3E}">
        <p14:creationId xmlns:p14="http://schemas.microsoft.com/office/powerpoint/2010/main" val="17544442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2675467"/>
            <a:ext cx="8496943" cy="3450696"/>
          </a:xfrm>
        </p:spPr>
        <p:txBody>
          <a:bodyPr>
            <a:noAutofit/>
          </a:bodyPr>
          <a:lstStyle/>
          <a:p>
            <a:pPr>
              <a:buFont typeface="Arial" panose="020B0604020202020204" pitchFamily="34" charset="0"/>
              <a:buChar char="•"/>
            </a:pPr>
            <a:r>
              <a:rPr lang="en-GB" sz="1800" dirty="0"/>
              <a:t>Training took place September 2015 – DVD of </a:t>
            </a:r>
            <a:r>
              <a:rPr lang="en-GB" sz="1800" dirty="0" smtClean="0"/>
              <a:t>Quest training available – copies held by ASN Offices in each area.</a:t>
            </a:r>
            <a:endParaRPr lang="en-GB" sz="1800" dirty="0"/>
          </a:p>
          <a:p>
            <a:pPr>
              <a:buFont typeface="Arial" panose="020B0604020202020204" pitchFamily="34" charset="0"/>
              <a:buChar char="•"/>
            </a:pPr>
            <a:r>
              <a:rPr lang="en-GB" sz="1800" dirty="0"/>
              <a:t>Working group </a:t>
            </a:r>
            <a:r>
              <a:rPr lang="en-GB" sz="1800" dirty="0" smtClean="0"/>
              <a:t>rolled out the implementation.</a:t>
            </a:r>
            <a:endParaRPr lang="en-GB" sz="1800" dirty="0"/>
          </a:p>
          <a:p>
            <a:pPr>
              <a:buFont typeface="Arial" panose="020B0604020202020204" pitchFamily="34" charset="0"/>
              <a:buChar char="•"/>
            </a:pPr>
            <a:r>
              <a:rPr lang="en-GB" sz="1800" dirty="0"/>
              <a:t>Links made with </a:t>
            </a:r>
            <a:r>
              <a:rPr lang="en-GB" sz="1800" dirty="0" err="1" smtClean="0"/>
              <a:t>CfE</a:t>
            </a:r>
            <a:r>
              <a:rPr lang="en-GB" sz="1800" dirty="0" smtClean="0"/>
              <a:t> experiences and outcomes.</a:t>
            </a:r>
            <a:endParaRPr lang="en-GB" sz="1800" dirty="0"/>
          </a:p>
          <a:p>
            <a:pPr>
              <a:buFont typeface="Arial" panose="020B0604020202020204" pitchFamily="34" charset="0"/>
              <a:buChar char="•"/>
            </a:pPr>
            <a:r>
              <a:rPr lang="en-GB" sz="1800" dirty="0" smtClean="0"/>
              <a:t>Creating resources </a:t>
            </a:r>
            <a:r>
              <a:rPr lang="en-GB" sz="1800" dirty="0"/>
              <a:t>links to differential </a:t>
            </a:r>
            <a:r>
              <a:rPr lang="en-GB" sz="1800" dirty="0" smtClean="0"/>
              <a:t>CfE activities</a:t>
            </a:r>
            <a:endParaRPr lang="en-GB" sz="1800" dirty="0"/>
          </a:p>
          <a:p>
            <a:pPr>
              <a:buFont typeface="Arial" panose="020B0604020202020204" pitchFamily="34" charset="0"/>
              <a:buChar char="•"/>
            </a:pPr>
            <a:r>
              <a:rPr lang="en-GB" sz="1800" dirty="0"/>
              <a:t>SEEMIS link  - Teachers  keep their own assessments they can add them as a PDF for </a:t>
            </a:r>
            <a:r>
              <a:rPr lang="en-GB" sz="1800" dirty="0" smtClean="0"/>
              <a:t>SEEMIS </a:t>
            </a:r>
            <a:r>
              <a:rPr lang="en-GB" sz="1800" dirty="0"/>
              <a:t>if they </a:t>
            </a:r>
            <a:r>
              <a:rPr lang="en-GB" sz="1800" dirty="0" smtClean="0"/>
              <a:t>wish</a:t>
            </a:r>
          </a:p>
          <a:p>
            <a:pPr>
              <a:buFont typeface="Arial" panose="020B0604020202020204" pitchFamily="34" charset="0"/>
              <a:buChar char="•"/>
            </a:pPr>
            <a:r>
              <a:rPr lang="en-GB" sz="1800" dirty="0" smtClean="0"/>
              <a:t>QIO’s </a:t>
            </a:r>
            <a:r>
              <a:rPr lang="en-GB" sz="1800" dirty="0"/>
              <a:t>totally behind </a:t>
            </a:r>
            <a:r>
              <a:rPr lang="en-GB" sz="1800" dirty="0" smtClean="0"/>
              <a:t>this</a:t>
            </a:r>
          </a:p>
          <a:p>
            <a:pPr>
              <a:buFont typeface="Arial" panose="020B0604020202020204" pitchFamily="34" charset="0"/>
              <a:buChar char="•"/>
            </a:pPr>
            <a:r>
              <a:rPr lang="en-GB" sz="1800" dirty="0" smtClean="0"/>
              <a:t>Quest and Q Skills pulled down options made available on Primary reports</a:t>
            </a:r>
            <a:endParaRPr lang="en-GB" sz="1800" dirty="0"/>
          </a:p>
        </p:txBody>
      </p:sp>
      <p:sp>
        <p:nvSpPr>
          <p:cNvPr id="2" name="Title 1"/>
          <p:cNvSpPr>
            <a:spLocks noGrp="1"/>
          </p:cNvSpPr>
          <p:nvPr>
            <p:ph type="title"/>
          </p:nvPr>
        </p:nvSpPr>
        <p:spPr/>
        <p:txBody>
          <a:bodyPr/>
          <a:lstStyle/>
          <a:p>
            <a:r>
              <a:rPr lang="en-GB" dirty="0" smtClean="0"/>
              <a:t>Highland Progress</a:t>
            </a:r>
            <a:endParaRPr lang="en-GB" dirty="0"/>
          </a:p>
        </p:txBody>
      </p:sp>
    </p:spTree>
    <p:extLst>
      <p:ext uri="{BB962C8B-B14F-4D97-AF65-F5344CB8AC3E}">
        <p14:creationId xmlns:p14="http://schemas.microsoft.com/office/powerpoint/2010/main" val="12695430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2348880"/>
            <a:ext cx="8496943" cy="3816424"/>
          </a:xfrm>
        </p:spPr>
        <p:txBody>
          <a:bodyPr>
            <a:noAutofit/>
          </a:bodyPr>
          <a:lstStyle/>
          <a:p>
            <a:pPr lvl="0">
              <a:lnSpc>
                <a:spcPct val="150000"/>
              </a:lnSpc>
              <a:buFont typeface="Arial" panose="020B0604020202020204" pitchFamily="34" charset="0"/>
              <a:buChar char="•"/>
            </a:pPr>
            <a:r>
              <a:rPr lang="en-GB" sz="2200" dirty="0"/>
              <a:t>2016 Onwards - Schools and Individuals to begin using the materials</a:t>
            </a:r>
          </a:p>
          <a:p>
            <a:pPr lvl="0">
              <a:lnSpc>
                <a:spcPct val="150000"/>
              </a:lnSpc>
              <a:buFont typeface="Arial" panose="020B0604020202020204" pitchFamily="34" charset="0"/>
              <a:buChar char="•"/>
            </a:pPr>
            <a:r>
              <a:rPr lang="en-GB" sz="2200" dirty="0" smtClean="0"/>
              <a:t>January 2017 – 2019 training </a:t>
            </a:r>
            <a:r>
              <a:rPr lang="en-GB" sz="2200" dirty="0"/>
              <a:t>days </a:t>
            </a:r>
            <a:r>
              <a:rPr lang="en-GB" sz="2200" dirty="0" smtClean="0"/>
              <a:t>ran</a:t>
            </a:r>
          </a:p>
          <a:p>
            <a:pPr lvl="0">
              <a:lnSpc>
                <a:spcPct val="150000"/>
              </a:lnSpc>
              <a:buFont typeface="Arial" panose="020B0604020202020204" pitchFamily="34" charset="0"/>
              <a:buChar char="•"/>
            </a:pPr>
            <a:r>
              <a:rPr lang="en-GB" sz="2200" dirty="0"/>
              <a:t>2019 resources put on ASN website in </a:t>
            </a:r>
            <a:r>
              <a:rPr lang="en-GB" sz="2200" dirty="0">
                <a:hlinkClick r:id="rId3"/>
              </a:rPr>
              <a:t>Pre-school home teaching service</a:t>
            </a:r>
            <a:r>
              <a:rPr lang="en-GB" sz="2200" dirty="0"/>
              <a:t>  </a:t>
            </a:r>
            <a:r>
              <a:rPr lang="en-GB" sz="2200" dirty="0" smtClean="0"/>
              <a:t>section </a:t>
            </a:r>
          </a:p>
          <a:p>
            <a:pPr lvl="0">
              <a:lnSpc>
                <a:spcPct val="150000"/>
              </a:lnSpc>
              <a:buFont typeface="Arial" panose="020B0604020202020204" pitchFamily="34" charset="0"/>
              <a:buChar char="•"/>
            </a:pPr>
            <a:r>
              <a:rPr lang="en-GB" sz="2200" dirty="0" smtClean="0"/>
              <a:t>Supplementary Resources and links will be available on </a:t>
            </a:r>
            <a:r>
              <a:rPr lang="en-GB" sz="2200" dirty="0" smtClean="0">
                <a:hlinkClick r:id="rId4"/>
              </a:rPr>
              <a:t>Psychological Services BLOG </a:t>
            </a:r>
            <a:endParaRPr lang="en-GB" sz="2200" dirty="0"/>
          </a:p>
        </p:txBody>
      </p:sp>
      <p:sp>
        <p:nvSpPr>
          <p:cNvPr id="2" name="Title 1"/>
          <p:cNvSpPr>
            <a:spLocks noGrp="1"/>
          </p:cNvSpPr>
          <p:nvPr>
            <p:ph type="title"/>
          </p:nvPr>
        </p:nvSpPr>
        <p:spPr/>
        <p:txBody>
          <a:bodyPr/>
          <a:lstStyle/>
          <a:p>
            <a:r>
              <a:rPr lang="en-GB" dirty="0" smtClean="0"/>
              <a:t>Next Steps for Highland</a:t>
            </a:r>
            <a:endParaRPr lang="en-GB" dirty="0"/>
          </a:p>
        </p:txBody>
      </p:sp>
    </p:spTree>
    <p:extLst>
      <p:ext uri="{BB962C8B-B14F-4D97-AF65-F5344CB8AC3E}">
        <p14:creationId xmlns:p14="http://schemas.microsoft.com/office/powerpoint/2010/main" val="13519120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buFont typeface="Arial" panose="020B0604020202020204" pitchFamily="34" charset="0"/>
              <a:buChar char="•"/>
            </a:pPr>
            <a:r>
              <a:rPr lang="en-GB" dirty="0" err="1"/>
              <a:t>CfE</a:t>
            </a:r>
            <a:r>
              <a:rPr lang="en-GB" dirty="0"/>
              <a:t>, Quest, and Q Skills allow for pupil-centred planning and assessment which puts the needs of learners first. Teachers may include additional elements in the curriculum, as appropriate to learners’ needs.</a:t>
            </a:r>
          </a:p>
          <a:p>
            <a:pPr>
              <a:buFont typeface="Arial" panose="020B0604020202020204" pitchFamily="34" charset="0"/>
              <a:buChar char="•"/>
            </a:pPr>
            <a:r>
              <a:rPr lang="en-GB" dirty="0"/>
              <a:t>This holistic approach is appropriate for learners working at the very earliest levels of development, including learners with profound and multiple difficulties (PMLD). The focus is on skills and capabilities, rather than “working towards” subject-related targets that may not be priorities for the individuals concerned.</a:t>
            </a:r>
          </a:p>
          <a:p>
            <a:endParaRPr lang="en-GB" dirty="0"/>
          </a:p>
        </p:txBody>
      </p:sp>
      <p:sp>
        <p:nvSpPr>
          <p:cNvPr id="2" name="Title 1"/>
          <p:cNvSpPr>
            <a:spLocks noGrp="1"/>
          </p:cNvSpPr>
          <p:nvPr>
            <p:ph type="title"/>
          </p:nvPr>
        </p:nvSpPr>
        <p:spPr/>
        <p:txBody>
          <a:bodyPr/>
          <a:lstStyle/>
          <a:p>
            <a:r>
              <a:rPr lang="en-GB" dirty="0" smtClean="0"/>
              <a:t>Quest &amp; QSkills</a:t>
            </a:r>
            <a:endParaRPr lang="en-GB" dirty="0"/>
          </a:p>
        </p:txBody>
      </p:sp>
    </p:spTree>
    <p:extLst>
      <p:ext uri="{BB962C8B-B14F-4D97-AF65-F5344CB8AC3E}">
        <p14:creationId xmlns:p14="http://schemas.microsoft.com/office/powerpoint/2010/main" val="1178784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99592" y="2492896"/>
            <a:ext cx="7408333" cy="3450696"/>
          </a:xfrm>
        </p:spPr>
        <p:txBody>
          <a:bodyPr>
            <a:normAutofit/>
          </a:bodyPr>
          <a:lstStyle/>
          <a:p>
            <a:r>
              <a:rPr lang="en-GB" dirty="0" smtClean="0"/>
              <a:t>Equality of provision with pupils with ASN.</a:t>
            </a:r>
          </a:p>
          <a:p>
            <a:r>
              <a:rPr lang="en-GB" dirty="0" smtClean="0"/>
              <a:t>Pupil centred planning and specific IEP targets</a:t>
            </a:r>
          </a:p>
          <a:p>
            <a:r>
              <a:rPr lang="en-GB" dirty="0" smtClean="0"/>
              <a:t>Accurate reporting to parents</a:t>
            </a:r>
          </a:p>
          <a:p>
            <a:r>
              <a:rPr lang="en-GB" dirty="0" smtClean="0"/>
              <a:t>Encourages higher standards of teaching and learning</a:t>
            </a:r>
          </a:p>
          <a:p>
            <a:r>
              <a:rPr lang="en-GB" dirty="0" smtClean="0"/>
              <a:t>Clearly shows pupil progress</a:t>
            </a:r>
          </a:p>
          <a:p>
            <a:r>
              <a:rPr lang="en-GB" dirty="0" smtClean="0"/>
              <a:t>Identify pupil’s skills, strengths and areas for development</a:t>
            </a:r>
          </a:p>
          <a:p>
            <a:endParaRPr lang="en-GB" dirty="0" smtClean="0"/>
          </a:p>
          <a:p>
            <a:endParaRPr lang="en-GB" dirty="0"/>
          </a:p>
        </p:txBody>
      </p:sp>
      <p:sp>
        <p:nvSpPr>
          <p:cNvPr id="3" name="Title 2"/>
          <p:cNvSpPr>
            <a:spLocks noGrp="1"/>
          </p:cNvSpPr>
          <p:nvPr>
            <p:ph type="title"/>
          </p:nvPr>
        </p:nvSpPr>
        <p:spPr/>
        <p:txBody>
          <a:bodyPr/>
          <a:lstStyle/>
          <a:p>
            <a:r>
              <a:rPr lang="en-GB" dirty="0" smtClean="0"/>
              <a:t>Strengths of Quest and Q Skills</a:t>
            </a:r>
            <a:endParaRPr lang="en-GB" dirty="0"/>
          </a:p>
        </p:txBody>
      </p:sp>
    </p:spTree>
    <p:extLst>
      <p:ext uri="{BB962C8B-B14F-4D97-AF65-F5344CB8AC3E}">
        <p14:creationId xmlns:p14="http://schemas.microsoft.com/office/powerpoint/2010/main" val="42493951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Assessment appropriate and meaningful</a:t>
            </a:r>
          </a:p>
          <a:p>
            <a:endParaRPr lang="en-GB" dirty="0" smtClean="0"/>
          </a:p>
          <a:p>
            <a:r>
              <a:rPr lang="en-GB" dirty="0" smtClean="0"/>
              <a:t>Provides future direction for teachers</a:t>
            </a:r>
          </a:p>
          <a:p>
            <a:endParaRPr lang="en-GB" dirty="0" smtClean="0"/>
          </a:p>
          <a:p>
            <a:r>
              <a:rPr lang="en-GB" dirty="0" smtClean="0"/>
              <a:t>Commonality of language</a:t>
            </a:r>
          </a:p>
          <a:p>
            <a:endParaRPr lang="en-GB" dirty="0" smtClean="0"/>
          </a:p>
          <a:p>
            <a:r>
              <a:rPr lang="en-GB" dirty="0" smtClean="0"/>
              <a:t>Qualitative data rather than quantitative</a:t>
            </a:r>
          </a:p>
          <a:p>
            <a:endParaRPr lang="en-GB" dirty="0"/>
          </a:p>
        </p:txBody>
      </p:sp>
      <p:sp>
        <p:nvSpPr>
          <p:cNvPr id="3" name="Title 2"/>
          <p:cNvSpPr>
            <a:spLocks noGrp="1"/>
          </p:cNvSpPr>
          <p:nvPr>
            <p:ph type="title"/>
          </p:nvPr>
        </p:nvSpPr>
        <p:spPr/>
        <p:txBody>
          <a:bodyPr/>
          <a:lstStyle/>
          <a:p>
            <a:r>
              <a:rPr lang="en-GB" dirty="0" smtClean="0"/>
              <a:t>…in addition</a:t>
            </a:r>
            <a:endParaRPr lang="en-GB" dirty="0"/>
          </a:p>
        </p:txBody>
      </p:sp>
    </p:spTree>
    <p:extLst>
      <p:ext uri="{BB962C8B-B14F-4D97-AF65-F5344CB8AC3E}">
        <p14:creationId xmlns:p14="http://schemas.microsoft.com/office/powerpoint/2010/main" val="14830826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2492896"/>
            <a:ext cx="8136903" cy="3450696"/>
          </a:xfrm>
        </p:spPr>
        <p:txBody>
          <a:bodyPr>
            <a:normAutofit lnSpcReduction="10000"/>
          </a:bodyPr>
          <a:lstStyle/>
          <a:p>
            <a:pPr>
              <a:buFont typeface="Arial" panose="020B0604020202020204" pitchFamily="34" charset="0"/>
              <a:buChar char="•"/>
            </a:pPr>
            <a:r>
              <a:rPr lang="en-GB" sz="2200" dirty="0"/>
              <a:t>The principles of assessment achieve coherence across experiences and outcomes, learning and teaching and assessment practice:</a:t>
            </a:r>
          </a:p>
          <a:p>
            <a:pPr lvl="1">
              <a:lnSpc>
                <a:spcPct val="150000"/>
              </a:lnSpc>
              <a:buFont typeface="Arial" panose="020B0604020202020204" pitchFamily="34" charset="0"/>
              <a:buChar char="•"/>
            </a:pPr>
            <a:r>
              <a:rPr lang="en-GB" sz="2000" dirty="0"/>
              <a:t>Supporting learning</a:t>
            </a:r>
          </a:p>
          <a:p>
            <a:pPr lvl="1">
              <a:lnSpc>
                <a:spcPct val="150000"/>
              </a:lnSpc>
              <a:buFont typeface="Arial" panose="020B0604020202020204" pitchFamily="34" charset="0"/>
              <a:buChar char="•"/>
            </a:pPr>
            <a:r>
              <a:rPr lang="en-GB" sz="2000" dirty="0"/>
              <a:t>Ensuring learner </a:t>
            </a:r>
            <a:r>
              <a:rPr lang="en-GB" sz="2000" dirty="0" smtClean="0"/>
              <a:t>engagement</a:t>
            </a:r>
          </a:p>
          <a:p>
            <a:pPr lvl="1">
              <a:lnSpc>
                <a:spcPct val="150000"/>
              </a:lnSpc>
              <a:buFont typeface="Arial" panose="020B0604020202020204" pitchFamily="34" charset="0"/>
              <a:buChar char="•"/>
            </a:pPr>
            <a:r>
              <a:rPr lang="en-GB" sz="2000" dirty="0" smtClean="0"/>
              <a:t>Identifying progress, including lateral progression</a:t>
            </a:r>
          </a:p>
          <a:p>
            <a:pPr lvl="1">
              <a:lnSpc>
                <a:spcPct val="150000"/>
              </a:lnSpc>
              <a:buFont typeface="Arial" panose="020B0604020202020204" pitchFamily="34" charset="0"/>
              <a:buChar char="•"/>
            </a:pPr>
            <a:r>
              <a:rPr lang="en-GB" sz="2000" dirty="0" smtClean="0"/>
              <a:t>Ensure consistency of reporting</a:t>
            </a:r>
            <a:endParaRPr lang="en-GB" sz="2000" dirty="0"/>
          </a:p>
          <a:p>
            <a:pPr lvl="1">
              <a:lnSpc>
                <a:spcPct val="150000"/>
              </a:lnSpc>
              <a:buFont typeface="Arial" panose="020B0604020202020204" pitchFamily="34" charset="0"/>
              <a:buChar char="•"/>
            </a:pPr>
            <a:r>
              <a:rPr lang="en-GB" sz="2000" dirty="0"/>
              <a:t>Ensuring </a:t>
            </a:r>
            <a:r>
              <a:rPr lang="en-GB" sz="2000" dirty="0" smtClean="0"/>
              <a:t>appropriately targeted support for pupils</a:t>
            </a:r>
            <a:endParaRPr lang="en-GB" sz="2000" dirty="0"/>
          </a:p>
          <a:p>
            <a:pPr>
              <a:lnSpc>
                <a:spcPct val="150000"/>
              </a:lnSpc>
            </a:pPr>
            <a:endParaRPr lang="en-GB" dirty="0"/>
          </a:p>
        </p:txBody>
      </p:sp>
      <p:sp>
        <p:nvSpPr>
          <p:cNvPr id="2" name="Title 1"/>
          <p:cNvSpPr>
            <a:spLocks noGrp="1"/>
          </p:cNvSpPr>
          <p:nvPr>
            <p:ph type="title"/>
          </p:nvPr>
        </p:nvSpPr>
        <p:spPr>
          <a:xfrm>
            <a:off x="827584" y="620688"/>
            <a:ext cx="7520940" cy="1080120"/>
          </a:xfrm>
        </p:spPr>
        <p:txBody>
          <a:bodyPr>
            <a:normAutofit fontScale="90000"/>
          </a:bodyPr>
          <a:lstStyle/>
          <a:p>
            <a:r>
              <a:rPr lang="en-GB" sz="4900" dirty="0" smtClean="0"/>
              <a:t/>
            </a:r>
            <a:br>
              <a:rPr lang="en-GB" sz="4900" dirty="0" smtClean="0"/>
            </a:br>
            <a:r>
              <a:rPr lang="en-GB" sz="4900" dirty="0" smtClean="0"/>
              <a:t>Principles </a:t>
            </a:r>
            <a:r>
              <a:rPr lang="en-GB" sz="4900" dirty="0"/>
              <a:t>of </a:t>
            </a:r>
            <a:r>
              <a:rPr lang="en-GB" sz="4900" dirty="0" smtClean="0"/>
              <a:t>Assessment</a:t>
            </a:r>
            <a:r>
              <a:rPr lang="en-GB" dirty="0"/>
              <a:t/>
            </a:r>
            <a:br>
              <a:rPr lang="en-GB" dirty="0"/>
            </a:br>
            <a:endParaRPr lang="en-GB" dirty="0"/>
          </a:p>
        </p:txBody>
      </p:sp>
    </p:spTree>
    <p:extLst>
      <p:ext uri="{BB962C8B-B14F-4D97-AF65-F5344CB8AC3E}">
        <p14:creationId xmlns:p14="http://schemas.microsoft.com/office/powerpoint/2010/main" val="3780522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GB" dirty="0" smtClean="0"/>
              <a:t>Quest (PMLD)</a:t>
            </a:r>
          </a:p>
          <a:p>
            <a:endParaRPr lang="en-GB" dirty="0" smtClean="0"/>
          </a:p>
          <a:p>
            <a:r>
              <a:rPr lang="en-GB" dirty="0" smtClean="0"/>
              <a:t>Q Skills (Q = pre-</a:t>
            </a:r>
            <a:r>
              <a:rPr lang="en-GB" dirty="0" err="1" smtClean="0"/>
              <a:t>reQuisite</a:t>
            </a:r>
            <a:r>
              <a:rPr lang="en-GB" dirty="0" smtClean="0"/>
              <a:t>)</a:t>
            </a:r>
          </a:p>
          <a:p>
            <a:endParaRPr lang="en-GB" dirty="0" smtClean="0"/>
          </a:p>
          <a:p>
            <a:r>
              <a:rPr lang="en-GB" dirty="0" smtClean="0"/>
              <a:t>Tracking progression prior to Early Level of CfE</a:t>
            </a:r>
            <a:endParaRPr lang="en-GB" dirty="0"/>
          </a:p>
          <a:p>
            <a:endParaRPr lang="en-GB" dirty="0" smtClean="0"/>
          </a:p>
          <a:p>
            <a:r>
              <a:rPr lang="en-GB" dirty="0" smtClean="0">
                <a:solidFill>
                  <a:srgbClr val="FF0000"/>
                </a:solidFill>
              </a:rPr>
              <a:t>It is important to remember that Quest and Q Skills are not a replacement for the curriculum, the curriculum is </a:t>
            </a:r>
            <a:r>
              <a:rPr lang="en-GB" dirty="0" err="1" smtClean="0">
                <a:solidFill>
                  <a:srgbClr val="FF0000"/>
                </a:solidFill>
              </a:rPr>
              <a:t>CfE</a:t>
            </a:r>
            <a:r>
              <a:rPr lang="en-GB" dirty="0" smtClean="0">
                <a:solidFill>
                  <a:srgbClr val="FF0000"/>
                </a:solidFill>
              </a:rPr>
              <a:t>.</a:t>
            </a:r>
          </a:p>
        </p:txBody>
      </p:sp>
      <p:sp>
        <p:nvSpPr>
          <p:cNvPr id="3" name="Title 2"/>
          <p:cNvSpPr>
            <a:spLocks noGrp="1"/>
          </p:cNvSpPr>
          <p:nvPr>
            <p:ph type="title"/>
          </p:nvPr>
        </p:nvSpPr>
        <p:spPr/>
        <p:txBody>
          <a:bodyPr/>
          <a:lstStyle/>
          <a:p>
            <a:r>
              <a:rPr lang="en-GB" dirty="0" smtClean="0"/>
              <a:t>Assessment Continuum</a:t>
            </a:r>
            <a:endParaRPr lang="en-GB" dirty="0"/>
          </a:p>
        </p:txBody>
      </p:sp>
    </p:spTree>
    <p:extLst>
      <p:ext uri="{BB962C8B-B14F-4D97-AF65-F5344CB8AC3E}">
        <p14:creationId xmlns:p14="http://schemas.microsoft.com/office/powerpoint/2010/main" val="41977594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dirty="0" smtClean="0"/>
              <a:t>How does it all fit together?</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1628800"/>
            <a:ext cx="8736355" cy="4896544"/>
          </a:xfrm>
          <a:prstGeom prst="rect">
            <a:avLst/>
          </a:prstGeom>
        </p:spPr>
      </p:pic>
    </p:spTree>
    <p:extLst>
      <p:ext uri="{BB962C8B-B14F-4D97-AF65-F5344CB8AC3E}">
        <p14:creationId xmlns:p14="http://schemas.microsoft.com/office/powerpoint/2010/main" val="41853981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420888"/>
            <a:ext cx="8136903" cy="4176464"/>
          </a:xfrm>
        </p:spPr>
        <p:txBody>
          <a:bodyPr>
            <a:normAutofit/>
          </a:bodyPr>
          <a:lstStyle/>
          <a:p>
            <a:pPr>
              <a:lnSpc>
                <a:spcPct val="150000"/>
              </a:lnSpc>
              <a:buFont typeface="Arial" panose="020B0604020202020204" pitchFamily="34" charset="0"/>
              <a:buChar char="•"/>
            </a:pPr>
            <a:r>
              <a:rPr lang="en-GB" altLang="en-US" sz="2200" dirty="0" smtClean="0"/>
              <a:t>Quest </a:t>
            </a:r>
            <a:r>
              <a:rPr lang="en-GB" altLang="en-US" sz="2200" dirty="0"/>
              <a:t>focuses on key </a:t>
            </a:r>
            <a:r>
              <a:rPr lang="en-GB" altLang="en-US" sz="2200" dirty="0" smtClean="0"/>
              <a:t>learning priorities</a:t>
            </a:r>
            <a:r>
              <a:rPr lang="en-GB" altLang="en-US" sz="2200" dirty="0"/>
              <a:t>:</a:t>
            </a:r>
          </a:p>
          <a:p>
            <a:pPr lvl="1">
              <a:lnSpc>
                <a:spcPct val="150000"/>
              </a:lnSpc>
              <a:buFont typeface="Arial" panose="020B0604020202020204" pitchFamily="34" charset="0"/>
              <a:buChar char="•"/>
            </a:pPr>
            <a:r>
              <a:rPr lang="en-GB" altLang="en-US" sz="2000" dirty="0"/>
              <a:t>early cognitive development</a:t>
            </a:r>
          </a:p>
          <a:p>
            <a:pPr lvl="1">
              <a:lnSpc>
                <a:spcPct val="150000"/>
              </a:lnSpc>
              <a:buFont typeface="Arial" panose="020B0604020202020204" pitchFamily="34" charset="0"/>
              <a:buChar char="•"/>
            </a:pPr>
            <a:r>
              <a:rPr lang="en-GB" altLang="en-US" sz="2000" dirty="0"/>
              <a:t>social </a:t>
            </a:r>
            <a:r>
              <a:rPr lang="en-GB" altLang="en-US" sz="2000" dirty="0" smtClean="0"/>
              <a:t>interaction</a:t>
            </a:r>
            <a:endParaRPr lang="en-GB" altLang="en-US" sz="2000" dirty="0"/>
          </a:p>
          <a:p>
            <a:pPr>
              <a:lnSpc>
                <a:spcPct val="150000"/>
              </a:lnSpc>
              <a:buFont typeface="Arial" panose="020B0604020202020204" pitchFamily="34" charset="0"/>
              <a:buChar char="•"/>
            </a:pPr>
            <a:r>
              <a:rPr lang="en-GB" altLang="en-US" sz="2200" dirty="0" smtClean="0"/>
              <a:t>Communication </a:t>
            </a:r>
            <a:r>
              <a:rPr lang="en-GB" altLang="en-US" sz="2200" dirty="0"/>
              <a:t>underpins and is integral to both key learning </a:t>
            </a:r>
            <a:r>
              <a:rPr lang="en-GB" altLang="en-US" sz="2200" dirty="0" smtClean="0"/>
              <a:t>priorities</a:t>
            </a:r>
          </a:p>
          <a:p>
            <a:pPr>
              <a:lnSpc>
                <a:spcPct val="150000"/>
              </a:lnSpc>
              <a:buFont typeface="Arial" panose="020B0604020202020204" pitchFamily="34" charset="0"/>
              <a:buChar char="•"/>
            </a:pPr>
            <a:endParaRPr lang="en-GB" altLang="en-US" sz="2200" dirty="0" smtClean="0"/>
          </a:p>
          <a:p>
            <a:pPr>
              <a:lnSpc>
                <a:spcPct val="150000"/>
              </a:lnSpc>
              <a:buFont typeface="Arial" panose="020B0604020202020204" pitchFamily="34" charset="0"/>
              <a:buChar char="•"/>
            </a:pPr>
            <a:r>
              <a:rPr lang="en-GB" altLang="en-US" sz="2200" dirty="0" smtClean="0"/>
              <a:t>Developmental equivalent: 0 </a:t>
            </a:r>
            <a:r>
              <a:rPr lang="en-GB" altLang="en-US" sz="2200" dirty="0"/>
              <a:t>– 18 months</a:t>
            </a:r>
          </a:p>
          <a:p>
            <a:pPr>
              <a:lnSpc>
                <a:spcPct val="150000"/>
              </a:lnSpc>
            </a:pPr>
            <a:endParaRPr lang="en-GB" dirty="0"/>
          </a:p>
        </p:txBody>
      </p:sp>
      <p:sp>
        <p:nvSpPr>
          <p:cNvPr id="2" name="Title 1"/>
          <p:cNvSpPr>
            <a:spLocks noGrp="1"/>
          </p:cNvSpPr>
          <p:nvPr>
            <p:ph type="title"/>
          </p:nvPr>
        </p:nvSpPr>
        <p:spPr>
          <a:xfrm>
            <a:off x="827584" y="620688"/>
            <a:ext cx="7520940" cy="1080120"/>
          </a:xfrm>
        </p:spPr>
        <p:txBody>
          <a:bodyPr>
            <a:normAutofit/>
          </a:bodyPr>
          <a:lstStyle/>
          <a:p>
            <a:r>
              <a:rPr lang="en-GB" sz="4800" dirty="0"/>
              <a:t>Quest</a:t>
            </a:r>
            <a:endParaRPr lang="en-GB" dirty="0"/>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8824" y="4653136"/>
            <a:ext cx="3350496" cy="1879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66072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332656"/>
            <a:ext cx="7520940" cy="1080120"/>
          </a:xfrm>
        </p:spPr>
        <p:txBody>
          <a:bodyPr>
            <a:normAutofit/>
          </a:bodyPr>
          <a:lstStyle/>
          <a:p>
            <a:r>
              <a:rPr lang="en-GB" sz="4800" dirty="0" smtClean="0"/>
              <a:t>Quest Map</a:t>
            </a:r>
            <a:endParaRPr lang="en-GB" dirty="0"/>
          </a:p>
        </p:txBody>
      </p:sp>
      <p:pic>
        <p:nvPicPr>
          <p:cNvPr id="5" name="Content Placeholder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13818" t="18512" r="6445" b="7683"/>
          <a:stretch>
            <a:fillRect/>
          </a:stretch>
        </p:blipFill>
        <p:spPr bwMode="auto">
          <a:xfrm>
            <a:off x="899592" y="1340768"/>
            <a:ext cx="7488832" cy="519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66734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60648"/>
            <a:ext cx="7520940" cy="1080120"/>
          </a:xfrm>
        </p:spPr>
        <p:txBody>
          <a:bodyPr>
            <a:normAutofit/>
          </a:bodyPr>
          <a:lstStyle/>
          <a:p>
            <a:r>
              <a:rPr lang="en-GB" sz="4800" dirty="0"/>
              <a:t>K</a:t>
            </a:r>
            <a:r>
              <a:rPr lang="en-GB" sz="4800" dirty="0" smtClean="0"/>
              <a:t>ey Milestones</a:t>
            </a:r>
            <a:endParaRPr lang="en-GB" dirty="0"/>
          </a:p>
        </p:txBody>
      </p:sp>
      <p:pic>
        <p:nvPicPr>
          <p:cNvPr id="6"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8659" t="12587" r="4964" b="9636"/>
          <a:stretch>
            <a:fillRect/>
          </a:stretch>
        </p:blipFill>
        <p:spPr bwMode="auto">
          <a:xfrm>
            <a:off x="611560" y="1196752"/>
            <a:ext cx="7992888" cy="5397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80082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90000"/>
              </a:lnSpc>
              <a:buFont typeface="Arial" panose="020B0604020202020204" pitchFamily="34" charset="0"/>
              <a:buChar char="•"/>
              <a:defRPr/>
            </a:pPr>
            <a:r>
              <a:rPr lang="en-GB" altLang="en-US" sz="1800" dirty="0"/>
              <a:t>Make sure you are familiar with the seven key milestones (green)</a:t>
            </a:r>
          </a:p>
          <a:p>
            <a:pPr>
              <a:lnSpc>
                <a:spcPct val="90000"/>
              </a:lnSpc>
              <a:buFont typeface="Arial" panose="020B0604020202020204" pitchFamily="34" charset="0"/>
              <a:buChar char="•"/>
              <a:defRPr/>
            </a:pPr>
            <a:endParaRPr lang="en-GB" altLang="en-US" sz="1800" dirty="0"/>
          </a:p>
          <a:p>
            <a:pPr>
              <a:lnSpc>
                <a:spcPct val="90000"/>
              </a:lnSpc>
              <a:buFont typeface="Arial" panose="020B0604020202020204" pitchFamily="34" charset="0"/>
              <a:buChar char="•"/>
              <a:defRPr/>
            </a:pPr>
            <a:r>
              <a:rPr lang="en-GB" altLang="en-US" sz="1800" dirty="0"/>
              <a:t>Focus on a learner and identify a key milestone</a:t>
            </a:r>
          </a:p>
          <a:p>
            <a:pPr>
              <a:lnSpc>
                <a:spcPct val="90000"/>
              </a:lnSpc>
              <a:buFont typeface="Arial" panose="020B0604020202020204" pitchFamily="34" charset="0"/>
              <a:buChar char="•"/>
              <a:defRPr/>
            </a:pPr>
            <a:endParaRPr lang="en-GB" altLang="en-US" sz="1800" dirty="0"/>
          </a:p>
          <a:p>
            <a:pPr>
              <a:lnSpc>
                <a:spcPct val="90000"/>
              </a:lnSpc>
              <a:buFont typeface="Arial" panose="020B0604020202020204" pitchFamily="34" charset="0"/>
              <a:buChar char="•"/>
              <a:defRPr/>
            </a:pPr>
            <a:r>
              <a:rPr lang="en-GB" altLang="en-US" sz="1800" dirty="0"/>
              <a:t>Check which is the next milestone. If beyond learner’s ability assume learner is working between two key milestones</a:t>
            </a:r>
          </a:p>
          <a:p>
            <a:pPr>
              <a:lnSpc>
                <a:spcPct val="90000"/>
              </a:lnSpc>
              <a:buFont typeface="Arial" panose="020B0604020202020204" pitchFamily="34" charset="0"/>
              <a:buChar char="•"/>
              <a:defRPr/>
            </a:pPr>
            <a:endParaRPr lang="en-GB" altLang="en-US" sz="1800" dirty="0"/>
          </a:p>
          <a:p>
            <a:pPr>
              <a:lnSpc>
                <a:spcPct val="90000"/>
              </a:lnSpc>
              <a:buFont typeface="Arial" panose="020B0604020202020204" pitchFamily="34" charset="0"/>
              <a:buChar char="•"/>
              <a:defRPr/>
            </a:pPr>
            <a:r>
              <a:rPr lang="en-GB" altLang="en-US" sz="1800" dirty="0"/>
              <a:t>Refer to the milestones in between key milestones and select starting point</a:t>
            </a:r>
          </a:p>
          <a:p>
            <a:pPr>
              <a:lnSpc>
                <a:spcPct val="90000"/>
              </a:lnSpc>
              <a:buFont typeface="Arial" panose="020B0604020202020204" pitchFamily="34" charset="0"/>
              <a:buChar char="•"/>
              <a:defRPr/>
            </a:pPr>
            <a:endParaRPr lang="en-GB" altLang="en-US" sz="1800" dirty="0"/>
          </a:p>
          <a:p>
            <a:pPr>
              <a:lnSpc>
                <a:spcPct val="90000"/>
              </a:lnSpc>
              <a:buFont typeface="Arial" panose="020B0604020202020204" pitchFamily="34" charset="0"/>
              <a:buChar char="•"/>
              <a:defRPr/>
            </a:pPr>
            <a:r>
              <a:rPr lang="en-GB" altLang="en-US" sz="1800" dirty="0"/>
              <a:t>Set up appropriate assessment </a:t>
            </a:r>
            <a:r>
              <a:rPr lang="en-GB" altLang="en-US" sz="1800" dirty="0" smtClean="0"/>
              <a:t>activities</a:t>
            </a:r>
          </a:p>
          <a:p>
            <a:pPr marL="0" indent="0">
              <a:lnSpc>
                <a:spcPct val="90000"/>
              </a:lnSpc>
              <a:defRPr/>
            </a:pPr>
            <a:endParaRPr lang="en-GB" altLang="en-US" sz="1600" dirty="0">
              <a:latin typeface="+mj-lt"/>
            </a:endParaRPr>
          </a:p>
        </p:txBody>
      </p:sp>
      <p:sp>
        <p:nvSpPr>
          <p:cNvPr id="2" name="Title 1"/>
          <p:cNvSpPr>
            <a:spLocks noGrp="1"/>
          </p:cNvSpPr>
          <p:nvPr>
            <p:ph type="title"/>
          </p:nvPr>
        </p:nvSpPr>
        <p:spPr/>
        <p:txBody>
          <a:bodyPr/>
          <a:lstStyle/>
          <a:p>
            <a:r>
              <a:rPr lang="en-GB" dirty="0" smtClean="0"/>
              <a:t>Using QUEST</a:t>
            </a:r>
            <a:endParaRPr lang="en-GB" dirty="0"/>
          </a:p>
        </p:txBody>
      </p:sp>
    </p:spTree>
    <p:extLst>
      <p:ext uri="{BB962C8B-B14F-4D97-AF65-F5344CB8AC3E}">
        <p14:creationId xmlns:p14="http://schemas.microsoft.com/office/powerpoint/2010/main" val="7945532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2675467"/>
            <a:ext cx="7920879" cy="3450696"/>
          </a:xfrm>
        </p:spPr>
        <p:txBody>
          <a:bodyPr>
            <a:normAutofit/>
          </a:bodyPr>
          <a:lstStyle/>
          <a:p>
            <a:pPr>
              <a:buFont typeface="Arial" panose="020B0604020202020204" pitchFamily="34" charset="0"/>
              <a:buChar char="•"/>
            </a:pPr>
            <a:r>
              <a:rPr lang="en-GB" altLang="en-US" sz="2200" dirty="0"/>
              <a:t>Learners do not need to visit every milestone or visit milestones in </a:t>
            </a:r>
            <a:r>
              <a:rPr lang="en-GB" altLang="en-US" sz="2200" dirty="0" smtClean="0"/>
              <a:t>sequence</a:t>
            </a:r>
          </a:p>
          <a:p>
            <a:pPr>
              <a:buFont typeface="Arial" panose="020B0604020202020204" pitchFamily="34" charset="0"/>
              <a:buChar char="•"/>
            </a:pPr>
            <a:endParaRPr lang="en-GB" altLang="en-US" sz="2200" dirty="0"/>
          </a:p>
          <a:p>
            <a:pPr>
              <a:buFont typeface="Arial" panose="020B0604020202020204" pitchFamily="34" charset="0"/>
              <a:buChar char="•"/>
            </a:pPr>
            <a:r>
              <a:rPr lang="en-GB" altLang="en-US" sz="2200" dirty="0"/>
              <a:t>Many different and individual pathways are possible</a:t>
            </a:r>
          </a:p>
          <a:p>
            <a:pPr marL="0" indent="0">
              <a:buNone/>
            </a:pPr>
            <a:endParaRPr lang="en-GB" altLang="en-US" sz="2200" dirty="0"/>
          </a:p>
          <a:p>
            <a:pPr>
              <a:buFont typeface="Arial" panose="020B0604020202020204" pitchFamily="34" charset="0"/>
              <a:buChar char="•"/>
            </a:pPr>
            <a:r>
              <a:rPr lang="en-GB" altLang="en-US" sz="2200" dirty="0"/>
              <a:t>Key milestones could be used as IEP targets with link to </a:t>
            </a:r>
            <a:r>
              <a:rPr lang="en-GB" altLang="en-US" sz="2200" dirty="0" smtClean="0"/>
              <a:t>Quest</a:t>
            </a:r>
          </a:p>
          <a:p>
            <a:pPr>
              <a:buFont typeface="Arial" panose="020B0604020202020204" pitchFamily="34" charset="0"/>
              <a:buChar char="•"/>
            </a:pPr>
            <a:r>
              <a:rPr lang="en-GB" altLang="en-US" sz="2000" dirty="0">
                <a:solidFill>
                  <a:srgbClr val="FF0000"/>
                </a:solidFill>
              </a:rPr>
              <a:t>Please note this refers to Quest milestones not the Scottish Government milestones produced for the curriculum. The Quest milestones cover the first 18months of a child’s development.</a:t>
            </a:r>
          </a:p>
          <a:p>
            <a:pPr>
              <a:buFont typeface="Arial" panose="020B0604020202020204" pitchFamily="34" charset="0"/>
              <a:buChar char="•"/>
            </a:pPr>
            <a:endParaRPr lang="en-GB" altLang="en-US" sz="2200" dirty="0" smtClean="0"/>
          </a:p>
          <a:p>
            <a:pPr>
              <a:buFont typeface="Arial" panose="020B0604020202020204" pitchFamily="34" charset="0"/>
              <a:buChar char="•"/>
            </a:pPr>
            <a:endParaRPr lang="en-GB" sz="2200" dirty="0"/>
          </a:p>
        </p:txBody>
      </p:sp>
      <p:sp>
        <p:nvSpPr>
          <p:cNvPr id="2" name="Title 1"/>
          <p:cNvSpPr>
            <a:spLocks noGrp="1"/>
          </p:cNvSpPr>
          <p:nvPr>
            <p:ph type="title"/>
          </p:nvPr>
        </p:nvSpPr>
        <p:spPr/>
        <p:txBody>
          <a:bodyPr/>
          <a:lstStyle/>
          <a:p>
            <a:r>
              <a:rPr lang="en-GB" dirty="0" smtClean="0"/>
              <a:t>Milestones</a:t>
            </a:r>
            <a:endParaRPr lang="en-GB" dirty="0"/>
          </a:p>
        </p:txBody>
      </p:sp>
    </p:spTree>
    <p:extLst>
      <p:ext uri="{BB962C8B-B14F-4D97-AF65-F5344CB8AC3E}">
        <p14:creationId xmlns:p14="http://schemas.microsoft.com/office/powerpoint/2010/main" val="2954196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3">
            <a:extLst>
              <a:ext uri="{28A0092B-C50C-407E-A947-70E740481C1C}">
                <a14:useLocalDpi xmlns:a14="http://schemas.microsoft.com/office/drawing/2010/main" val="0"/>
              </a:ext>
            </a:extLst>
          </a:blip>
          <a:srcRect l="9392" t="19447" r="5696" b="15538"/>
          <a:stretch>
            <a:fillRect/>
          </a:stretch>
        </p:blipFill>
        <p:spPr bwMode="auto">
          <a:xfrm>
            <a:off x="107504" y="1196752"/>
            <a:ext cx="8778250"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1"/>
          <p:cNvSpPr txBox="1">
            <a:spLocks/>
          </p:cNvSpPr>
          <p:nvPr/>
        </p:nvSpPr>
        <p:spPr>
          <a:xfrm>
            <a:off x="35496" y="116632"/>
            <a:ext cx="8229600" cy="1252728"/>
          </a:xfrm>
          <a:prstGeom prst="rect">
            <a:avLst/>
          </a:prstGeom>
        </p:spPr>
        <p:txBody>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smtClean="0"/>
              <a:t>Quest – Assessment Maps</a:t>
            </a:r>
            <a:endParaRPr lang="en-GB" dirty="0"/>
          </a:p>
        </p:txBody>
      </p:sp>
    </p:spTree>
    <p:extLst>
      <p:ext uri="{BB962C8B-B14F-4D97-AF65-F5344CB8AC3E}">
        <p14:creationId xmlns:p14="http://schemas.microsoft.com/office/powerpoint/2010/main" val="14888523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2276872"/>
            <a:ext cx="7408333" cy="3450696"/>
          </a:xfrm>
        </p:spPr>
        <p:txBody>
          <a:bodyPr>
            <a:normAutofit fontScale="92500" lnSpcReduction="20000"/>
          </a:bodyPr>
          <a:lstStyle/>
          <a:p>
            <a:pPr marL="0" indent="0">
              <a:lnSpc>
                <a:spcPct val="150000"/>
              </a:lnSpc>
              <a:defRPr/>
            </a:pPr>
            <a:r>
              <a:rPr lang="en-GB" altLang="en-US" sz="1800" dirty="0" smtClean="0"/>
              <a:t>   </a:t>
            </a:r>
            <a:r>
              <a:rPr lang="en-GB" altLang="en-US" dirty="0"/>
              <a:t>Record observations </a:t>
            </a:r>
            <a:r>
              <a:rPr lang="en-GB" altLang="en-US" dirty="0" smtClean="0"/>
              <a:t>– VIDEO can be helpful for promoting discussion and agreement.</a:t>
            </a:r>
            <a:endParaRPr lang="en-GB" dirty="0"/>
          </a:p>
          <a:p>
            <a:pPr>
              <a:lnSpc>
                <a:spcPct val="150000"/>
              </a:lnSpc>
            </a:pPr>
            <a:r>
              <a:rPr lang="en-GB" dirty="0" smtClean="0"/>
              <a:t>Involve </a:t>
            </a:r>
            <a:r>
              <a:rPr lang="en-GB" dirty="0"/>
              <a:t>parents in </a:t>
            </a:r>
            <a:r>
              <a:rPr lang="en-GB" dirty="0" smtClean="0"/>
              <a:t>discussions</a:t>
            </a:r>
            <a:endParaRPr lang="en-GB" dirty="0"/>
          </a:p>
          <a:p>
            <a:pPr>
              <a:lnSpc>
                <a:spcPct val="150000"/>
              </a:lnSpc>
            </a:pPr>
            <a:r>
              <a:rPr lang="en-GB" dirty="0"/>
              <a:t>Team around the Child – include their knowledge  </a:t>
            </a:r>
          </a:p>
          <a:p>
            <a:pPr>
              <a:lnSpc>
                <a:spcPct val="150000"/>
              </a:lnSpc>
            </a:pPr>
            <a:r>
              <a:rPr lang="en-GB" dirty="0" smtClean="0"/>
              <a:t>Review observations together </a:t>
            </a:r>
          </a:p>
          <a:p>
            <a:pPr>
              <a:lnSpc>
                <a:spcPct val="150000"/>
              </a:lnSpc>
            </a:pPr>
            <a:r>
              <a:rPr lang="en-GB" dirty="0" smtClean="0"/>
              <a:t>There may be differences of opinion on observations this is fine, it means you need to  explore further </a:t>
            </a:r>
            <a:endParaRPr lang="en-GB" dirty="0"/>
          </a:p>
          <a:p>
            <a:endParaRPr lang="en-GB" dirty="0"/>
          </a:p>
          <a:p>
            <a:endParaRPr lang="en-GB" dirty="0"/>
          </a:p>
        </p:txBody>
      </p:sp>
      <p:sp>
        <p:nvSpPr>
          <p:cNvPr id="2" name="Title 1"/>
          <p:cNvSpPr>
            <a:spLocks noGrp="1"/>
          </p:cNvSpPr>
          <p:nvPr>
            <p:ph type="title"/>
          </p:nvPr>
        </p:nvSpPr>
        <p:spPr/>
        <p:txBody>
          <a:bodyPr/>
          <a:lstStyle/>
          <a:p>
            <a:pPr algn="ctr"/>
            <a:r>
              <a:rPr lang="en-GB" dirty="0"/>
              <a:t>Collaborative Process</a:t>
            </a:r>
          </a:p>
        </p:txBody>
      </p:sp>
    </p:spTree>
    <p:extLst>
      <p:ext uri="{BB962C8B-B14F-4D97-AF65-F5344CB8AC3E}">
        <p14:creationId xmlns:p14="http://schemas.microsoft.com/office/powerpoint/2010/main" val="12208217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60648"/>
            <a:ext cx="7520940" cy="1080120"/>
          </a:xfrm>
        </p:spPr>
        <p:txBody>
          <a:bodyPr>
            <a:normAutofit/>
          </a:bodyPr>
          <a:lstStyle/>
          <a:p>
            <a:r>
              <a:rPr lang="en-GB" sz="4800" dirty="0"/>
              <a:t>K</a:t>
            </a:r>
            <a:r>
              <a:rPr lang="en-GB" sz="4800" dirty="0" smtClean="0"/>
              <a:t>ey Milestones</a:t>
            </a:r>
            <a:endParaRPr lang="en-GB" dirty="0"/>
          </a:p>
        </p:txBody>
      </p:sp>
      <p:pic>
        <p:nvPicPr>
          <p:cNvPr id="6"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8659" t="12587" r="4964" b="9636"/>
          <a:stretch>
            <a:fillRect/>
          </a:stretch>
        </p:blipFill>
        <p:spPr bwMode="auto">
          <a:xfrm>
            <a:off x="611560" y="1196752"/>
            <a:ext cx="7992888" cy="5397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11560" y="476672"/>
            <a:ext cx="1584176" cy="369332"/>
          </a:xfrm>
          <a:prstGeom prst="rect">
            <a:avLst/>
          </a:prstGeom>
          <a:noFill/>
        </p:spPr>
        <p:txBody>
          <a:bodyPr wrap="square" rtlCol="0">
            <a:spAutoFit/>
          </a:bodyPr>
          <a:lstStyle/>
          <a:p>
            <a:pPr algn="ctr"/>
            <a:r>
              <a:rPr lang="en-GB" dirty="0" smtClean="0"/>
              <a:t>Example</a:t>
            </a:r>
            <a:endParaRPr lang="en-GB" dirty="0"/>
          </a:p>
        </p:txBody>
      </p:sp>
    </p:spTree>
    <p:extLst>
      <p:ext uri="{BB962C8B-B14F-4D97-AF65-F5344CB8AC3E}">
        <p14:creationId xmlns:p14="http://schemas.microsoft.com/office/powerpoint/2010/main" val="12578052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2420888"/>
            <a:ext cx="7588365" cy="4026760"/>
          </a:xfrm>
        </p:spPr>
        <p:txBody>
          <a:bodyPr>
            <a:normAutofit/>
          </a:bodyPr>
          <a:lstStyle/>
          <a:p>
            <a:pPr>
              <a:lnSpc>
                <a:spcPct val="150000"/>
              </a:lnSpc>
              <a:buFont typeface="Arial" panose="020B0604020202020204" pitchFamily="34" charset="0"/>
              <a:buChar char="•"/>
            </a:pPr>
            <a:r>
              <a:rPr lang="en-GB" sz="2200" dirty="0"/>
              <a:t>The Prerequisite Skills, or more commonly known as Q Skills, are an assessment resource to support teachers and </a:t>
            </a:r>
            <a:r>
              <a:rPr lang="en-GB" sz="2200" dirty="0" smtClean="0"/>
              <a:t>pupil support assistants</a:t>
            </a:r>
            <a:r>
              <a:rPr lang="en-GB" sz="2200" dirty="0"/>
              <a:t>. The skills described in the </a:t>
            </a:r>
            <a:r>
              <a:rPr lang="en-GB" sz="2200" dirty="0" smtClean="0"/>
              <a:t>resource, </a:t>
            </a:r>
            <a:r>
              <a:rPr lang="en-GB" sz="2200" dirty="0"/>
              <a:t>build towards </a:t>
            </a:r>
            <a:r>
              <a:rPr lang="en-GB" sz="2200" dirty="0" smtClean="0"/>
              <a:t>Early Level in Curriculum for Excellence. </a:t>
            </a:r>
          </a:p>
          <a:p>
            <a:pPr>
              <a:lnSpc>
                <a:spcPct val="150000"/>
              </a:lnSpc>
              <a:buFont typeface="Arial" panose="020B0604020202020204" pitchFamily="34" charset="0"/>
              <a:buChar char="•"/>
            </a:pPr>
            <a:r>
              <a:rPr lang="en-GB" sz="2200" dirty="0" smtClean="0"/>
              <a:t>The </a:t>
            </a:r>
            <a:r>
              <a:rPr lang="en-GB" sz="2200" dirty="0"/>
              <a:t>Q Skills provide a broad and inclusive framework for assessing learners, taking into account age, cognitive ability, learning difficulties and other significant complex needs.</a:t>
            </a:r>
          </a:p>
          <a:p>
            <a:pPr>
              <a:lnSpc>
                <a:spcPct val="150000"/>
              </a:lnSpc>
            </a:pPr>
            <a:endParaRPr lang="en-GB" dirty="0"/>
          </a:p>
        </p:txBody>
      </p:sp>
      <p:sp>
        <p:nvSpPr>
          <p:cNvPr id="2" name="Title 1"/>
          <p:cNvSpPr>
            <a:spLocks noGrp="1"/>
          </p:cNvSpPr>
          <p:nvPr>
            <p:ph type="title"/>
          </p:nvPr>
        </p:nvSpPr>
        <p:spPr/>
        <p:txBody>
          <a:bodyPr/>
          <a:lstStyle/>
          <a:p>
            <a:r>
              <a:rPr lang="en-GB" dirty="0" smtClean="0"/>
              <a:t>Q Skills</a:t>
            </a:r>
            <a:endParaRPr lang="en-GB" dirty="0"/>
          </a:p>
        </p:txBody>
      </p:sp>
    </p:spTree>
    <p:extLst>
      <p:ext uri="{BB962C8B-B14F-4D97-AF65-F5344CB8AC3E}">
        <p14:creationId xmlns:p14="http://schemas.microsoft.com/office/powerpoint/2010/main" val="3206121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4067" y="2492896"/>
            <a:ext cx="7408333" cy="3384376"/>
          </a:xfrm>
        </p:spPr>
        <p:txBody>
          <a:bodyPr>
            <a:normAutofit lnSpcReduction="10000"/>
          </a:bodyPr>
          <a:lstStyle/>
          <a:p>
            <a:pPr>
              <a:buFont typeface="Arial" panose="020B0604020202020204" pitchFamily="34" charset="0"/>
              <a:buChar char="•"/>
            </a:pPr>
            <a:r>
              <a:rPr lang="en-GB" sz="1800" dirty="0"/>
              <a:t>The requirements outlined in the Q Skills for Communication, Using Mathematics and Using ICT align with the mainstream </a:t>
            </a:r>
            <a:r>
              <a:rPr lang="en-GB" sz="1800" dirty="0" smtClean="0"/>
              <a:t>Curriculum for Excellence Early Level and </a:t>
            </a:r>
            <a:r>
              <a:rPr lang="en-GB" sz="1800" dirty="0"/>
              <a:t>are broken down into five skill areas. </a:t>
            </a:r>
            <a:endParaRPr lang="en-GB" sz="1800" dirty="0" smtClean="0"/>
          </a:p>
          <a:p>
            <a:pPr>
              <a:buFont typeface="Arial" panose="020B0604020202020204" pitchFamily="34" charset="0"/>
              <a:buChar char="•"/>
            </a:pPr>
            <a:endParaRPr lang="en-GB" sz="1800" dirty="0"/>
          </a:p>
          <a:p>
            <a:pPr>
              <a:buFont typeface="Arial" panose="020B0604020202020204" pitchFamily="34" charset="0"/>
              <a:buChar char="•"/>
            </a:pPr>
            <a:r>
              <a:rPr lang="en-GB" sz="1800" dirty="0" smtClean="0"/>
              <a:t>Within </a:t>
            </a:r>
            <a:r>
              <a:rPr lang="en-GB" sz="1800" dirty="0"/>
              <a:t>each of the skill areas learners' progress can be demonstrated by moving through the Q Skills as well as decreasing levels of supports from adults within a skill</a:t>
            </a:r>
            <a:r>
              <a:rPr lang="en-GB" sz="1800" dirty="0" smtClean="0"/>
              <a:t>. These are explained in slides 28-32.</a:t>
            </a:r>
          </a:p>
          <a:p>
            <a:pPr>
              <a:buFont typeface="Arial" panose="020B0604020202020204" pitchFamily="34" charset="0"/>
              <a:buChar char="•"/>
            </a:pPr>
            <a:endParaRPr lang="en-GB" sz="1800" dirty="0" smtClean="0"/>
          </a:p>
          <a:p>
            <a:pPr>
              <a:buFont typeface="Arial" panose="020B0604020202020204" pitchFamily="34" charset="0"/>
              <a:buChar char="•"/>
            </a:pPr>
            <a:r>
              <a:rPr lang="en-GB" sz="1800" dirty="0" smtClean="0"/>
              <a:t>Having different levels within each skill allows pupils to progress at a level but also gives options for pupils with deteriorating skills to still show progress in skill maintenance</a:t>
            </a:r>
            <a:r>
              <a:rPr lang="en-GB" sz="2200" dirty="0" smtClean="0"/>
              <a:t>.</a:t>
            </a:r>
          </a:p>
          <a:p>
            <a:pPr>
              <a:buFont typeface="Arial" panose="020B0604020202020204" pitchFamily="34" charset="0"/>
              <a:buChar char="•"/>
            </a:pPr>
            <a:endParaRPr lang="en-GB" sz="2200" dirty="0" smtClean="0"/>
          </a:p>
        </p:txBody>
      </p:sp>
      <p:sp>
        <p:nvSpPr>
          <p:cNvPr id="2" name="Title 1"/>
          <p:cNvSpPr>
            <a:spLocks noGrp="1"/>
          </p:cNvSpPr>
          <p:nvPr>
            <p:ph type="title"/>
          </p:nvPr>
        </p:nvSpPr>
        <p:spPr/>
        <p:txBody>
          <a:bodyPr/>
          <a:lstStyle/>
          <a:p>
            <a:r>
              <a:rPr lang="en-GB" dirty="0" smtClean="0"/>
              <a:t>Q Skills Levels</a:t>
            </a:r>
            <a:endParaRPr lang="en-GB" dirty="0"/>
          </a:p>
        </p:txBody>
      </p:sp>
    </p:spTree>
    <p:extLst>
      <p:ext uri="{BB962C8B-B14F-4D97-AF65-F5344CB8AC3E}">
        <p14:creationId xmlns:p14="http://schemas.microsoft.com/office/powerpoint/2010/main" val="41342722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38328"/>
            <a:ext cx="8229600" cy="1506496"/>
          </a:xfrm>
        </p:spPr>
        <p:txBody>
          <a:bodyPr>
            <a:normAutofit fontScale="90000"/>
          </a:bodyPr>
          <a:lstStyle/>
          <a:p>
            <a:r>
              <a:rPr lang="en-GB" altLang="en-US" sz="4000" dirty="0">
                <a:latin typeface="Comic Sans MS" pitchFamily="66" charset="0"/>
              </a:rPr>
              <a:t>Brief explanation of </a:t>
            </a:r>
            <a:r>
              <a:rPr lang="en-GB" altLang="en-US" sz="4000" dirty="0" smtClean="0">
                <a:latin typeface="Comic Sans MS" pitchFamily="66" charset="0"/>
              </a:rPr>
              <a:t>layout – using Mathematics</a:t>
            </a:r>
            <a:r>
              <a:rPr lang="en-GB" altLang="en-US" dirty="0">
                <a:latin typeface="Comic Sans MS" pitchFamily="66" charset="0"/>
              </a:rPr>
              <a:t/>
            </a:r>
            <a:br>
              <a:rPr lang="en-GB" altLang="en-US" dirty="0">
                <a:latin typeface="Comic Sans MS" pitchFamily="66" charset="0"/>
              </a:rPr>
            </a:br>
            <a:endParaRPr lang="en-GB" dirty="0"/>
          </a:p>
        </p:txBody>
      </p:sp>
      <p:pic>
        <p:nvPicPr>
          <p:cNvPr id="6" name="Picture 1" descr="Screen shot 2012-04-26 at 19.05.11.pn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1520" y="1427629"/>
            <a:ext cx="8640960" cy="524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09835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38328"/>
            <a:ext cx="8229600" cy="642400"/>
          </a:xfrm>
        </p:spPr>
        <p:txBody>
          <a:bodyPr>
            <a:normAutofit fontScale="90000"/>
          </a:bodyPr>
          <a:lstStyle/>
          <a:p>
            <a:r>
              <a:rPr lang="en-GB" altLang="en-US" dirty="0" smtClean="0">
                <a:latin typeface="Comic Sans MS" pitchFamily="66" charset="0"/>
              </a:rPr>
              <a:t>Communication</a:t>
            </a:r>
            <a:endParaRPr lang="en-GB" dirty="0"/>
          </a:p>
        </p:txBody>
      </p:sp>
      <p:pic>
        <p:nvPicPr>
          <p:cNvPr id="4" name="Picture 1" descr="Screen shot 2012-04-26 at 19.07.50.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552" y="980728"/>
            <a:ext cx="7992888" cy="5666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90415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38328"/>
            <a:ext cx="8229600" cy="858424"/>
          </a:xfrm>
        </p:spPr>
        <p:txBody>
          <a:bodyPr>
            <a:normAutofit/>
          </a:bodyPr>
          <a:lstStyle/>
          <a:p>
            <a:r>
              <a:rPr lang="en-GB" altLang="en-US" dirty="0" smtClean="0">
                <a:latin typeface="Comic Sans MS" pitchFamily="66" charset="0"/>
              </a:rPr>
              <a:t>Using ICT</a:t>
            </a:r>
            <a:endParaRPr lang="en-GB" dirty="0"/>
          </a:p>
        </p:txBody>
      </p:sp>
      <p:pic>
        <p:nvPicPr>
          <p:cNvPr id="5" name="Picture 1" descr="Screen shot 2012-04-26 at 19.11.10.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196752"/>
            <a:ext cx="7704856" cy="5474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6489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2060848"/>
            <a:ext cx="8064896" cy="4320480"/>
          </a:xfrm>
        </p:spPr>
        <p:txBody>
          <a:bodyPr>
            <a:noAutofit/>
          </a:bodyPr>
          <a:lstStyle/>
          <a:p>
            <a:r>
              <a:rPr lang="en-GB" sz="3600" dirty="0"/>
              <a:t>	A pupil is present during an activity but shows minimal response</a:t>
            </a:r>
            <a:r>
              <a:rPr lang="en-GB" sz="3600" dirty="0" smtClean="0"/>
              <a:t>.</a:t>
            </a:r>
          </a:p>
          <a:p>
            <a:endParaRPr lang="en-GB" sz="3600" dirty="0"/>
          </a:p>
          <a:p>
            <a:r>
              <a:rPr lang="en-GB" sz="3600" dirty="0" smtClean="0"/>
              <a:t>In </a:t>
            </a:r>
            <a:r>
              <a:rPr lang="en-GB" sz="3600" dirty="0"/>
              <a:t>each skill area there is a list of statements about what pupils may do in specific types of learning activity. </a:t>
            </a:r>
          </a:p>
        </p:txBody>
      </p:sp>
      <p:sp>
        <p:nvSpPr>
          <p:cNvPr id="3" name="Title 2"/>
          <p:cNvSpPr>
            <a:spLocks noGrp="1"/>
          </p:cNvSpPr>
          <p:nvPr>
            <p:ph type="title"/>
          </p:nvPr>
        </p:nvSpPr>
        <p:spPr/>
        <p:txBody>
          <a:bodyPr/>
          <a:lstStyle/>
          <a:p>
            <a:r>
              <a:rPr lang="en-GB" dirty="0"/>
              <a:t>Q1 	</a:t>
            </a:r>
            <a:r>
              <a:rPr lang="en-GB" b="1" dirty="0"/>
              <a:t>Experience/Encounter</a:t>
            </a:r>
          </a:p>
        </p:txBody>
      </p:sp>
    </p:spTree>
    <p:extLst>
      <p:ext uri="{BB962C8B-B14F-4D97-AF65-F5344CB8AC3E}">
        <p14:creationId xmlns:p14="http://schemas.microsoft.com/office/powerpoint/2010/main" val="15816579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sz="3600" dirty="0"/>
              <a:t>	The pupil shows signs of enjoyment, surprise, frustration or dissatisfaction.</a:t>
            </a:r>
          </a:p>
          <a:p>
            <a:endParaRPr lang="en-GB" dirty="0"/>
          </a:p>
        </p:txBody>
      </p:sp>
      <p:sp>
        <p:nvSpPr>
          <p:cNvPr id="3" name="Title 2"/>
          <p:cNvSpPr>
            <a:spLocks noGrp="1"/>
          </p:cNvSpPr>
          <p:nvPr>
            <p:ph type="title"/>
          </p:nvPr>
        </p:nvSpPr>
        <p:spPr/>
        <p:txBody>
          <a:bodyPr/>
          <a:lstStyle/>
          <a:p>
            <a:r>
              <a:rPr lang="en-GB" dirty="0"/>
              <a:t>Q2	</a:t>
            </a:r>
            <a:r>
              <a:rPr lang="en-GB" b="1" dirty="0"/>
              <a:t>Respond</a:t>
            </a:r>
          </a:p>
        </p:txBody>
      </p:sp>
    </p:spTree>
    <p:extLst>
      <p:ext uri="{BB962C8B-B14F-4D97-AF65-F5344CB8AC3E}">
        <p14:creationId xmlns:p14="http://schemas.microsoft.com/office/powerpoint/2010/main" val="6362021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GB" sz="3600" dirty="0" smtClean="0"/>
              <a:t>The </a:t>
            </a:r>
            <a:r>
              <a:rPr lang="en-GB" sz="3600" dirty="0"/>
              <a:t>pupil shows interest, enthusiasm, communicated through body language, focused looking, or listening, and redirects attention when the activity ends</a:t>
            </a:r>
          </a:p>
        </p:txBody>
      </p:sp>
      <p:sp>
        <p:nvSpPr>
          <p:cNvPr id="3" name="Title 2"/>
          <p:cNvSpPr>
            <a:spLocks noGrp="1"/>
          </p:cNvSpPr>
          <p:nvPr>
            <p:ph type="title"/>
          </p:nvPr>
        </p:nvSpPr>
        <p:spPr/>
        <p:txBody>
          <a:bodyPr/>
          <a:lstStyle/>
          <a:p>
            <a:r>
              <a:rPr lang="en-GB" dirty="0"/>
              <a:t>Q3	</a:t>
            </a:r>
            <a:r>
              <a:rPr lang="en-GB" b="1" dirty="0"/>
              <a:t>Engage</a:t>
            </a:r>
          </a:p>
        </p:txBody>
      </p:sp>
    </p:spTree>
    <p:extLst>
      <p:ext uri="{BB962C8B-B14F-4D97-AF65-F5344CB8AC3E}">
        <p14:creationId xmlns:p14="http://schemas.microsoft.com/office/powerpoint/2010/main" val="37581094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sz="3600" dirty="0"/>
              <a:t>	The pupil shares, takes turns and anticipates familiar events.</a:t>
            </a:r>
          </a:p>
          <a:p>
            <a:endParaRPr lang="en-GB" dirty="0"/>
          </a:p>
        </p:txBody>
      </p:sp>
      <p:sp>
        <p:nvSpPr>
          <p:cNvPr id="3" name="Title 2"/>
          <p:cNvSpPr>
            <a:spLocks noGrp="1"/>
          </p:cNvSpPr>
          <p:nvPr>
            <p:ph type="title"/>
          </p:nvPr>
        </p:nvSpPr>
        <p:spPr/>
        <p:txBody>
          <a:bodyPr/>
          <a:lstStyle/>
          <a:p>
            <a:r>
              <a:rPr lang="en-GB" dirty="0"/>
              <a:t>Q4	</a:t>
            </a:r>
            <a:r>
              <a:rPr lang="en-GB" b="1" dirty="0"/>
              <a:t>Actively Participate</a:t>
            </a:r>
          </a:p>
        </p:txBody>
      </p:sp>
    </p:spTree>
    <p:extLst>
      <p:ext uri="{BB962C8B-B14F-4D97-AF65-F5344CB8AC3E}">
        <p14:creationId xmlns:p14="http://schemas.microsoft.com/office/powerpoint/2010/main" val="4869555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sz="3600" dirty="0" smtClean="0"/>
              <a:t>The </a:t>
            </a:r>
            <a:r>
              <a:rPr lang="en-GB" sz="3600" dirty="0"/>
              <a:t>pupil combines learning and generalises skills, knowledge, concepts and understanding, relating to curricular experiences.</a:t>
            </a:r>
          </a:p>
          <a:p>
            <a:pPr marL="0" indent="0">
              <a:buNone/>
            </a:pPr>
            <a:r>
              <a:rPr lang="en-GB" dirty="0"/>
              <a:t> </a:t>
            </a:r>
          </a:p>
          <a:p>
            <a:endParaRPr lang="en-GB" dirty="0"/>
          </a:p>
        </p:txBody>
      </p:sp>
      <p:sp>
        <p:nvSpPr>
          <p:cNvPr id="3" name="Title 2"/>
          <p:cNvSpPr>
            <a:spLocks noGrp="1"/>
          </p:cNvSpPr>
          <p:nvPr>
            <p:ph type="title"/>
          </p:nvPr>
        </p:nvSpPr>
        <p:spPr/>
        <p:txBody>
          <a:bodyPr/>
          <a:lstStyle/>
          <a:p>
            <a:r>
              <a:rPr lang="en-GB" dirty="0"/>
              <a:t>Q5	</a:t>
            </a:r>
            <a:r>
              <a:rPr lang="en-GB" b="1" dirty="0"/>
              <a:t>Consolidate</a:t>
            </a:r>
          </a:p>
        </p:txBody>
      </p:sp>
    </p:spTree>
    <p:extLst>
      <p:ext uri="{BB962C8B-B14F-4D97-AF65-F5344CB8AC3E}">
        <p14:creationId xmlns:p14="http://schemas.microsoft.com/office/powerpoint/2010/main" val="2497630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This is the final progression level for each skill.</a:t>
            </a:r>
          </a:p>
          <a:p>
            <a:r>
              <a:rPr lang="en-GB" dirty="0" smtClean="0"/>
              <a:t>It is a Northern Ireland term for the first level of their curriculum .</a:t>
            </a:r>
          </a:p>
          <a:p>
            <a:r>
              <a:rPr lang="en-GB" dirty="0" smtClean="0"/>
              <a:t>The working group compared this level to </a:t>
            </a:r>
            <a:r>
              <a:rPr lang="en-GB" dirty="0" err="1" smtClean="0"/>
              <a:t>CfE</a:t>
            </a:r>
            <a:r>
              <a:rPr lang="en-GB" dirty="0" smtClean="0"/>
              <a:t> and it broadly corresponds to the starting point to  </a:t>
            </a:r>
            <a:r>
              <a:rPr lang="en-GB" dirty="0" err="1" smtClean="0"/>
              <a:t>CfE</a:t>
            </a:r>
            <a:r>
              <a:rPr lang="en-GB" dirty="0" smtClean="0"/>
              <a:t> Early Level.</a:t>
            </a:r>
            <a:endParaRPr lang="en-GB" dirty="0"/>
          </a:p>
        </p:txBody>
      </p:sp>
      <p:sp>
        <p:nvSpPr>
          <p:cNvPr id="3" name="Title 2"/>
          <p:cNvSpPr>
            <a:spLocks noGrp="1"/>
          </p:cNvSpPr>
          <p:nvPr>
            <p:ph type="title"/>
          </p:nvPr>
        </p:nvSpPr>
        <p:spPr/>
        <p:txBody>
          <a:bodyPr/>
          <a:lstStyle/>
          <a:p>
            <a:r>
              <a:rPr lang="en-GB" dirty="0" smtClean="0"/>
              <a:t>Level 1</a:t>
            </a:r>
            <a:endParaRPr lang="en-GB" dirty="0"/>
          </a:p>
        </p:txBody>
      </p:sp>
    </p:spTree>
    <p:extLst>
      <p:ext uri="{BB962C8B-B14F-4D97-AF65-F5344CB8AC3E}">
        <p14:creationId xmlns:p14="http://schemas.microsoft.com/office/powerpoint/2010/main" val="19052557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2564904"/>
            <a:ext cx="7408333" cy="3888432"/>
          </a:xfrm>
        </p:spPr>
        <p:txBody>
          <a:bodyPr>
            <a:noAutofit/>
          </a:bodyPr>
          <a:lstStyle/>
          <a:p>
            <a:pPr>
              <a:buFont typeface="Arial" panose="020B0604020202020204" pitchFamily="34" charset="0"/>
              <a:buChar char="•"/>
            </a:pPr>
            <a:r>
              <a:rPr lang="en-GB" sz="2000" dirty="0" smtClean="0"/>
              <a:t>Quest has been </a:t>
            </a:r>
            <a:r>
              <a:rPr lang="en-GB" sz="2000" dirty="0"/>
              <a:t>linked to </a:t>
            </a:r>
            <a:r>
              <a:rPr lang="en-GB" sz="2000" dirty="0" smtClean="0">
                <a:hlinkClick r:id="rId3"/>
              </a:rPr>
              <a:t>Experiences </a:t>
            </a:r>
            <a:r>
              <a:rPr lang="en-GB" sz="2000" dirty="0">
                <a:hlinkClick r:id="rId3"/>
              </a:rPr>
              <a:t>and </a:t>
            </a:r>
            <a:r>
              <a:rPr lang="en-GB" sz="2000" dirty="0" smtClean="0">
                <a:hlinkClick r:id="rId3"/>
              </a:rPr>
              <a:t>Outcomes </a:t>
            </a:r>
            <a:endParaRPr lang="en-GB" sz="2000" dirty="0"/>
          </a:p>
          <a:p>
            <a:pPr>
              <a:buFont typeface="Arial" panose="020B0604020202020204" pitchFamily="34" charset="0"/>
              <a:buChar char="•"/>
            </a:pPr>
            <a:endParaRPr lang="en-GB" sz="2000" dirty="0" smtClean="0"/>
          </a:p>
          <a:p>
            <a:pPr>
              <a:buFont typeface="Arial" panose="020B0604020202020204" pitchFamily="34" charset="0"/>
              <a:buChar char="•"/>
            </a:pPr>
            <a:r>
              <a:rPr lang="en-GB" sz="2000" dirty="0" smtClean="0"/>
              <a:t>Q Skills - Levels Q1 to Q5 work towards </a:t>
            </a:r>
            <a:r>
              <a:rPr lang="en-GB" sz="2000" dirty="0"/>
              <a:t>Early</a:t>
            </a:r>
            <a:r>
              <a:rPr lang="en-GB" sz="2000" dirty="0" smtClean="0">
                <a:solidFill>
                  <a:srgbClr val="FF0000"/>
                </a:solidFill>
              </a:rPr>
              <a:t> </a:t>
            </a:r>
            <a:r>
              <a:rPr lang="en-GB" sz="2000" dirty="0"/>
              <a:t>Level </a:t>
            </a:r>
            <a:r>
              <a:rPr lang="en-GB" sz="2000" dirty="0" smtClean="0"/>
              <a:t>CfE </a:t>
            </a:r>
          </a:p>
          <a:p>
            <a:pPr>
              <a:buFont typeface="Arial" panose="020B0604020202020204" pitchFamily="34" charset="0"/>
              <a:buChar char="•"/>
            </a:pPr>
            <a:endParaRPr lang="en-GB" sz="2000" dirty="0"/>
          </a:p>
          <a:p>
            <a:pPr>
              <a:buFont typeface="Arial" panose="020B0604020202020204" pitchFamily="34" charset="0"/>
              <a:buChar char="•"/>
            </a:pPr>
            <a:r>
              <a:rPr lang="en-GB" sz="2000" dirty="0">
                <a:hlinkClick r:id="rId4"/>
              </a:rPr>
              <a:t>Health and W</a:t>
            </a:r>
            <a:r>
              <a:rPr lang="en-GB" sz="2000" dirty="0" smtClean="0">
                <a:hlinkClick r:id="rId4"/>
              </a:rPr>
              <a:t>ellbeing </a:t>
            </a:r>
            <a:r>
              <a:rPr lang="en-GB" sz="2000" dirty="0" smtClean="0"/>
              <a:t>is embedded within the range of Q Skills strands</a:t>
            </a:r>
          </a:p>
          <a:p>
            <a:pPr marL="0" indent="0">
              <a:buNone/>
            </a:pPr>
            <a:endParaRPr lang="en-GB" sz="2000" dirty="0" smtClean="0"/>
          </a:p>
          <a:p>
            <a:pPr>
              <a:buFont typeface="Arial" panose="020B0604020202020204" pitchFamily="34" charset="0"/>
              <a:buChar char="•"/>
            </a:pPr>
            <a:r>
              <a:rPr lang="en-GB" sz="2000" dirty="0" smtClean="0"/>
              <a:t>Visuals have been created to support the </a:t>
            </a:r>
            <a:r>
              <a:rPr lang="en-GB" sz="2000" dirty="0" smtClean="0">
                <a:hlinkClick r:id="rId5"/>
              </a:rPr>
              <a:t>HWB Early level </a:t>
            </a:r>
            <a:r>
              <a:rPr lang="en-GB" sz="2000" dirty="0" err="1" smtClean="0">
                <a:hlinkClick r:id="rId5"/>
              </a:rPr>
              <a:t>Es</a:t>
            </a:r>
            <a:r>
              <a:rPr lang="en-GB" sz="2000" dirty="0" smtClean="0">
                <a:hlinkClick r:id="rId5"/>
              </a:rPr>
              <a:t> and </a:t>
            </a:r>
            <a:r>
              <a:rPr lang="en-GB" sz="2000" dirty="0" err="1" smtClean="0">
                <a:hlinkClick r:id="rId5"/>
              </a:rPr>
              <a:t>Os</a:t>
            </a:r>
            <a:r>
              <a:rPr lang="en-GB" sz="2000" dirty="0" smtClean="0">
                <a:hlinkClick r:id="rId5"/>
              </a:rPr>
              <a:t> </a:t>
            </a:r>
            <a:endParaRPr lang="en-GB" sz="2000" dirty="0"/>
          </a:p>
          <a:p>
            <a:pPr>
              <a:buFont typeface="Arial" panose="020B0604020202020204" pitchFamily="34" charset="0"/>
              <a:buChar char="•"/>
            </a:pPr>
            <a:endParaRPr lang="en-GB" sz="2000" dirty="0" smtClean="0"/>
          </a:p>
        </p:txBody>
      </p:sp>
      <p:sp>
        <p:nvSpPr>
          <p:cNvPr id="2" name="Title 1"/>
          <p:cNvSpPr>
            <a:spLocks noGrp="1"/>
          </p:cNvSpPr>
          <p:nvPr>
            <p:ph type="title"/>
          </p:nvPr>
        </p:nvSpPr>
        <p:spPr/>
        <p:txBody>
          <a:bodyPr/>
          <a:lstStyle/>
          <a:p>
            <a:r>
              <a:rPr lang="en-GB" dirty="0" smtClean="0"/>
              <a:t>Links to </a:t>
            </a:r>
            <a:r>
              <a:rPr lang="en-GB" dirty="0" err="1" smtClean="0"/>
              <a:t>CfE</a:t>
            </a:r>
            <a:endParaRPr lang="en-GB" dirty="0"/>
          </a:p>
        </p:txBody>
      </p:sp>
    </p:spTree>
    <p:extLst>
      <p:ext uri="{BB962C8B-B14F-4D97-AF65-F5344CB8AC3E}">
        <p14:creationId xmlns:p14="http://schemas.microsoft.com/office/powerpoint/2010/main" val="21491891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Slides 36-38 show examples of recording sheets</a:t>
            </a:r>
          </a:p>
          <a:p>
            <a:r>
              <a:rPr lang="en-GB" dirty="0" smtClean="0"/>
              <a:t>Copies can be found on </a:t>
            </a:r>
            <a:r>
              <a:rPr lang="en-GB" dirty="0" smtClean="0"/>
              <a:t>the ASN website</a:t>
            </a:r>
          </a:p>
          <a:p>
            <a:endParaRPr lang="en-GB" dirty="0">
              <a:solidFill>
                <a:srgbClr val="FF0000"/>
              </a:solidFill>
            </a:endParaRPr>
          </a:p>
          <a:p>
            <a:r>
              <a:rPr lang="en-GB" dirty="0">
                <a:solidFill>
                  <a:srgbClr val="FF0000"/>
                </a:solidFill>
                <a:hlinkClick r:id="rId2"/>
              </a:rPr>
              <a:t>https://</a:t>
            </a:r>
            <a:r>
              <a:rPr lang="en-GB" dirty="0" smtClean="0">
                <a:solidFill>
                  <a:srgbClr val="FF0000"/>
                </a:solidFill>
                <a:hlinkClick r:id="rId2"/>
              </a:rPr>
              <a:t>www.highland.gov.uk/downloads/file/20563/quest_recording_sheets</a:t>
            </a:r>
            <a:endParaRPr lang="en-GB" dirty="0" smtClean="0">
              <a:solidFill>
                <a:srgbClr val="FF0000"/>
              </a:solidFill>
            </a:endParaRPr>
          </a:p>
          <a:p>
            <a:r>
              <a:rPr lang="en-GB" dirty="0" smtClean="0">
                <a:solidFill>
                  <a:srgbClr val="FF0000"/>
                </a:solidFill>
                <a:hlinkClick r:id="rId3"/>
              </a:rPr>
              <a:t>https</a:t>
            </a:r>
            <a:r>
              <a:rPr lang="en-GB" dirty="0">
                <a:solidFill>
                  <a:srgbClr val="FF0000"/>
                </a:solidFill>
                <a:hlinkClick r:id="rId3"/>
              </a:rPr>
              <a:t>://</a:t>
            </a:r>
            <a:r>
              <a:rPr lang="en-GB" dirty="0" smtClean="0">
                <a:solidFill>
                  <a:srgbClr val="FF0000"/>
                </a:solidFill>
                <a:hlinkClick r:id="rId3"/>
              </a:rPr>
              <a:t>www.highland.gov.uk/downloads/file/20599/q_skills_observation_sheets_editable</a:t>
            </a:r>
            <a:endParaRPr lang="en-GB" dirty="0" smtClean="0">
              <a:solidFill>
                <a:srgbClr val="FF0000"/>
              </a:solidFill>
            </a:endParaRPr>
          </a:p>
          <a:p>
            <a:endParaRPr lang="en-GB" dirty="0" smtClean="0">
              <a:solidFill>
                <a:srgbClr val="FF0000"/>
              </a:solidFill>
            </a:endParaRPr>
          </a:p>
        </p:txBody>
      </p:sp>
      <p:sp>
        <p:nvSpPr>
          <p:cNvPr id="3" name="Title 2"/>
          <p:cNvSpPr>
            <a:spLocks noGrp="1"/>
          </p:cNvSpPr>
          <p:nvPr>
            <p:ph type="title"/>
          </p:nvPr>
        </p:nvSpPr>
        <p:spPr/>
        <p:txBody>
          <a:bodyPr/>
          <a:lstStyle/>
          <a:p>
            <a:r>
              <a:rPr lang="en-GB" dirty="0" smtClean="0"/>
              <a:t>Editable recording sheets</a:t>
            </a:r>
            <a:endParaRPr lang="en-GB" dirty="0"/>
          </a:p>
        </p:txBody>
      </p:sp>
    </p:spTree>
    <p:extLst>
      <p:ext uri="{BB962C8B-B14F-4D97-AF65-F5344CB8AC3E}">
        <p14:creationId xmlns:p14="http://schemas.microsoft.com/office/powerpoint/2010/main" val="28153146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Recording Sheets - Examples</a:t>
            </a:r>
            <a:endParaRPr lang="en-GB" dirty="0"/>
          </a:p>
        </p:txBody>
      </p:sp>
      <p:pic>
        <p:nvPicPr>
          <p:cNvPr id="4" name="Content Placeholder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31616" t="16176" r="28125" b="7414"/>
          <a:stretch>
            <a:fillRect/>
          </a:stretch>
        </p:blipFill>
        <p:spPr>
          <a:xfrm>
            <a:off x="755576" y="1556792"/>
            <a:ext cx="3384376" cy="4816287"/>
          </a:xfrm>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l="31104" t="15973" r="28271" b="7167"/>
          <a:stretch>
            <a:fillRect/>
          </a:stretch>
        </p:blipFill>
        <p:spPr bwMode="auto">
          <a:xfrm>
            <a:off x="4644008" y="1556792"/>
            <a:ext cx="3400425"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38452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Recording Sheets - Examples</a:t>
            </a:r>
            <a:endParaRPr lang="en-GB" dirty="0"/>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l="15875" t="16176" r="8873" b="7414"/>
          <a:stretch>
            <a:fillRect/>
          </a:stretch>
        </p:blipFill>
        <p:spPr>
          <a:xfrm>
            <a:off x="755649" y="1484784"/>
            <a:ext cx="7561263" cy="4833937"/>
          </a:xfrm>
          <a:prstGeom prst="rect">
            <a:avLst/>
          </a:prstGeom>
        </p:spPr>
      </p:pic>
    </p:spTree>
    <p:extLst>
      <p:ext uri="{BB962C8B-B14F-4D97-AF65-F5344CB8AC3E}">
        <p14:creationId xmlns:p14="http://schemas.microsoft.com/office/powerpoint/2010/main" val="29731371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Recording Sheets - Examples</a:t>
            </a:r>
            <a:endParaRPr lang="en-GB" dirty="0"/>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l="10629" t="16176" r="8005" b="12959"/>
          <a:stretch>
            <a:fillRect/>
          </a:stretch>
        </p:blipFill>
        <p:spPr>
          <a:xfrm>
            <a:off x="179512" y="1564590"/>
            <a:ext cx="8784976" cy="4816738"/>
          </a:xfrm>
          <a:prstGeom prst="rect">
            <a:avLst/>
          </a:prstGeom>
        </p:spPr>
      </p:pic>
    </p:spTree>
    <p:extLst>
      <p:ext uri="{BB962C8B-B14F-4D97-AF65-F5344CB8AC3E}">
        <p14:creationId xmlns:p14="http://schemas.microsoft.com/office/powerpoint/2010/main" val="41737613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Northern Ireland has created free to download thematic units with differentiated ideas for including pupils with PMLD into class topics or projects.</a:t>
            </a:r>
          </a:p>
          <a:p>
            <a:r>
              <a:rPr lang="en-GB" dirty="0" smtClean="0"/>
              <a:t>They cover a range of ideas commonly studied in </a:t>
            </a:r>
            <a:r>
              <a:rPr lang="en-GB" dirty="0" smtClean="0"/>
              <a:t>schools</a:t>
            </a:r>
            <a:endParaRPr lang="en-GB" dirty="0" smtClean="0"/>
          </a:p>
        </p:txBody>
      </p:sp>
      <p:sp>
        <p:nvSpPr>
          <p:cNvPr id="3" name="Title 2"/>
          <p:cNvSpPr>
            <a:spLocks noGrp="1"/>
          </p:cNvSpPr>
          <p:nvPr>
            <p:ph type="title"/>
          </p:nvPr>
        </p:nvSpPr>
        <p:spPr/>
        <p:txBody>
          <a:bodyPr/>
          <a:lstStyle/>
          <a:p>
            <a:r>
              <a:rPr lang="en-GB" dirty="0" smtClean="0"/>
              <a:t>Thematic Units</a:t>
            </a:r>
            <a:endParaRPr lang="en-GB" dirty="0"/>
          </a:p>
        </p:txBody>
      </p:sp>
    </p:spTree>
    <p:extLst>
      <p:ext uri="{BB962C8B-B14F-4D97-AF65-F5344CB8AC3E}">
        <p14:creationId xmlns:p14="http://schemas.microsoft.com/office/powerpoint/2010/main" val="38630653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38328"/>
            <a:ext cx="8229600" cy="1252728"/>
          </a:xfrm>
        </p:spPr>
        <p:txBody>
          <a:bodyPr/>
          <a:lstStyle/>
          <a:p>
            <a:r>
              <a:rPr lang="en-GB" dirty="0" smtClean="0"/>
              <a:t>Thematic units</a:t>
            </a:r>
            <a:endParaRPr lang="en-GB" dirty="0"/>
          </a:p>
        </p:txBody>
      </p:sp>
      <p:pic>
        <p:nvPicPr>
          <p:cNvPr id="3" name="Picture 7"/>
          <p:cNvPicPr>
            <a:picLocks noChangeAspect="1" noChangeArrowheads="1"/>
          </p:cNvPicPr>
          <p:nvPr/>
        </p:nvPicPr>
        <p:blipFill>
          <a:blip r:embed="rId3">
            <a:extLst>
              <a:ext uri="{28A0092B-C50C-407E-A947-70E740481C1C}">
                <a14:useLocalDpi xmlns:a14="http://schemas.microsoft.com/office/drawing/2010/main" val="0"/>
              </a:ext>
            </a:extLst>
          </a:blip>
          <a:srcRect l="28989" t="9093" r="39240" b="12386"/>
          <a:stretch>
            <a:fillRect/>
          </a:stretch>
        </p:blipFill>
        <p:spPr bwMode="auto">
          <a:xfrm rot="20702722">
            <a:off x="7073595" y="204936"/>
            <a:ext cx="1657350" cy="2305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9"/>
          <p:cNvPicPr>
            <a:picLocks noChangeAspect="1" noChangeArrowheads="1"/>
          </p:cNvPicPr>
          <p:nvPr/>
        </p:nvPicPr>
        <p:blipFill>
          <a:blip r:embed="rId4">
            <a:extLst>
              <a:ext uri="{28A0092B-C50C-407E-A947-70E740481C1C}">
                <a14:useLocalDpi xmlns:a14="http://schemas.microsoft.com/office/drawing/2010/main" val="0"/>
              </a:ext>
            </a:extLst>
          </a:blip>
          <a:srcRect l="27605" t="10925" r="38020" b="5186"/>
          <a:stretch>
            <a:fillRect/>
          </a:stretch>
        </p:blipFill>
        <p:spPr bwMode="auto">
          <a:xfrm rot="20724961">
            <a:off x="6079944" y="2324640"/>
            <a:ext cx="1811338" cy="2486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683567" y="1959798"/>
            <a:ext cx="5112567" cy="4493538"/>
          </a:xfrm>
          <a:prstGeom prst="rect">
            <a:avLst/>
          </a:prstGeom>
        </p:spPr>
        <p:txBody>
          <a:bodyPr wrap="square">
            <a:spAutoFit/>
          </a:bodyPr>
          <a:lstStyle/>
          <a:p>
            <a:pPr marL="274320" indent="-274320">
              <a:spcBef>
                <a:spcPct val="20000"/>
              </a:spcBef>
              <a:buClr>
                <a:schemeClr val="accent1"/>
              </a:buClr>
              <a:buSzPct val="100000"/>
              <a:buFont typeface="Arial" panose="020B0604020202020204" pitchFamily="34" charset="0"/>
              <a:buChar char="•"/>
            </a:pPr>
            <a:r>
              <a:rPr lang="en-GB" altLang="en-US" sz="2200" dirty="0" smtClean="0">
                <a:solidFill>
                  <a:schemeClr val="tx2"/>
                </a:solidFill>
                <a:hlinkClick r:id="rId5"/>
              </a:rPr>
              <a:t>A Pirate’s Life for Me</a:t>
            </a:r>
            <a:endParaRPr lang="en-GB" altLang="en-US" sz="2200" dirty="0" smtClean="0">
              <a:solidFill>
                <a:schemeClr val="tx2"/>
              </a:solidFill>
            </a:endParaRPr>
          </a:p>
          <a:p>
            <a:pPr marL="274320" indent="-274320">
              <a:spcBef>
                <a:spcPct val="20000"/>
              </a:spcBef>
              <a:buClr>
                <a:schemeClr val="accent1"/>
              </a:buClr>
              <a:buSzPct val="100000"/>
              <a:buFont typeface="Arial" panose="020B0604020202020204" pitchFamily="34" charset="0"/>
              <a:buChar char="•"/>
            </a:pPr>
            <a:r>
              <a:rPr lang="en-GB" altLang="en-US" sz="2200" dirty="0">
                <a:solidFill>
                  <a:schemeClr val="tx2"/>
                </a:solidFill>
                <a:hlinkClick r:id="rId6"/>
              </a:rPr>
              <a:t>O</a:t>
            </a:r>
            <a:r>
              <a:rPr lang="en-GB" altLang="en-US" sz="2200" dirty="0" smtClean="0">
                <a:solidFill>
                  <a:schemeClr val="tx2"/>
                </a:solidFill>
                <a:hlinkClick r:id="rId6"/>
              </a:rPr>
              <a:t>ur Academy for Witches and Wizards</a:t>
            </a:r>
            <a:endParaRPr lang="en-GB" altLang="en-US" sz="2200" dirty="0" smtClean="0">
              <a:solidFill>
                <a:schemeClr val="tx2"/>
              </a:solidFill>
            </a:endParaRPr>
          </a:p>
          <a:p>
            <a:pPr marL="274320" indent="-274320">
              <a:spcBef>
                <a:spcPct val="20000"/>
              </a:spcBef>
              <a:buClr>
                <a:schemeClr val="accent1"/>
              </a:buClr>
              <a:buSzPct val="100000"/>
              <a:buFont typeface="Arial" panose="020B0604020202020204" pitchFamily="34" charset="0"/>
              <a:buChar char="•"/>
            </a:pPr>
            <a:r>
              <a:rPr lang="en-GB" altLang="en-US" sz="2200" dirty="0" smtClean="0">
                <a:solidFill>
                  <a:schemeClr val="tx2"/>
                </a:solidFill>
                <a:hlinkClick r:id="rId7"/>
              </a:rPr>
              <a:t>Autumn</a:t>
            </a:r>
            <a:endParaRPr lang="en-GB" altLang="en-US" sz="2200" dirty="0">
              <a:solidFill>
                <a:schemeClr val="tx2"/>
              </a:solidFill>
            </a:endParaRPr>
          </a:p>
          <a:p>
            <a:pPr marL="274320" indent="-274320">
              <a:spcBef>
                <a:spcPct val="20000"/>
              </a:spcBef>
              <a:buClr>
                <a:schemeClr val="accent1"/>
              </a:buClr>
              <a:buSzPct val="100000"/>
              <a:buFont typeface="Arial" panose="020B0604020202020204" pitchFamily="34" charset="0"/>
              <a:buChar char="•"/>
            </a:pPr>
            <a:r>
              <a:rPr lang="en-GB" altLang="en-US" sz="2200" dirty="0">
                <a:solidFill>
                  <a:schemeClr val="tx2"/>
                </a:solidFill>
                <a:hlinkClick r:id="rId8"/>
              </a:rPr>
              <a:t>Perfect Picnic Fun</a:t>
            </a:r>
            <a:endParaRPr lang="en-GB" altLang="en-US" sz="2200" dirty="0">
              <a:solidFill>
                <a:schemeClr val="tx2"/>
              </a:solidFill>
            </a:endParaRPr>
          </a:p>
          <a:p>
            <a:pPr marL="274320" indent="-274320">
              <a:spcBef>
                <a:spcPct val="20000"/>
              </a:spcBef>
              <a:buClr>
                <a:schemeClr val="accent1"/>
              </a:buClr>
              <a:buSzPct val="100000"/>
              <a:buFont typeface="Arial" panose="020B0604020202020204" pitchFamily="34" charset="0"/>
              <a:buChar char="•"/>
            </a:pPr>
            <a:r>
              <a:rPr lang="en-GB" altLang="en-US" sz="2200" dirty="0">
                <a:solidFill>
                  <a:schemeClr val="tx2"/>
                </a:solidFill>
                <a:hlinkClick r:id="rId9"/>
              </a:rPr>
              <a:t>Let’s All Go on a Summer Holiday</a:t>
            </a:r>
            <a:endParaRPr lang="en-GB" altLang="en-US" sz="2200" dirty="0">
              <a:solidFill>
                <a:schemeClr val="tx2"/>
              </a:solidFill>
            </a:endParaRPr>
          </a:p>
          <a:p>
            <a:pPr marL="274320" indent="-274320">
              <a:spcBef>
                <a:spcPct val="20000"/>
              </a:spcBef>
              <a:buClr>
                <a:schemeClr val="accent1"/>
              </a:buClr>
              <a:buSzPct val="100000"/>
              <a:buFont typeface="Arial" panose="020B0604020202020204" pitchFamily="34" charset="0"/>
              <a:buChar char="•"/>
            </a:pPr>
            <a:r>
              <a:rPr lang="en-GB" altLang="en-US" sz="2200" dirty="0">
                <a:solidFill>
                  <a:schemeClr val="tx2"/>
                </a:solidFill>
                <a:hlinkClick r:id="rId10"/>
              </a:rPr>
              <a:t>Around the World to Australia</a:t>
            </a:r>
            <a:endParaRPr lang="en-GB" altLang="en-US" sz="2200" dirty="0">
              <a:solidFill>
                <a:schemeClr val="tx2"/>
              </a:solidFill>
            </a:endParaRPr>
          </a:p>
          <a:p>
            <a:pPr marL="274320" indent="-274320">
              <a:spcBef>
                <a:spcPct val="20000"/>
              </a:spcBef>
              <a:buClr>
                <a:schemeClr val="accent1"/>
              </a:buClr>
              <a:buSzPct val="100000"/>
              <a:buFont typeface="Arial" panose="020B0604020202020204" pitchFamily="34" charset="0"/>
              <a:buChar char="•"/>
            </a:pPr>
            <a:r>
              <a:rPr lang="en-GB" altLang="en-US" sz="2200" dirty="0">
                <a:solidFill>
                  <a:schemeClr val="tx2"/>
                </a:solidFill>
                <a:hlinkClick r:id="rId11"/>
              </a:rPr>
              <a:t>The Circus is in Town</a:t>
            </a:r>
            <a:endParaRPr lang="en-GB" altLang="en-US" sz="2200" dirty="0">
              <a:solidFill>
                <a:schemeClr val="tx2"/>
              </a:solidFill>
            </a:endParaRPr>
          </a:p>
          <a:p>
            <a:pPr marL="274320" indent="-274320">
              <a:spcBef>
                <a:spcPct val="20000"/>
              </a:spcBef>
              <a:buClr>
                <a:schemeClr val="accent1"/>
              </a:buClr>
              <a:buSzPct val="100000"/>
              <a:buFont typeface="Arial" panose="020B0604020202020204" pitchFamily="34" charset="0"/>
              <a:buChar char="•"/>
            </a:pPr>
            <a:r>
              <a:rPr lang="en-GB" altLang="en-US" sz="2200" dirty="0">
                <a:solidFill>
                  <a:schemeClr val="tx2"/>
                </a:solidFill>
                <a:hlinkClick r:id="rId12"/>
              </a:rPr>
              <a:t>The Victorians</a:t>
            </a:r>
            <a:endParaRPr lang="en-GB" altLang="en-US" sz="2200" dirty="0">
              <a:solidFill>
                <a:schemeClr val="tx2"/>
              </a:solidFill>
            </a:endParaRPr>
          </a:p>
          <a:p>
            <a:pPr marL="274320" indent="-274320">
              <a:spcBef>
                <a:spcPct val="20000"/>
              </a:spcBef>
              <a:buClr>
                <a:schemeClr val="accent1"/>
              </a:buClr>
              <a:buSzPct val="100000"/>
              <a:buFont typeface="Arial" panose="020B0604020202020204" pitchFamily="34" charset="0"/>
              <a:buChar char="•"/>
            </a:pPr>
            <a:r>
              <a:rPr lang="en-GB" altLang="en-US" sz="2200" dirty="0" smtClean="0">
                <a:solidFill>
                  <a:schemeClr val="tx2"/>
                </a:solidFill>
                <a:hlinkClick r:id="rId13"/>
              </a:rPr>
              <a:t>A </a:t>
            </a:r>
            <a:r>
              <a:rPr lang="en-GB" altLang="en-US" sz="2200" dirty="0">
                <a:solidFill>
                  <a:schemeClr val="tx2"/>
                </a:solidFill>
                <a:hlinkClick r:id="rId13"/>
              </a:rPr>
              <a:t>Magic Carpet Ride</a:t>
            </a:r>
            <a:endParaRPr lang="en-GB" altLang="en-US" sz="2200" dirty="0">
              <a:solidFill>
                <a:schemeClr val="tx2"/>
              </a:solidFill>
            </a:endParaRPr>
          </a:p>
          <a:p>
            <a:pPr marL="274320" indent="-274320">
              <a:spcBef>
                <a:spcPct val="20000"/>
              </a:spcBef>
              <a:buClr>
                <a:schemeClr val="accent1"/>
              </a:buClr>
              <a:buSzPct val="100000"/>
              <a:buFont typeface="Arial" panose="020B0604020202020204" pitchFamily="34" charset="0"/>
              <a:buChar char="•"/>
            </a:pPr>
            <a:r>
              <a:rPr lang="en-GB" altLang="en-US" sz="2200" dirty="0" smtClean="0">
                <a:solidFill>
                  <a:schemeClr val="tx2"/>
                </a:solidFill>
                <a:hlinkClick r:id="rId14"/>
              </a:rPr>
              <a:t>Stepping Back in Time</a:t>
            </a:r>
            <a:endParaRPr lang="en-GB" altLang="en-US" sz="2200" dirty="0" smtClean="0">
              <a:solidFill>
                <a:schemeClr val="tx2"/>
              </a:solidFill>
              <a:hlinkClick r:id="rId15"/>
            </a:endParaRPr>
          </a:p>
          <a:p>
            <a:pPr marL="274320" indent="-274320">
              <a:spcBef>
                <a:spcPct val="20000"/>
              </a:spcBef>
              <a:buClr>
                <a:schemeClr val="accent1"/>
              </a:buClr>
              <a:buSzPct val="100000"/>
              <a:buFont typeface="Arial" panose="020B0604020202020204" pitchFamily="34" charset="0"/>
              <a:buChar char="•"/>
            </a:pPr>
            <a:r>
              <a:rPr lang="en-GB" altLang="en-US" sz="2200" dirty="0" smtClean="0">
                <a:solidFill>
                  <a:schemeClr val="tx2"/>
                </a:solidFill>
                <a:hlinkClick r:id="rId15"/>
              </a:rPr>
              <a:t>To </a:t>
            </a:r>
            <a:r>
              <a:rPr lang="en-GB" altLang="en-US" sz="2200" dirty="0">
                <a:solidFill>
                  <a:schemeClr val="tx2"/>
                </a:solidFill>
                <a:hlinkClick r:id="rId15"/>
              </a:rPr>
              <a:t>Infinity &amp; </a:t>
            </a:r>
            <a:r>
              <a:rPr lang="en-GB" altLang="en-US" sz="2200" dirty="0" smtClean="0">
                <a:solidFill>
                  <a:schemeClr val="tx2"/>
                </a:solidFill>
                <a:hlinkClick r:id="rId15"/>
              </a:rPr>
              <a:t>Beyond </a:t>
            </a:r>
            <a:endParaRPr lang="en-GB" altLang="en-US" sz="2200" dirty="0" smtClean="0">
              <a:solidFill>
                <a:srgbClr val="FF0000"/>
              </a:solidFill>
            </a:endParaRPr>
          </a:p>
        </p:txBody>
      </p:sp>
    </p:spTree>
    <p:extLst>
      <p:ext uri="{BB962C8B-B14F-4D97-AF65-F5344CB8AC3E}">
        <p14:creationId xmlns:p14="http://schemas.microsoft.com/office/powerpoint/2010/main" val="34924369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dirty="0" smtClean="0"/>
              <a:t>All resources developed and collated to support Quest and Q Skills can be found at the following links.</a:t>
            </a:r>
          </a:p>
          <a:p>
            <a:r>
              <a:rPr lang="en-GB" dirty="0"/>
              <a:t>ASN Website: </a:t>
            </a:r>
            <a:r>
              <a:rPr lang="en-GB" dirty="0">
                <a:hlinkClick r:id="rId3"/>
              </a:rPr>
              <a:t>https://www.highland.gov.uk/info/886/schools_-_</a:t>
            </a:r>
            <a:r>
              <a:rPr lang="en-GB" dirty="0" smtClean="0">
                <a:hlinkClick r:id="rId3"/>
              </a:rPr>
              <a:t>additional_support_needs/43/pre-school_home_teaching_service</a:t>
            </a:r>
            <a:endParaRPr lang="en-GB" dirty="0" smtClean="0"/>
          </a:p>
          <a:p>
            <a:r>
              <a:rPr lang="en-GB" dirty="0" smtClean="0"/>
              <a:t>BLOG</a:t>
            </a:r>
            <a:r>
              <a:rPr lang="en-GB" dirty="0"/>
              <a:t>: </a:t>
            </a:r>
            <a:r>
              <a:rPr lang="en-GB" dirty="0">
                <a:hlinkClick r:id="rId4"/>
              </a:rPr>
              <a:t>https://highlandcouncilpsychologicalservice.wordpress.com/quest-and-q-skills</a:t>
            </a:r>
            <a:r>
              <a:rPr lang="en-GB" dirty="0" smtClean="0">
                <a:hlinkClick r:id="rId4"/>
              </a:rPr>
              <a:t>/</a:t>
            </a:r>
            <a:endParaRPr lang="en-GB" dirty="0" smtClean="0"/>
          </a:p>
          <a:p>
            <a:endParaRPr lang="en-GB" dirty="0"/>
          </a:p>
        </p:txBody>
      </p:sp>
      <p:sp>
        <p:nvSpPr>
          <p:cNvPr id="3" name="Title 2"/>
          <p:cNvSpPr>
            <a:spLocks noGrp="1"/>
          </p:cNvSpPr>
          <p:nvPr>
            <p:ph type="title"/>
          </p:nvPr>
        </p:nvSpPr>
        <p:spPr/>
        <p:txBody>
          <a:bodyPr/>
          <a:lstStyle/>
          <a:p>
            <a:r>
              <a:rPr lang="en-GB" dirty="0" smtClean="0"/>
              <a:t>Resources</a:t>
            </a:r>
            <a:endParaRPr lang="en-GB" dirty="0"/>
          </a:p>
        </p:txBody>
      </p:sp>
    </p:spTree>
    <p:extLst>
      <p:ext uri="{BB962C8B-B14F-4D97-AF65-F5344CB8AC3E}">
        <p14:creationId xmlns:p14="http://schemas.microsoft.com/office/powerpoint/2010/main" val="21122627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Free to download from the Northern Ireland website are videos and PowerPoints to use with young people to help to develop and practice life skills.</a:t>
            </a:r>
          </a:p>
          <a:p>
            <a:r>
              <a:rPr lang="en-GB" dirty="0">
                <a:hlinkClick r:id="rId2"/>
              </a:rPr>
              <a:t>http://</a:t>
            </a:r>
            <a:r>
              <a:rPr lang="en-GB" dirty="0" smtClean="0">
                <a:hlinkClick r:id="rId2"/>
              </a:rPr>
              <a:t>ccea.org.uk/curriculum/sen_inclusion/curriculum_resources/learning_life_and_work</a:t>
            </a:r>
            <a:endParaRPr lang="en-GB" dirty="0" smtClean="0"/>
          </a:p>
          <a:p>
            <a:endParaRPr lang="en-GB" dirty="0">
              <a:solidFill>
                <a:srgbClr val="FF0000"/>
              </a:solidFill>
            </a:endParaRPr>
          </a:p>
        </p:txBody>
      </p:sp>
      <p:sp>
        <p:nvSpPr>
          <p:cNvPr id="3" name="Title 2"/>
          <p:cNvSpPr>
            <a:spLocks noGrp="1"/>
          </p:cNvSpPr>
          <p:nvPr>
            <p:ph type="title"/>
          </p:nvPr>
        </p:nvSpPr>
        <p:spPr/>
        <p:txBody>
          <a:bodyPr/>
          <a:lstStyle/>
          <a:p>
            <a:r>
              <a:rPr lang="en-GB" dirty="0" smtClean="0"/>
              <a:t>Life Skills resources</a:t>
            </a:r>
            <a:endParaRPr lang="en-GB" dirty="0"/>
          </a:p>
        </p:txBody>
      </p:sp>
    </p:spTree>
    <p:extLst>
      <p:ext uri="{BB962C8B-B14F-4D97-AF65-F5344CB8AC3E}">
        <p14:creationId xmlns:p14="http://schemas.microsoft.com/office/powerpoint/2010/main" val="3368229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dirty="0"/>
          </a:p>
          <a:p>
            <a:r>
              <a:rPr lang="en-GB" dirty="0" smtClean="0"/>
              <a:t>Highland is committed to the use of these assessments and support resources for children with ASN.</a:t>
            </a:r>
          </a:p>
          <a:p>
            <a:r>
              <a:rPr lang="en-GB" dirty="0" smtClean="0"/>
              <a:t>Please discuss with you area ASN Manager or ASN Officer should you have any questions.</a:t>
            </a:r>
          </a:p>
          <a:p>
            <a:endParaRPr lang="en-GB" dirty="0" smtClean="0"/>
          </a:p>
        </p:txBody>
      </p:sp>
      <p:sp>
        <p:nvSpPr>
          <p:cNvPr id="3" name="Title 2"/>
          <p:cNvSpPr>
            <a:spLocks noGrp="1"/>
          </p:cNvSpPr>
          <p:nvPr>
            <p:ph type="title"/>
          </p:nvPr>
        </p:nvSpPr>
        <p:spPr/>
        <p:txBody>
          <a:bodyPr/>
          <a:lstStyle/>
          <a:p>
            <a:r>
              <a:rPr lang="en-GB" dirty="0" smtClean="0"/>
              <a:t>Final statement</a:t>
            </a:r>
            <a:endParaRPr lang="en-GB" dirty="0"/>
          </a:p>
        </p:txBody>
      </p:sp>
    </p:spTree>
    <p:extLst>
      <p:ext uri="{BB962C8B-B14F-4D97-AF65-F5344CB8AC3E}">
        <p14:creationId xmlns:p14="http://schemas.microsoft.com/office/powerpoint/2010/main" val="38117561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951</TotalTime>
  <Words>3062</Words>
  <Application>Microsoft Office PowerPoint</Application>
  <PresentationFormat>On-screen Show (4:3)</PresentationFormat>
  <Paragraphs>302</Paragraphs>
  <Slides>43</Slides>
  <Notes>39</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Waveform</vt:lpstr>
      <vt:lpstr>Quest and Q Skills The Highland Council</vt:lpstr>
      <vt:lpstr>Background</vt:lpstr>
      <vt:lpstr>Rationale</vt:lpstr>
      <vt:lpstr>Purpose</vt:lpstr>
      <vt:lpstr>Northern Ireland CCEA</vt:lpstr>
      <vt:lpstr>Available for Free Download</vt:lpstr>
      <vt:lpstr>Highland Progress</vt:lpstr>
      <vt:lpstr>Next Steps for Highland</vt:lpstr>
      <vt:lpstr>Quest &amp; QSkills</vt:lpstr>
      <vt:lpstr>Strengths of Quest and Q Skills</vt:lpstr>
      <vt:lpstr>…in addition</vt:lpstr>
      <vt:lpstr> Principles of Assessment </vt:lpstr>
      <vt:lpstr>Assessment Continuum</vt:lpstr>
      <vt:lpstr>How does it all fit together?</vt:lpstr>
      <vt:lpstr>Quest</vt:lpstr>
      <vt:lpstr>Quest Map</vt:lpstr>
      <vt:lpstr>Key Milestones</vt:lpstr>
      <vt:lpstr>Using QUEST</vt:lpstr>
      <vt:lpstr>Milestones</vt:lpstr>
      <vt:lpstr>PowerPoint Presentation</vt:lpstr>
      <vt:lpstr>Collaborative Process</vt:lpstr>
      <vt:lpstr>Key Milestones</vt:lpstr>
      <vt:lpstr>Q Skills</vt:lpstr>
      <vt:lpstr>Q Skills Levels</vt:lpstr>
      <vt:lpstr>Brief explanation of layout – using Mathematics </vt:lpstr>
      <vt:lpstr>Communication</vt:lpstr>
      <vt:lpstr>Using ICT</vt:lpstr>
      <vt:lpstr>Q1  Experience/Encounter</vt:lpstr>
      <vt:lpstr>Q2 Respond</vt:lpstr>
      <vt:lpstr>Q3 Engage</vt:lpstr>
      <vt:lpstr>Q4 Actively Participate</vt:lpstr>
      <vt:lpstr>Q5 Consolidate</vt:lpstr>
      <vt:lpstr>Level 1</vt:lpstr>
      <vt:lpstr>Links to CfE</vt:lpstr>
      <vt:lpstr>Editable recording sheets</vt:lpstr>
      <vt:lpstr>Recording Sheets - Examples</vt:lpstr>
      <vt:lpstr>Recording Sheets - Examples</vt:lpstr>
      <vt:lpstr>Recording Sheets - Examples</vt:lpstr>
      <vt:lpstr>Thematic Units</vt:lpstr>
      <vt:lpstr>Thematic units</vt:lpstr>
      <vt:lpstr>Resources</vt:lpstr>
      <vt:lpstr>Life Skills resources</vt:lpstr>
      <vt:lpstr>Final statement</vt:lpstr>
    </vt:vector>
  </TitlesOfParts>
  <Company>fujitsu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Quest and Q Skills</dc:title>
  <dc:creator>Jane Baines</dc:creator>
  <cp:lastModifiedBy>Highland Council</cp:lastModifiedBy>
  <cp:revision>105</cp:revision>
  <cp:lastPrinted>2016-06-21T12:16:46Z</cp:lastPrinted>
  <dcterms:created xsi:type="dcterms:W3CDTF">2016-06-20T12:13:10Z</dcterms:created>
  <dcterms:modified xsi:type="dcterms:W3CDTF">2019-03-25T11:14:18Z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279165045</vt:i4>
  </property>
  <property fmtid="{D5CDD505-2E9C-101B-9397-08002B2CF9AE}" pid="3" name="_NewReviewCycle">
    <vt:lpwstr/>
  </property>
  <property fmtid="{D5CDD505-2E9C-101B-9397-08002B2CF9AE}" pid="4" name="_EmailSubject">
    <vt:lpwstr/>
  </property>
  <property fmtid="{D5CDD505-2E9C-101B-9397-08002B2CF9AE}" pid="5" name="_AuthorEmail">
    <vt:lpwstr>jane.baines@highland.gov.uk</vt:lpwstr>
  </property>
  <property fmtid="{D5CDD505-2E9C-101B-9397-08002B2CF9AE}" pid="6" name="_AuthorEmailDisplayName">
    <vt:lpwstr>Jane Baines</vt:lpwstr>
  </property>
  <property fmtid="{D5CDD505-2E9C-101B-9397-08002B2CF9AE}" pid="7" name="_PreviousAdHocReviewCycleID">
    <vt:i4>-463366282</vt:i4>
  </property>
</Properties>
</file>